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5" r:id="rId3"/>
    <p:sldId id="309" r:id="rId4"/>
    <p:sldId id="260" r:id="rId6"/>
    <p:sldId id="276" r:id="rId7"/>
    <p:sldId id="278" r:id="rId8"/>
    <p:sldId id="279" r:id="rId9"/>
    <p:sldId id="340" r:id="rId10"/>
    <p:sldId id="288" r:id="rId11"/>
    <p:sldId id="287" r:id="rId12"/>
    <p:sldId id="289" r:id="rId13"/>
    <p:sldId id="341" r:id="rId14"/>
    <p:sldId id="342" r:id="rId15"/>
    <p:sldId id="290" r:id="rId16"/>
    <p:sldId id="261" r:id="rId17"/>
    <p:sldId id="262" r:id="rId18"/>
    <p:sldId id="327" r:id="rId19"/>
    <p:sldId id="299" r:id="rId20"/>
    <p:sldId id="303" r:id="rId21"/>
    <p:sldId id="337" r:id="rId22"/>
    <p:sldId id="307" r:id="rId23"/>
    <p:sldId id="266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kern="1200" baseline="0">
        <a:solidFill>
          <a:schemeClr val="tx1"/>
        </a:solidFill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3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BF8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38" y="-102"/>
      </p:cViewPr>
      <p:guideLst>
        <p:guide orient="horz" pos="2196"/>
        <p:guide pos="3800"/>
      </p:guideLst>
    </p:cSldViewPr>
  </p:slide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r"/>
            <a:fld id="{BB962C8B-B14F-4D97-AF65-F5344CB8AC3E}" type="datetime1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4213" y="1141413"/>
            <a:ext cx="5486400" cy="3086100"/>
          </a:xfrm>
        </p:spPr>
      </p:sp>
      <p:sp>
        <p:nvSpPr>
          <p:cNvPr id="3584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6613" y="1824038"/>
            <a:ext cx="10515600" cy="43513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17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21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267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3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1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 noRot="1" noChangeAspect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模板来自 </a:t>
            </a:r>
            <a:r>
              <a:rPr lang="en-US" altLang="zh-CN" dirty="0"/>
              <a:t>http://docer.mysoeasy.com/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>
            <a:normAutofit/>
          </a:bodyPr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>
            <a:normAutofit/>
          </a:bodyPr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微软雅黑" panose="020B0503020204020204" charset="-122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7.xml"/><Relationship Id="rId4" Type="http://schemas.openxmlformats.org/officeDocument/2006/relationships/slide" Target="slide13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2" Type="http://schemas.openxmlformats.org/officeDocument/2006/relationships/notesSlide" Target="../notesSlides/notesSlide17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9.xml"/><Relationship Id="rId1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0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slide" Target="slide10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6" Type="http://schemas.openxmlformats.org/officeDocument/2006/relationships/slide" Target="slide11.xml"/><Relationship Id="rId5" Type="http://schemas.openxmlformats.org/officeDocument/2006/relationships/slide" Target="slide1.xml"/><Relationship Id="rId4" Type="http://schemas.openxmlformats.org/officeDocument/2006/relationships/slide" Target="slide3.xml"/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6" Type="http://schemas.openxmlformats.org/officeDocument/2006/relationships/image" Target="../media/image3.png"/><Relationship Id="rId5" Type="http://schemas.openxmlformats.org/officeDocument/2006/relationships/slide" Target="slide12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slide" Target="slide13.xml"/><Relationship Id="rId4" Type="http://schemas.openxmlformats.org/officeDocument/2006/relationships/slide" Target="slide14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" descr="PPT封面"/>
          <p:cNvPicPr>
            <a:picLocks noChangeAspect="1"/>
          </p:cNvPicPr>
          <p:nvPr/>
        </p:nvPicPr>
        <p:blipFill>
          <a:blip r:embed="rId1"/>
          <a:srcRect l="5153" r="9961"/>
          <a:stretch>
            <a:fillRect/>
          </a:stretch>
        </p:blipFill>
        <p:spPr>
          <a:xfrm>
            <a:off x="374650" y="2217738"/>
            <a:ext cx="4302125" cy="2422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7"/>
          <p:cNvGrpSpPr/>
          <p:nvPr/>
        </p:nvGrpSpPr>
        <p:grpSpPr>
          <a:xfrm>
            <a:off x="0" y="20638"/>
            <a:ext cx="12191048" cy="938212"/>
            <a:chOff x="0" y="0"/>
            <a:chExt cx="19199" cy="1478"/>
          </a:xfrm>
        </p:grpSpPr>
        <p:sp>
          <p:nvSpPr>
            <p:cNvPr id="3076" name="矩形 259"/>
            <p:cNvSpPr/>
            <p:nvPr/>
          </p:nvSpPr>
          <p:spPr>
            <a:xfrm>
              <a:off x="0" y="0"/>
              <a:ext cx="19199" cy="1478"/>
            </a:xfrm>
            <a:prstGeom prst="rect">
              <a:avLst/>
            </a:prstGeom>
            <a:solidFill>
              <a:srgbClr val="D0CECE"/>
            </a:solidFill>
            <a:ln w="12700" cap="flat" cmpd="sng">
              <a:solidFill>
                <a:srgbClr val="42719B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lIns="0" tIns="0" rIns="0" bIns="107950" anchor="t" anchorCtr="0">
              <a:spAutoFit/>
            </a:bodyPr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3600" b="1" dirty="0">
                  <a:solidFill>
                    <a:srgbClr val="1D41D5"/>
                  </a:solidFill>
                  <a:latin typeface="Times New Roman" panose="02020603050405020304" pitchFamily="2" charset="0"/>
                  <a:ea typeface="微软雅黑" panose="020B0503020204020204" charset="-122"/>
                  <a:sym typeface="Times New Roman" panose="02020603050405020304" pitchFamily="2" charset="0"/>
                </a:rPr>
                <a:t>  AUTOMOBILE ENGLISH</a:t>
              </a:r>
              <a:endParaRPr lang="en-US" altLang="zh-CN" sz="3600" b="1" dirty="0">
                <a:solidFill>
                  <a:srgbClr val="1D41D5"/>
                </a:solidFill>
                <a:latin typeface="Times New Roman" panose="02020603050405020304" pitchFamily="2" charset="0"/>
                <a:ea typeface="微软雅黑" panose="020B0503020204020204" charset="-122"/>
                <a:sym typeface="Times New Roman" panose="02020603050405020304" pitchFamily="2" charset="0"/>
              </a:endParaRPr>
            </a:p>
          </p:txBody>
        </p:sp>
        <p:sp>
          <p:nvSpPr>
            <p:cNvPr id="3077" name="矩形 259"/>
            <p:cNvSpPr/>
            <p:nvPr/>
          </p:nvSpPr>
          <p:spPr>
            <a:xfrm>
              <a:off x="9078" y="375"/>
              <a:ext cx="4495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charset="-122"/>
                </a:rPr>
                <a:t>汽车</a:t>
              </a:r>
              <a:r>
                <a:rPr lang="zh-CN" altLang="en-US" sz="3600" b="1" dirty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charset="-122"/>
                </a:rPr>
                <a:t>专业英语</a:t>
              </a:r>
              <a:endParaRPr lang="zh-CN" altLang="en-US" sz="3600" b="1" dirty="0">
                <a:solidFill>
                  <a:srgbClr val="1D41D5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charset="-122"/>
              </a:endParaRPr>
            </a:p>
          </p:txBody>
        </p:sp>
      </p:grpSp>
      <p:sp>
        <p:nvSpPr>
          <p:cNvPr id="3078" name="矩形 5"/>
          <p:cNvSpPr/>
          <p:nvPr/>
        </p:nvSpPr>
        <p:spPr>
          <a:xfrm>
            <a:off x="0" y="6180138"/>
            <a:ext cx="12201525" cy="687387"/>
          </a:xfrm>
          <a:prstGeom prst="rect">
            <a:avLst/>
          </a:prstGeom>
          <a:solidFill>
            <a:srgbClr val="A8D08C"/>
          </a:solidFill>
          <a:ln w="9525">
            <a:noFill/>
          </a:ln>
        </p:spPr>
        <p:txBody>
          <a:bodyPr anchor="ctr" anchorCtr="0"/>
          <a:p>
            <a:r>
              <a:rPr lang="en-US" altLang="zh-CN" dirty="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                     Shanxi Institute of Mechanical &amp; Electrical Engineering  </a:t>
            </a:r>
            <a:endParaRPr lang="en-US" altLang="zh-CN" dirty="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  <a:sym typeface="Calibri" panose="020F0502020204030204" charset="0"/>
            </a:endParaRPr>
          </a:p>
          <a:p>
            <a:r>
              <a:rPr lang="en-US" altLang="zh-CN" dirty="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                 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山西机电职业技术学院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079" name="图片 8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0800000" flipV="1">
            <a:off x="0" y="6180138"/>
            <a:ext cx="681038" cy="69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0" name="Text Box 14"/>
          <p:cNvSpPr/>
          <p:nvPr/>
        </p:nvSpPr>
        <p:spPr>
          <a:xfrm>
            <a:off x="5265738" y="3278188"/>
            <a:ext cx="6567487" cy="1045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 latinLnBrk="1">
              <a:spcBef>
                <a:spcPct val="50000"/>
              </a:spcBef>
            </a:pPr>
            <a:r>
              <a:rPr lang="en-US" altLang="zh-CN" sz="3200" b="1" dirty="0">
                <a:solidFill>
                  <a:srgbClr val="548135"/>
                </a:solidFill>
                <a:latin typeface="Times New Roman" panose="02020603050405020304" pitchFamily="2" charset="0"/>
                <a:ea typeface="Gulim" pitchFamily="2" charset="-127"/>
                <a:sym typeface="Times New Roman" panose="02020603050405020304" pitchFamily="2" charset="0"/>
              </a:rPr>
              <a:t>Lesson 10 </a:t>
            </a:r>
            <a:r>
              <a:rPr lang="en-US" altLang="zh-CN" sz="3200" b="1" dirty="0">
                <a:solidFill>
                  <a:srgbClr val="548135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Automatic</a:t>
            </a:r>
            <a:r>
              <a:rPr lang="en-US" altLang="zh-CN" sz="3200" b="1" dirty="0">
                <a:solidFill>
                  <a:srgbClr val="548135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transmission</a:t>
            </a:r>
            <a:r>
              <a:rPr lang="zh-CN" altLang="en-US" sz="3200" b="1" dirty="0">
                <a:solidFill>
                  <a:srgbClr val="548135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zh-CN" altLang="en-US" sz="3200" b="1" dirty="0">
              <a:solidFill>
                <a:srgbClr val="548135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ctr" latinLnBrk="1">
              <a:spcBef>
                <a:spcPct val="50000"/>
              </a:spcBef>
            </a:pPr>
            <a:r>
              <a:rPr lang="zh-CN" altLang="en-US" sz="2000" b="1" dirty="0">
                <a:solidFill>
                  <a:srgbClr val="548135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自动变速器</a:t>
            </a:r>
            <a:endParaRPr lang="zh-CN" altLang="en-US" sz="2000" b="1" dirty="0">
              <a:solidFill>
                <a:srgbClr val="548135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81" name="Text Box 15"/>
          <p:cNvSpPr/>
          <p:nvPr/>
        </p:nvSpPr>
        <p:spPr>
          <a:xfrm>
            <a:off x="5405438" y="2524125"/>
            <a:ext cx="65008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latinLnBrk="1">
              <a:spcBef>
                <a:spcPct val="50000"/>
              </a:spcBef>
            </a:pPr>
            <a:r>
              <a:rPr lang="en-US" altLang="zh-CN" sz="3200" b="1" dirty="0">
                <a:latin typeface="Calibri" panose="020F0502020204030204" charset="0"/>
                <a:ea typeface="华文彩云" panose="02010800040101010101" pitchFamily="2" charset="-122"/>
                <a:sym typeface="Calibri" panose="020F0502020204030204" charset="0"/>
              </a:rPr>
              <a:t>Unit 3 Power train</a:t>
            </a:r>
            <a:endParaRPr lang="en-US" altLang="zh-CN" sz="3200" b="1" dirty="0">
              <a:latin typeface="Calibri" panose="020F0502020204030204" charset="0"/>
              <a:ea typeface="华文彩云" panose="02010800040101010101" pitchFamily="2" charset="-122"/>
              <a:sym typeface="Calibri" panose="020F050202020403020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Rot="1"/>
          </p:cNvSpPr>
          <p:nvPr/>
        </p:nvSpPr>
        <p:spPr>
          <a:xfrm>
            <a:off x="2031365" y="1939925"/>
            <a:ext cx="8129270" cy="200406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自动变速器能在汽车行驶时自动换挡。在自动变速器的汽车中，没有离合踏板。驾驶员通过油门和刹车来控制汽车。但要实现这一目标，需要许多部件协同工作。以下是关键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部分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: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843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8440" name="图片 1" descr="333437323831373b333530353430323bb7b5bbd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Rot="1"/>
          </p:cNvSpPr>
          <p:nvPr/>
        </p:nvSpPr>
        <p:spPr>
          <a:xfrm>
            <a:off x="1586865" y="1326515"/>
            <a:ext cx="9018270" cy="292354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1.变矩器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变矩器是发动机和传动系统之间的耦合。它将动力传递给驱动轮，就像手动变速器中的离合器一样。它由三个部分组成：与发动机曲轴相连的泵轮，与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输出轴相连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的涡轮，以及两者之间的定子(或导轮)。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843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8440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Rot="1"/>
          </p:cNvSpPr>
          <p:nvPr/>
        </p:nvSpPr>
        <p:spPr>
          <a:xfrm>
            <a:off x="1539240" y="1485265"/>
            <a:ext cx="9113520" cy="239458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2.齿轮系统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自动变速器使用一组行星齿轮来改变齿轮传动比。行星齿轮系统有三个部分——太阳齿轮，行星齿轮和载体，内部齿轮或环形齿轮。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843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843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8440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Rot="1"/>
          </p:cNvSpPr>
          <p:nvPr/>
        </p:nvSpPr>
        <p:spPr>
          <a:xfrm>
            <a:off x="1183005" y="1276350"/>
            <a:ext cx="10258425" cy="402526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3.制动带和离合器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制动带和离合器驱动行星齿轮组的齿轮变换。制动带和离合器收紧以固定某个特定的齿轮，松开以使该齿轮旋转。每个齿轮比都是由齿轮组中固定齿轮和旋转齿轮的不同组合产生的。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4.液压系统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609600"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液压系统由油泵、各种液压调节阀、换档阀和伺服器(用于操作制动带和离合器等换档元件的柱塞和油缸)组成。用于操作伺服系统的液压来自于油泵。这种液压油通过换档阀输送到各个伺服系统。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3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0484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5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6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0487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20488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9700" y="6232525"/>
            <a:ext cx="515938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7591425" y="1511300"/>
            <a:ext cx="381762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400"/>
              <a:t>1.P 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2.R 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3.N 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4.D 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5.S  _________________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6.L   _________________</a:t>
            </a:r>
            <a:endParaRPr lang="en-US" altLang="zh-CN" sz="2400"/>
          </a:p>
        </p:txBody>
      </p:sp>
      <p:sp>
        <p:nvSpPr>
          <p:cNvPr id="24578" name="Rectangle 2"/>
          <p:cNvSpPr>
            <a:spLocks noRot="1"/>
          </p:cNvSpPr>
          <p:nvPr/>
        </p:nvSpPr>
        <p:spPr>
          <a:xfrm>
            <a:off x="1192530" y="616585"/>
            <a:ext cx="8606155" cy="52451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Write out the transmission settings these automatic gear shift letters stand for.   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24579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7"/>
          </a:xfrm>
        </p:grpSpPr>
        <p:sp>
          <p:nvSpPr>
            <p:cNvPr id="2458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1" name="流程图: 可选过程 2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2" name="流程图: 可选过程 3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4583" name="流程图: 可选过程 4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4584" name="矩形 439"/>
          <p:cNvSpPr/>
          <p:nvPr/>
        </p:nvSpPr>
        <p:spPr>
          <a:xfrm>
            <a:off x="536575" y="717550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659" name="文本框 22"/>
          <p:cNvSpPr/>
          <p:nvPr/>
        </p:nvSpPr>
        <p:spPr>
          <a:xfrm>
            <a:off x="8449945" y="1659890"/>
            <a:ext cx="269811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park setting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660" name="文本框 22"/>
          <p:cNvSpPr/>
          <p:nvPr/>
        </p:nvSpPr>
        <p:spPr>
          <a:xfrm>
            <a:off x="8447405" y="2197100"/>
            <a:ext cx="257873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reverse setting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661" name="文本框 22"/>
          <p:cNvSpPr/>
          <p:nvPr/>
        </p:nvSpPr>
        <p:spPr>
          <a:xfrm>
            <a:off x="8457565" y="2738755"/>
            <a:ext cx="257873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neutral setting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662" name="文本框 22"/>
          <p:cNvSpPr/>
          <p:nvPr/>
        </p:nvSpPr>
        <p:spPr>
          <a:xfrm>
            <a:off x="8470265" y="3290570"/>
            <a:ext cx="253365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drive setting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663" name="文本框 22"/>
          <p:cNvSpPr/>
          <p:nvPr/>
        </p:nvSpPr>
        <p:spPr>
          <a:xfrm>
            <a:off x="8477885" y="3848100"/>
            <a:ext cx="238188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sport setting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4664" name="文本框 22"/>
          <p:cNvSpPr/>
          <p:nvPr/>
        </p:nvSpPr>
        <p:spPr>
          <a:xfrm>
            <a:off x="8438515" y="4405630"/>
            <a:ext cx="285178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low drive setting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85" name="图片 285" descr="Lesson 9 automatic gear shift letter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430" y="1521460"/>
            <a:ext cx="5695950" cy="389636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60" grpId="0" bldLvl="0"/>
      <p:bldP spid="24661" grpId="0" bldLvl="0"/>
      <p:bldP spid="24662" grpId="0" bldLvl="0"/>
      <p:bldP spid="24663" grpId="0" bldLvl="0"/>
      <p:bldP spid="24664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Rot="1"/>
          </p:cNvSpPr>
          <p:nvPr/>
        </p:nvSpPr>
        <p:spPr>
          <a:xfrm>
            <a:off x="1189355" y="607695"/>
            <a:ext cx="7543165" cy="5365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Find the transmission settings which fit the descriptions in Task 3.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26627" name="文本框 2"/>
          <p:cNvSpPr/>
          <p:nvPr/>
        </p:nvSpPr>
        <p:spPr>
          <a:xfrm>
            <a:off x="1061720" y="1102360"/>
            <a:ext cx="10236835" cy="4407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Which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setting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...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1. ensures that the car cannot move in a stationary state?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is used when the driver backs the car?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3. is usually used for short stops?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4. is used when the car is ready to go?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30000"/>
              </a:lnSpc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28" name="文本框 21"/>
          <p:cNvSpPr/>
          <p:nvPr/>
        </p:nvSpPr>
        <p:spPr>
          <a:xfrm>
            <a:off x="1397635" y="2156460"/>
            <a:ext cx="9159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park setting ensures that the car cannot move in a stationary state.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6629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663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1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2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3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6634" name="矩形 439"/>
          <p:cNvSpPr/>
          <p:nvPr/>
        </p:nvSpPr>
        <p:spPr>
          <a:xfrm>
            <a:off x="570230" y="729298"/>
            <a:ext cx="492125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5" name="文本框 21"/>
          <p:cNvSpPr/>
          <p:nvPr/>
        </p:nvSpPr>
        <p:spPr>
          <a:xfrm>
            <a:off x="1397635" y="3129280"/>
            <a:ext cx="940625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reverse setting is used when the driver backs the car.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6" name="文本框 21"/>
          <p:cNvSpPr/>
          <p:nvPr/>
        </p:nvSpPr>
        <p:spPr>
          <a:xfrm>
            <a:off x="1397635" y="4058285"/>
            <a:ext cx="82200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neutral setting is usually used for short stops.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37" name="文本框 21"/>
          <p:cNvSpPr/>
          <p:nvPr/>
        </p:nvSpPr>
        <p:spPr>
          <a:xfrm>
            <a:off x="1397635" y="5007610"/>
            <a:ext cx="733552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drive setting is used when the car is ready to go.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/>
      <p:bldP spid="26635" grpId="0" bldLvl="0"/>
      <p:bldP spid="26636" grpId="0" bldLvl="0"/>
      <p:bldP spid="26637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7" name="文本框 2"/>
          <p:cNvSpPr/>
          <p:nvPr/>
        </p:nvSpPr>
        <p:spPr>
          <a:xfrm>
            <a:off x="880745" y="1381125"/>
            <a:ext cx="10740390" cy="2526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just">
              <a:lnSpc>
                <a:spcPct val="11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sym typeface="Times New Roman" panose="02020603050405020304" pitchFamily="2" charset="0"/>
              </a:rPr>
              <a:t>5. is suitable for high speed or overtaking other cars on the road?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6. is used for climbing hills or trying to navigate poor road conditions such as being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stuck in snow or mud?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>
              <a:lnSpc>
                <a:spcPct val="110000"/>
              </a:lnSpc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6628" name="文本框 21"/>
          <p:cNvSpPr/>
          <p:nvPr/>
        </p:nvSpPr>
        <p:spPr>
          <a:xfrm>
            <a:off x="1200150" y="1809115"/>
            <a:ext cx="100355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sport setting is suitable for high speed or overtaking other cars on the road.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6629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663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1" name="流程图: 可选过程 1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2" name="流程图: 可选过程 6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6633" name="流程图: 可选过程 7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6635" name="文本框 21"/>
          <p:cNvSpPr/>
          <p:nvPr/>
        </p:nvSpPr>
        <p:spPr>
          <a:xfrm>
            <a:off x="1200150" y="3030855"/>
            <a:ext cx="9724390" cy="8299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The low drive setting is used for climbing hills or trying to navigate poor road conditions such as being stuck in snow or mud.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/>
      <p:bldP spid="26635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929005" y="4246245"/>
            <a:ext cx="1072007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400"/>
              <a:t>1. ______________    2. ___________________     3. ___________ 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/>
              <a:t>4. ______________    5. _______    6. _______   7. ______   8. _______</a:t>
            </a:r>
            <a:endParaRPr lang="en-US" altLang="zh-CN" sz="2400"/>
          </a:p>
          <a:p>
            <a:pPr fontAlgn="auto">
              <a:lnSpc>
                <a:spcPct val="150000"/>
              </a:lnSpc>
            </a:pPr>
            <a:r>
              <a:rPr lang="en-US" altLang="zh-CN" sz="2400">
                <a:sym typeface="+mn-ea"/>
              </a:rPr>
              <a:t>9. ______________________   10. _________   11. ______  12. _________</a:t>
            </a:r>
            <a:endParaRPr lang="en-US" altLang="zh-CN" sz="2400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>
                <a:sym typeface="+mn-ea"/>
              </a:rPr>
              <a:t>13. ___________________      14. ___________</a:t>
            </a:r>
            <a:endParaRPr lang="en-US" altLang="zh-CN" sz="2400"/>
          </a:p>
        </p:txBody>
      </p:sp>
      <p:sp>
        <p:nvSpPr>
          <p:cNvPr id="28674" name="Rectangle 2"/>
          <p:cNvSpPr>
            <a:spLocks noRot="1"/>
          </p:cNvSpPr>
          <p:nvPr/>
        </p:nvSpPr>
        <p:spPr>
          <a:xfrm>
            <a:off x="1192530" y="481965"/>
            <a:ext cx="10869295" cy="49657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Fill in the following blanks and introduce the key components of the automatic transmission.</a:t>
            </a:r>
            <a:endParaRPr lang="zh-CN" altLang="en-US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2867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867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7" name="流程图: 可选过程 2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8" name="流程图: 可选过程 3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9" name="流程图: 可选过程 4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8680" name="矩形 439"/>
          <p:cNvSpPr/>
          <p:nvPr/>
        </p:nvSpPr>
        <p:spPr>
          <a:xfrm>
            <a:off x="536575" y="565468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84" name="文本框 12"/>
          <p:cNvSpPr/>
          <p:nvPr/>
        </p:nvSpPr>
        <p:spPr>
          <a:xfrm>
            <a:off x="1389380" y="4426585"/>
            <a:ext cx="241808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torque converter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85" name="文本框 12"/>
          <p:cNvSpPr/>
          <p:nvPr/>
        </p:nvSpPr>
        <p:spPr>
          <a:xfrm>
            <a:off x="4343400" y="4406265"/>
            <a:ext cx="328041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brake bands &amp; clutches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86" name="文本框 12"/>
          <p:cNvSpPr/>
          <p:nvPr/>
        </p:nvSpPr>
        <p:spPr>
          <a:xfrm>
            <a:off x="8390255" y="4396105"/>
            <a:ext cx="174815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gear system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87" name="文本框 12"/>
          <p:cNvSpPr/>
          <p:nvPr/>
        </p:nvSpPr>
        <p:spPr>
          <a:xfrm>
            <a:off x="1400810" y="4968240"/>
            <a:ext cx="240982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hydraulic system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88" name="文本框 12"/>
          <p:cNvSpPr/>
          <p:nvPr/>
        </p:nvSpPr>
        <p:spPr>
          <a:xfrm>
            <a:off x="4384040" y="4958080"/>
            <a:ext cx="129413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impeller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89" name="文本框 12"/>
          <p:cNvSpPr/>
          <p:nvPr/>
        </p:nvSpPr>
        <p:spPr>
          <a:xfrm>
            <a:off x="8056880" y="4968240"/>
            <a:ext cx="95313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stator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90" name="文本框 12"/>
          <p:cNvSpPr/>
          <p:nvPr/>
        </p:nvSpPr>
        <p:spPr>
          <a:xfrm>
            <a:off x="6200775" y="4978400"/>
            <a:ext cx="115570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turbine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8791" name="文本框 12"/>
          <p:cNvSpPr/>
          <p:nvPr/>
        </p:nvSpPr>
        <p:spPr>
          <a:xfrm>
            <a:off x="9728200" y="4953000"/>
            <a:ext cx="99441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pump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613" name="图片 613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5445" y="1039495"/>
            <a:ext cx="5234305" cy="3141980"/>
          </a:xfrm>
          <a:prstGeom prst="rect">
            <a:avLst/>
          </a:prstGeom>
        </p:spPr>
      </p:pic>
      <p:sp>
        <p:nvSpPr>
          <p:cNvPr id="2" name="文本框 12"/>
          <p:cNvSpPr/>
          <p:nvPr/>
        </p:nvSpPr>
        <p:spPr>
          <a:xfrm>
            <a:off x="1400810" y="5509895"/>
            <a:ext cx="376301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hydraulic regulating valves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" name="文本框 12"/>
          <p:cNvSpPr/>
          <p:nvPr/>
        </p:nvSpPr>
        <p:spPr>
          <a:xfrm>
            <a:off x="5772150" y="5520055"/>
            <a:ext cx="170307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shift valves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4" name="文本框 12"/>
          <p:cNvSpPr/>
          <p:nvPr/>
        </p:nvSpPr>
        <p:spPr>
          <a:xfrm>
            <a:off x="8123555" y="5520055"/>
            <a:ext cx="118173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servos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5" name="文本框 12"/>
          <p:cNvSpPr/>
          <p:nvPr/>
        </p:nvSpPr>
        <p:spPr>
          <a:xfrm>
            <a:off x="9850120" y="5509895"/>
            <a:ext cx="141668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sun gear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" name="文本框 12"/>
          <p:cNvSpPr/>
          <p:nvPr/>
        </p:nvSpPr>
        <p:spPr>
          <a:xfrm>
            <a:off x="1406525" y="6051550"/>
            <a:ext cx="342709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planet gears and carrier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" name="文本框 12"/>
          <p:cNvSpPr/>
          <p:nvPr/>
        </p:nvSpPr>
        <p:spPr>
          <a:xfrm>
            <a:off x="5762625" y="6061710"/>
            <a:ext cx="19970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l"/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internal gear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84" grpId="0" bldLvl="0"/>
      <p:bldP spid="28785" grpId="0" bldLvl="0"/>
      <p:bldP spid="28786" grpId="0" bldLvl="0"/>
      <p:bldP spid="28787" grpId="0" bldLvl="0"/>
      <p:bldP spid="28788" grpId="0" bldLvl="0"/>
      <p:bldP spid="28789" grpId="0" bldLvl="0"/>
      <p:bldP spid="28790" grpId="0" bldLvl="0"/>
      <p:bldP spid="28791" grpId="0" bldLvl="0"/>
      <p:bldP spid="2" grpId="0" bldLvl="0"/>
      <p:bldP spid="3" grpId="0" bldLvl="0"/>
      <p:bldP spid="4" grpId="0" bldLvl="0"/>
      <p:bldP spid="5" grpId="0" bldLvl="0"/>
      <p:bldP spid="6" grpId="0" bldLvl="0"/>
      <p:bldP spid="8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3" name="Rectangle 2"/>
          <p:cNvSpPr>
            <a:spLocks noRot="1"/>
          </p:cNvSpPr>
          <p:nvPr/>
        </p:nvSpPr>
        <p:spPr>
          <a:xfrm>
            <a:off x="1192213" y="487680"/>
            <a:ext cx="10799762" cy="5667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Choose a suitable expression for each blank to complete the following </a:t>
            </a: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conversation. 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30729" name="矩形 439"/>
          <p:cNvSpPr/>
          <p:nvPr/>
        </p:nvSpPr>
        <p:spPr>
          <a:xfrm>
            <a:off x="536575" y="581343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6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0" name="文本框 17"/>
          <p:cNvSpPr/>
          <p:nvPr/>
        </p:nvSpPr>
        <p:spPr>
          <a:xfrm>
            <a:off x="1192530" y="982345"/>
            <a:ext cx="987552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Situation: B is Linda, who wants to buy a car. A is Linda’s friend Tom, who is giving Linda some advice on buying a car.  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867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867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7" name="流程图: 可选过程 2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8" name="流程图: 可选过程 3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9" name="流程图: 可选过程 4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336" name="矩形 336"/>
          <p:cNvSpPr/>
          <p:nvPr/>
        </p:nvSpPr>
        <p:spPr>
          <a:xfrm>
            <a:off x="345440" y="1873250"/>
            <a:ext cx="3333750" cy="4798060"/>
          </a:xfrm>
          <a:prstGeom prst="rect">
            <a:avLst/>
          </a:prstGeom>
          <a:gradFill rotWithShape="1">
            <a:gsLst>
              <a:gs pos="0">
                <a:srgbClr val="F3E6D7">
                  <a:alpha val="100000"/>
                </a:srgbClr>
              </a:gs>
              <a:gs pos="64999">
                <a:srgbClr val="F6EDE1">
                  <a:alpha val="100000"/>
                </a:srgbClr>
              </a:gs>
              <a:gs pos="100000">
                <a:srgbClr val="F9F3EB">
                  <a:alpha val="100000"/>
                </a:srgbClr>
              </a:gs>
            </a:gsLst>
            <a:lin ang="0" scaled="1"/>
            <a:tileRect/>
          </a:gradFill>
          <a:ln w="12700" cap="flat" cmpd="sng">
            <a:solidFill>
              <a:srgbClr val="DAED05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0"/>
          <a:lstStyle/>
          <a:p>
            <a:pPr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1. I like automatic transmission cars, too.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 Congratulations on getting your driving license.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3. Thank you very much for your advice.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4. What car do you want?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5. Could you give me some advice?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 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276" name="矩形 276"/>
          <p:cNvSpPr/>
          <p:nvPr>
            <p:custDataLst>
              <p:tags r:id="rId5"/>
            </p:custDataLst>
          </p:nvPr>
        </p:nvSpPr>
        <p:spPr>
          <a:xfrm>
            <a:off x="3854450" y="1811655"/>
            <a:ext cx="8138160" cy="4859655"/>
          </a:xfrm>
          <a:prstGeom prst="rect">
            <a:avLst/>
          </a:prstGeom>
          <a:solidFill>
            <a:srgbClr val="FFFFFF"/>
          </a:solidFill>
          <a:ln w="12700" cap="rnd" cmpd="sng">
            <a:solidFill>
              <a:srgbClr val="42719B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0"/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Hi, Linda. 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Thanks, Tom. I’m considering buying a car.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Really? ______. A manual one or an automatic one?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I'm not sure. _________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Well, I think an AT car is safe, although the manual one is fuel-efficient.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Yes, you are right. 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Besides, the automatic transmission car is easier to control.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Yes, I can’t agree with you any more. 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My pleasure.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0731" name="文本框 20"/>
          <p:cNvSpPr/>
          <p:nvPr>
            <p:custDataLst>
              <p:tags r:id="rId6"/>
            </p:custDataLst>
          </p:nvPr>
        </p:nvSpPr>
        <p:spPr>
          <a:xfrm>
            <a:off x="6607175" y="1939925"/>
            <a:ext cx="3295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" name="文本框 20"/>
          <p:cNvSpPr/>
          <p:nvPr>
            <p:custDataLst>
              <p:tags r:id="rId7"/>
            </p:custDataLst>
          </p:nvPr>
        </p:nvSpPr>
        <p:spPr>
          <a:xfrm>
            <a:off x="5870575" y="2879725"/>
            <a:ext cx="3295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" name="文本框 20"/>
          <p:cNvSpPr/>
          <p:nvPr>
            <p:custDataLst>
              <p:tags r:id="rId8"/>
            </p:custDataLst>
          </p:nvPr>
        </p:nvSpPr>
        <p:spPr>
          <a:xfrm>
            <a:off x="6607175" y="3340100"/>
            <a:ext cx="3295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5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4" name="文本框 20"/>
          <p:cNvSpPr/>
          <p:nvPr>
            <p:custDataLst>
              <p:tags r:id="rId9"/>
            </p:custDataLst>
          </p:nvPr>
        </p:nvSpPr>
        <p:spPr>
          <a:xfrm>
            <a:off x="7294880" y="4765675"/>
            <a:ext cx="3295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5" name="文本框 20"/>
          <p:cNvSpPr/>
          <p:nvPr>
            <p:custDataLst>
              <p:tags r:id="rId10"/>
            </p:custDataLst>
          </p:nvPr>
        </p:nvSpPr>
        <p:spPr>
          <a:xfrm>
            <a:off x="9443720" y="5749925"/>
            <a:ext cx="3295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bldLvl="0"/>
      <p:bldP spid="2" grpId="0" bldLvl="0"/>
      <p:bldP spid="3" grpId="0" bldLvl="0"/>
      <p:bldP spid="4" grpId="0" bldLvl="0"/>
      <p:bldP spid="5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" name="矩形 276"/>
          <p:cNvSpPr/>
          <p:nvPr/>
        </p:nvSpPr>
        <p:spPr>
          <a:xfrm>
            <a:off x="1006475" y="1095375"/>
            <a:ext cx="10331450" cy="5101590"/>
          </a:xfrm>
          <a:prstGeom prst="rect">
            <a:avLst/>
          </a:prstGeom>
          <a:solidFill>
            <a:srgbClr val="FFFFFF"/>
          </a:solidFill>
          <a:ln w="12700" cap="rnd" cmpd="sng">
            <a:solidFill>
              <a:srgbClr val="42719B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0"/>
          <a:lstStyle/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Hi, Linda. ___________________________________________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Thanks, Tom. I’m considering buying a car.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Really? ____________________________, a manual one or an automatic one?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I'm not sure. _____________________________ 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Well, I think an AT car is safe, although the manual one is fuel-efficient.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Yes, you are right. __________________________________ 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Besides, the automatic transmission car is easier to control.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Yes, I can’t agree with you any more. _______________________________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My pleasure.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0731" name="文本框 20"/>
          <p:cNvSpPr/>
          <p:nvPr/>
        </p:nvSpPr>
        <p:spPr>
          <a:xfrm>
            <a:off x="3215005" y="1198880"/>
            <a:ext cx="60439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Congratulations on getting your driving license.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2" name="文本框 20"/>
          <p:cNvSpPr/>
          <p:nvPr/>
        </p:nvSpPr>
        <p:spPr>
          <a:xfrm>
            <a:off x="3079115" y="2153285"/>
            <a:ext cx="33305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Which car do you want?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3" name="文本框 20"/>
          <p:cNvSpPr/>
          <p:nvPr/>
        </p:nvSpPr>
        <p:spPr>
          <a:xfrm>
            <a:off x="3491230" y="3097530"/>
            <a:ext cx="440118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Could you give me some advice?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34" name="文本框 20"/>
          <p:cNvSpPr/>
          <p:nvPr/>
        </p:nvSpPr>
        <p:spPr>
          <a:xfrm>
            <a:off x="4086860" y="4041775"/>
            <a:ext cx="501269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 like automatic transmission cars, too.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2867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867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7" name="流程图: 可选过程 2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8" name="流程图: 可选过程 3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9" name="流程图: 可选过程 4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" name="文本框 20"/>
          <p:cNvSpPr/>
          <p:nvPr/>
        </p:nvSpPr>
        <p:spPr>
          <a:xfrm>
            <a:off x="6243320" y="4986020"/>
            <a:ext cx="484632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Thank you very much for your advice.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bldLvl="0"/>
      <p:bldP spid="30732" grpId="0" bldLvl="0"/>
      <p:bldP spid="30733" grpId="0" bldLvl="0"/>
      <p:bldP spid="30734" grpId="0" bldLvl="0"/>
      <p:bldP spid="2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组合 28"/>
          <p:cNvGrpSpPr/>
          <p:nvPr/>
        </p:nvGrpSpPr>
        <p:grpSpPr>
          <a:xfrm>
            <a:off x="6628130" y="92075"/>
            <a:ext cx="5478463" cy="466725"/>
            <a:chOff x="0" y="0"/>
            <a:chExt cx="8628" cy="736"/>
          </a:xfrm>
        </p:grpSpPr>
        <p:sp>
          <p:nvSpPr>
            <p:cNvPr id="4099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0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1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4102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2" name="表格 1"/>
          <p:cNvGraphicFramePr/>
          <p:nvPr>
            <p:custDataLst>
              <p:tags r:id="rId5"/>
            </p:custDataLst>
          </p:nvPr>
        </p:nvGraphicFramePr>
        <p:xfrm>
          <a:off x="1102360" y="997585"/>
          <a:ext cx="9637395" cy="5270500"/>
        </p:xfrm>
        <a:graphic>
          <a:graphicData uri="http://schemas.openxmlformats.org/drawingml/2006/table">
            <a:tbl>
              <a:tblPr/>
              <a:tblGrid>
                <a:gridCol w="2735580"/>
                <a:gridCol w="2985135"/>
                <a:gridCol w="3916680"/>
              </a:tblGrid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motion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planetary gear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loosen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accelerator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gear ratio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combination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brake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sun gear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individual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in harmony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planet gear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hydraulic system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torque converter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carrier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hydraulic regulating valve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coupling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internal/ring gear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shift valve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power train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brake band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servo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impeller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actuate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plunger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turbine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tighten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element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2705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stator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stationary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 b="0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channel</a:t>
                      </a:r>
                      <a:endParaRPr lang="en-US" altLang="en-US" sz="2400" b="0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20" name="矩形 6"/>
          <p:cNvSpPr/>
          <p:nvPr/>
        </p:nvSpPr>
        <p:spPr>
          <a:xfrm>
            <a:off x="3577590" y="2259330"/>
            <a:ext cx="4511040" cy="63690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093" name="矩形 13"/>
          <p:cNvSpPr/>
          <p:nvPr/>
        </p:nvSpPr>
        <p:spPr>
          <a:xfrm>
            <a:off x="3577590" y="4949825"/>
            <a:ext cx="4511675" cy="648335"/>
          </a:xfrm>
          <a:prstGeom prst="rect">
            <a:avLst/>
          </a:prstGeom>
          <a:solidFill>
            <a:srgbClr val="BF8382"/>
          </a:solidFill>
          <a:ln w="571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76800" y="4252595"/>
            <a:ext cx="4533265" cy="6972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819" name="矩形 10"/>
          <p:cNvSpPr/>
          <p:nvPr/>
        </p:nvSpPr>
        <p:spPr>
          <a:xfrm>
            <a:off x="4217035" y="2930525"/>
            <a:ext cx="3247390" cy="63119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1" name="Rectangle 2"/>
          <p:cNvSpPr>
            <a:spLocks noRot="1"/>
          </p:cNvSpPr>
          <p:nvPr/>
        </p:nvSpPr>
        <p:spPr>
          <a:xfrm>
            <a:off x="1192213" y="558800"/>
            <a:ext cx="3178175" cy="5667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Complete the word search.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34827" name="矩形 439"/>
          <p:cNvSpPr/>
          <p:nvPr/>
        </p:nvSpPr>
        <p:spPr>
          <a:xfrm>
            <a:off x="536575" y="703263"/>
            <a:ext cx="490538" cy="403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7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5090" name="矩形 13"/>
          <p:cNvSpPr/>
          <p:nvPr/>
        </p:nvSpPr>
        <p:spPr>
          <a:xfrm>
            <a:off x="8089265" y="1572895"/>
            <a:ext cx="688975" cy="402590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091" name="矩形 13"/>
          <p:cNvSpPr/>
          <p:nvPr/>
        </p:nvSpPr>
        <p:spPr>
          <a:xfrm>
            <a:off x="3568065" y="1572895"/>
            <a:ext cx="648970" cy="3356610"/>
          </a:xfrm>
          <a:prstGeom prst="rect">
            <a:avLst/>
          </a:prstGeom>
          <a:noFill/>
          <a:ln w="5715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ctr" anchorCtr="0"/>
          <a:p>
            <a:pPr algn="ctr"/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867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2867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7" name="流程图: 可选过程 2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8" name="流程图: 可选过程 3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8679" name="流程图: 可选过程 4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4" name="表格 3"/>
          <p:cNvGraphicFramePr/>
          <p:nvPr>
            <p:custDataLst>
              <p:tags r:id="rId5"/>
            </p:custDataLst>
          </p:nvPr>
        </p:nvGraphicFramePr>
        <p:xfrm>
          <a:off x="3568065" y="1577340"/>
          <a:ext cx="5842000" cy="4020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240"/>
                <a:gridCol w="648970"/>
                <a:gridCol w="647065"/>
                <a:gridCol w="649605"/>
                <a:gridCol w="650240"/>
                <a:gridCol w="649605"/>
                <a:gridCol w="648970"/>
                <a:gridCol w="647065"/>
                <a:gridCol w="650240"/>
              </a:tblGrid>
              <a:tr h="65214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f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w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q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y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m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k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k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v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x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g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j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v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h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1">
                          <a:latin typeface="Times New Roman" panose="02020603050405020304" pitchFamily="2" charset="0"/>
                          <a:ea typeface="宋体" panose="02010600030101010101" pitchFamily="2" charset="-122"/>
                          <a:cs typeface="Times New Roman" panose="02020603050405020304" pitchFamily="2" charset="0"/>
                        </a:rPr>
                        <a:t>x</a:t>
                      </a:r>
                      <a:endParaRPr lang="en-US" altLang="en-US" sz="2400" b="1">
                        <a:latin typeface="Times New Roman" panose="02020603050405020304" pitchFamily="2" charset="0"/>
                        <a:ea typeface="宋体" panose="02010600030101010101" pitchFamily="2" charset="-122"/>
                        <a:cs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 animBg="1"/>
      <p:bldP spid="34819" grpId="0" bldLvl="0" animBg="1"/>
      <p:bldP spid="35090" grpId="0" bldLvl="0" animBg="1"/>
      <p:bldP spid="35091" grpId="0" bldLvl="0" animBg="1"/>
      <p:bldP spid="35093" grpId="0" bldLvl="0" animBg="1"/>
      <p:bldP spid="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1"/>
          <p:cNvSpPr/>
          <p:nvPr/>
        </p:nvSpPr>
        <p:spPr>
          <a:xfrm>
            <a:off x="3235325" y="2706688"/>
            <a:ext cx="5721350" cy="14446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8800" dirty="0">
                <a:solidFill>
                  <a:schemeClr val="accent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rPr>
              <a:t>Thank you!</a:t>
            </a:r>
            <a:endParaRPr lang="en-US" altLang="zh-CN" sz="8800" dirty="0">
              <a:solidFill>
                <a:schemeClr val="accent1"/>
              </a:solidFill>
              <a:latin typeface="Calibri" panose="020F0502020204030204" charset="0"/>
              <a:ea typeface="Calibri" panose="020F0502020204030204" charset="0"/>
              <a:sym typeface="Calibri" panose="020F0502020204030204" charset="0"/>
            </a:endParaRPr>
          </a:p>
        </p:txBody>
      </p:sp>
      <p:pic>
        <p:nvPicPr>
          <p:cNvPr id="36867" name="图片 2" descr="学校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8263" y="2706688"/>
            <a:ext cx="9517062" cy="1416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998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998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98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Rot="1"/>
          </p:cNvSpPr>
          <p:nvPr/>
        </p:nvSpPr>
        <p:spPr>
          <a:xfrm>
            <a:off x="1054100" y="1025525"/>
            <a:ext cx="10883900" cy="45370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Decide whether the following statements are true or false.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(    </a:t>
            </a:r>
            <a:r>
              <a:rPr lang="zh-CN" altLang="en-US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) 1. </a:t>
            </a: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For automatic transmission cars, the driver can control the car only through the 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            accelerator.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(   </a:t>
            </a:r>
            <a:r>
              <a:rPr lang="zh-CN" altLang="en-US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)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</a:t>
            </a: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The torque converter is similar to the clutch in a manual transmission.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(    </a:t>
            </a:r>
            <a:r>
              <a:rPr lang="zh-CN" altLang="en-US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)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3. The impeller of the torque converter is connected to the engine’s crankshaft.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(     )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4. An automatic transmission uses a planetary gear to change the gear ratios. 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(    </a:t>
            </a:r>
            <a:r>
              <a:rPr lang="zh-CN" altLang="en-US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 </a:t>
            </a:r>
            <a:r>
              <a:rPr lang="en-US" altLang="zh-CN" sz="2400" dirty="0">
                <a:latin typeface="Times New Roman" panose="02020603050405020304" pitchFamily="2" charset="0"/>
                <a:sym typeface="Times New Roman" panose="02020603050405020304" pitchFamily="2" charset="0"/>
              </a:rPr>
              <a:t>)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5. The hydraulic pressure coming from the pump is used to operate the shift 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     valves.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614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614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6149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6150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6151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6152" name="矩形 439"/>
          <p:cNvSpPr/>
          <p:nvPr/>
        </p:nvSpPr>
        <p:spPr>
          <a:xfrm>
            <a:off x="460375" y="1132840"/>
            <a:ext cx="490538" cy="404813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1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3" name="文本框 1"/>
          <p:cNvSpPr/>
          <p:nvPr/>
        </p:nvSpPr>
        <p:spPr>
          <a:xfrm>
            <a:off x="1165225" y="3315335"/>
            <a:ext cx="54546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4" name="文本框 1"/>
          <p:cNvSpPr/>
          <p:nvPr/>
        </p:nvSpPr>
        <p:spPr>
          <a:xfrm>
            <a:off x="1181100" y="1657350"/>
            <a:ext cx="53530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5" name="文本框 1"/>
          <p:cNvSpPr/>
          <p:nvPr/>
        </p:nvSpPr>
        <p:spPr>
          <a:xfrm>
            <a:off x="1130300" y="2762250"/>
            <a:ext cx="61087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6" name="文本框 1"/>
          <p:cNvSpPr/>
          <p:nvPr/>
        </p:nvSpPr>
        <p:spPr>
          <a:xfrm>
            <a:off x="1120140" y="3868420"/>
            <a:ext cx="62103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6157" name="文本框 1"/>
          <p:cNvSpPr/>
          <p:nvPr/>
        </p:nvSpPr>
        <p:spPr>
          <a:xfrm>
            <a:off x="1193165" y="4421505"/>
            <a:ext cx="46863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F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/>
      <p:bldP spid="6154" grpId="0" bldLvl="0"/>
      <p:bldP spid="6155" grpId="0" bldLvl="0"/>
      <p:bldP spid="6156" grpId="0" bldLvl="0"/>
      <p:bldP spid="615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Rot="1"/>
          </p:cNvSpPr>
          <p:nvPr/>
        </p:nvSpPr>
        <p:spPr>
          <a:xfrm>
            <a:off x="1035050" y="542925"/>
            <a:ext cx="5337175" cy="638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lnSpc>
                <a:spcPct val="150000"/>
              </a:lnSpc>
              <a:buNone/>
            </a:pPr>
            <a:r>
              <a:rPr lang="en-US" altLang="zh-CN" sz="2000" b="1" dirty="0"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Fill in the blanks with the missing words.</a:t>
            </a:r>
            <a:endParaRPr lang="en-US" altLang="zh-CN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  <a:p>
            <a:pPr eaLnBrk="0" hangingPunct="0">
              <a:lnSpc>
                <a:spcPct val="130000"/>
              </a:lnSpc>
              <a:buNone/>
            </a:pPr>
            <a:endParaRPr lang="zh-CN" altLang="en-US" sz="2000" b="1" dirty="0"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8195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8196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7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8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8199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8200" name="表格 8199"/>
          <p:cNvGraphicFramePr/>
          <p:nvPr>
            <p:custDataLst>
              <p:tags r:id="rId5"/>
            </p:custDataLst>
          </p:nvPr>
        </p:nvGraphicFramePr>
        <p:xfrm>
          <a:off x="645478" y="1181100"/>
          <a:ext cx="11040745" cy="4187190"/>
        </p:xfrm>
        <a:graphic>
          <a:graphicData uri="http://schemas.openxmlformats.org/drawingml/2006/table">
            <a:tbl>
              <a:tblPr/>
              <a:tblGrid>
                <a:gridCol w="1764030"/>
                <a:gridCol w="9276715"/>
              </a:tblGrid>
              <a:tr h="182372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Automatic transmission</a:t>
                      </a:r>
                      <a:endParaRPr lang="en-US" altLang="zh-CN" sz="2400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sym typeface="Times New Roman" panose="02020603050405020304" pitchFamily="2" charset="0"/>
                        </a:rPr>
                        <a:t>An automatic transmission is used to change the gears 1____________. There is no 2___________ pedal in AT cars. The driver controls the car  through the 3______________ and the brake. 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347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Torque converter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The torque converter is the coupling between the engine and the 4___________ which transmits power to the drive wheels. It has three parts: the 5____________ , the turbine and the 6__________ ( or guide wheel ).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cs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4" name="矩形 439"/>
          <p:cNvSpPr/>
          <p:nvPr/>
        </p:nvSpPr>
        <p:spPr>
          <a:xfrm>
            <a:off x="460375" y="640398"/>
            <a:ext cx="490538" cy="404812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vert="horz" wrap="square" anchor="ctr" anchorCtr="0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5" name="文本框 1"/>
          <p:cNvSpPr/>
          <p:nvPr/>
        </p:nvSpPr>
        <p:spPr>
          <a:xfrm>
            <a:off x="9591675" y="1313180"/>
            <a:ext cx="20377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automatically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6" name="文本框 1"/>
          <p:cNvSpPr/>
          <p:nvPr/>
        </p:nvSpPr>
        <p:spPr>
          <a:xfrm>
            <a:off x="4373880" y="1844675"/>
            <a:ext cx="124079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clutch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7" name="文本框 1"/>
          <p:cNvSpPr/>
          <p:nvPr/>
        </p:nvSpPr>
        <p:spPr>
          <a:xfrm>
            <a:off x="4385945" y="2388870"/>
            <a:ext cx="168084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accelerator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8" name="文本框 1"/>
          <p:cNvSpPr/>
          <p:nvPr/>
        </p:nvSpPr>
        <p:spPr>
          <a:xfrm>
            <a:off x="2548255" y="3648710"/>
            <a:ext cx="197993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power train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19" name="文本框 1"/>
          <p:cNvSpPr/>
          <p:nvPr/>
        </p:nvSpPr>
        <p:spPr>
          <a:xfrm>
            <a:off x="4235450" y="4223385"/>
            <a:ext cx="151828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impeller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220" name="文本框 1"/>
          <p:cNvSpPr/>
          <p:nvPr/>
        </p:nvSpPr>
        <p:spPr>
          <a:xfrm>
            <a:off x="8653145" y="4223385"/>
            <a:ext cx="159385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stator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5" grpId="0" bldLvl="0"/>
      <p:bldP spid="8216" grpId="0" bldLvl="0"/>
      <p:bldP spid="8217" grpId="0" bldLvl="0"/>
      <p:bldP spid="8218" grpId="0" bldLvl="0"/>
      <p:bldP spid="8219" grpId="0" bldLvl="0"/>
      <p:bldP spid="8220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0243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4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5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0246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graphicFrame>
        <p:nvGraphicFramePr>
          <p:cNvPr id="10247" name="表格 10246"/>
          <p:cNvGraphicFramePr/>
          <p:nvPr>
            <p:custDataLst>
              <p:tags r:id="rId5"/>
            </p:custDataLst>
          </p:nvPr>
        </p:nvGraphicFramePr>
        <p:xfrm>
          <a:off x="855663" y="958533"/>
          <a:ext cx="10871200" cy="4342765"/>
        </p:xfrm>
        <a:graphic>
          <a:graphicData uri="http://schemas.openxmlformats.org/drawingml/2006/table">
            <a:tbl>
              <a:tblPr/>
              <a:tblGrid>
                <a:gridCol w="1601788"/>
                <a:gridCol w="9269412"/>
              </a:tblGrid>
              <a:tr h="1243330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Gear system</a:t>
                      </a:r>
                      <a:endParaRPr lang="en-US" altLang="zh-CN" sz="2400" dirty="0">
                        <a:solidFill>
                          <a:schemeClr val="tx1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The planetary gear system has three parts --- the 7______ gear, the planet gears and the 8___________, and the internal gear or the 9____________.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1175"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Brake bands and clutches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228600" lvl="0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1pPr>
                      <a:lvl2pPr marL="685800" lvl="1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ClrTx/>
                        <a:buSzTx/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微软雅黑" panose="020B0503020204020204" charset="-122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cs typeface="Calibri" panose="020F0502020204030204" charset="0"/>
                          <a:sym typeface="Times New Roman" panose="02020603050405020304" pitchFamily="2" charset="0"/>
                        </a:rPr>
                        <a:t>The brake bands and the clutches actuate the 10______________ of gears in the planetary gear set. They 11_______________ to hold a particular gear stationary or 12______________ to enable that gear to spin. 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cs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8260">
                <a:tc>
                  <a:txBody>
                    <a:bodyPr/>
                    <a:p>
                      <a:pPr marL="0" lvl="0" indent="0" algn="ctr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宋体" panose="02010600030101010101" pitchFamily="2" charset="-122"/>
                          <a:sym typeface="Times New Roman" panose="02020603050405020304" pitchFamily="2" charset="0"/>
                        </a:rPr>
                        <a:t>Hydraulic system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宋体" panose="02010600030101010101" pitchFamily="2" charset="-122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just" fontAlgn="base">
                        <a:lnSpc>
                          <a:spcPct val="15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2" charset="0"/>
                          <a:ea typeface="Calibri" panose="020F0502020204030204" charset="0"/>
                          <a:sym typeface="Times New Roman" panose="02020603050405020304" pitchFamily="2" charset="0"/>
                        </a:rPr>
                        <a:t>The hydraulic system consists of four parts, they are the pump, the hydraulic regulating 13________, the shift valves and the 14___________. </a:t>
                      </a:r>
                      <a:endParaRPr lang="en-US" altLang="zh-CN" sz="2400" dirty="0">
                        <a:solidFill>
                          <a:srgbClr val="000000"/>
                        </a:solidFill>
                        <a:latin typeface="Times New Roman" panose="02020603050405020304" pitchFamily="2" charset="0"/>
                        <a:ea typeface="Calibri" panose="020F0502020204030204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0" marB="0" vert="horz" anchor="t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8" name="文本框 4"/>
          <p:cNvSpPr/>
          <p:nvPr/>
        </p:nvSpPr>
        <p:spPr>
          <a:xfrm>
            <a:off x="8759825" y="1080770"/>
            <a:ext cx="10033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sun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59" name="文本框 1"/>
          <p:cNvSpPr/>
          <p:nvPr/>
        </p:nvSpPr>
        <p:spPr>
          <a:xfrm>
            <a:off x="8759825" y="2294890"/>
            <a:ext cx="150812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changing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0" name="文本框 1"/>
          <p:cNvSpPr/>
          <p:nvPr/>
        </p:nvSpPr>
        <p:spPr>
          <a:xfrm>
            <a:off x="4439920" y="1631315"/>
            <a:ext cx="141351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carrier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1" name="文本框 1"/>
          <p:cNvSpPr/>
          <p:nvPr/>
        </p:nvSpPr>
        <p:spPr>
          <a:xfrm>
            <a:off x="9690100" y="1631315"/>
            <a:ext cx="196786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ring gear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10262" name="文本框 1"/>
          <p:cNvSpPr/>
          <p:nvPr/>
        </p:nvSpPr>
        <p:spPr>
          <a:xfrm>
            <a:off x="7411085" y="2859405"/>
            <a:ext cx="123952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tighten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" name="文本框 1"/>
          <p:cNvSpPr/>
          <p:nvPr/>
        </p:nvSpPr>
        <p:spPr>
          <a:xfrm>
            <a:off x="5676900" y="3385820"/>
            <a:ext cx="106997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loosen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" name="文本框 1"/>
          <p:cNvSpPr/>
          <p:nvPr/>
        </p:nvSpPr>
        <p:spPr>
          <a:xfrm>
            <a:off x="5323840" y="4669790"/>
            <a:ext cx="1188720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valves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4" name="文本框 1"/>
          <p:cNvSpPr/>
          <p:nvPr/>
        </p:nvSpPr>
        <p:spPr>
          <a:xfrm>
            <a:off x="10130155" y="4669790"/>
            <a:ext cx="1326515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servos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8" grpId="0" bldLvl="0"/>
      <p:bldP spid="10259" grpId="0" bldLvl="0"/>
      <p:bldP spid="10260" grpId="0" bldLvl="0"/>
      <p:bldP spid="10261" grpId="0" bldLvl="0"/>
      <p:bldP spid="10262" grpId="0" bldLvl="0"/>
      <p:bldP spid="2" grpId="0" bldLvl="0"/>
      <p:bldP spid="3" grpId="0" bldLvl="0"/>
      <p:bldP spid="4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Rot="1"/>
          </p:cNvSpPr>
          <p:nvPr/>
        </p:nvSpPr>
        <p:spPr>
          <a:xfrm>
            <a:off x="1104900" y="1398905"/>
            <a:ext cx="10152380" cy="263461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An automatic transmission can automatically change the gears while the car is in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motion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In cars with automatic transmission, there is no clutch pedal. The driver controls the car through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accelerator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and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brake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But getting that to happen involves many components that must work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in harmony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Here are the key elements: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2291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2292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3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4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5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2296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113" y="1501458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5" name="图片 2"/>
          <p:cNvPicPr>
            <a:picLocks noChangeAspect="1"/>
          </p:cNvPicPr>
          <p:nvPr/>
        </p:nvPicPr>
        <p:blipFill>
          <a:blip r:embed="rId1">
            <a:lum/>
          </a:blip>
          <a:srcRect l="10071" r="16129"/>
          <a:stretch>
            <a:fillRect/>
          </a:stretch>
        </p:blipFill>
        <p:spPr>
          <a:xfrm>
            <a:off x="7747635" y="1617980"/>
            <a:ext cx="4224655" cy="4294505"/>
          </a:xfrm>
          <a:prstGeom prst="rect">
            <a:avLst/>
          </a:prstGeom>
          <a:noFill/>
          <a:ln>
            <a:noFill/>
          </a:ln>
        </p:spPr>
      </p:pic>
      <p:sp>
        <p:nvSpPr>
          <p:cNvPr id="12290" name="Rectangle 2"/>
          <p:cNvSpPr>
            <a:spLocks noRot="1"/>
          </p:cNvSpPr>
          <p:nvPr/>
        </p:nvSpPr>
        <p:spPr>
          <a:xfrm>
            <a:off x="1115695" y="1060450"/>
            <a:ext cx="6152515" cy="45389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1.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Torque converter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The torque converter is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coupling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between the engine and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power train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It transmits power to the drive wheels, as the clutch in a manual transmission does. There are three parts in it. They are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impeller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connected to the engine’s crankshaft,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turbine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connected to the output shaft, and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stator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 or guide wheel ) between the two.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2291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2292" name="流程图: 可选过程 5">
              <a:hlinkClick r:id="rId2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3" name="流程图: 可选过程 6">
              <a:hlinkClick r:id="rId3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4" name="流程图: 可选过程 7">
              <a:hlinkClick r:id="rId4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2295" name="流程图: 可选过程 8">
              <a:hlinkClick r:id="rId5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2296" name="图片 1" descr="32313534313132323b32313534313130333b5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833" y="1133793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Rot="1"/>
          </p:cNvSpPr>
          <p:nvPr/>
        </p:nvSpPr>
        <p:spPr>
          <a:xfrm>
            <a:off x="654050" y="1192530"/>
            <a:ext cx="6216650" cy="315023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2. Gear system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An automatic transmission uses a set of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planetary gears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to change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gear ratios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. The planetary gear system has three parts ---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sun gear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planet gears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and the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carrier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and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internal gea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 (also called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ring gear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). 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4339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4340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1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2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4343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4344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543" y="1310323"/>
            <a:ext cx="433387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6" name="图片 3"/>
          <p:cNvPicPr>
            <a:picLocks noChangeAspect="1"/>
          </p:cNvPicPr>
          <p:nvPr/>
        </p:nvPicPr>
        <p:blipFill>
          <a:blip r:embed="rId7">
            <a:lum/>
          </a:blip>
          <a:srcRect t="3751" r="11282" b="10001"/>
          <a:stretch>
            <a:fillRect/>
          </a:stretch>
        </p:blipFill>
        <p:spPr>
          <a:xfrm>
            <a:off x="7073265" y="1310640"/>
            <a:ext cx="4669155" cy="4237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Rot="1"/>
          </p:cNvSpPr>
          <p:nvPr/>
        </p:nvSpPr>
        <p:spPr>
          <a:xfrm>
            <a:off x="563880" y="742950"/>
            <a:ext cx="10881995" cy="53403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3.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Brake bands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and clutches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The brake bands and the clutches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actuate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the changing of gears in the planetary gear set. They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tighten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to hold a particular gear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stationary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or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loosen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to enable that gear to spin. And it is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combination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of stationary and spinning gears in the gear set that produces each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individual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gear ratio.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4.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Hydraulic system</a:t>
            </a:r>
            <a:endParaRPr lang="en-US" altLang="zh-CN" sz="2400" b="1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  <a:p>
            <a:pPr algn="just" eaLnBrk="0" hangingPunct="0">
              <a:lnSpc>
                <a:spcPct val="130000"/>
              </a:lnSpc>
              <a:buNone/>
            </a:pP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     The hydraulic system consists of the pump, various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hydraulic regulating valves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,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shift valves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and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servos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( the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plungers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and the cylinders used to operate shifting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elements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such as the brake bands and the clutches ). The hydraulic pressure coming from the pump is used to operate the servos. The fluid is </a:t>
            </a:r>
            <a:r>
              <a:rPr lang="en-US" altLang="zh-CN" sz="2400" b="1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channeled</a:t>
            </a:r>
            <a:r>
              <a:rPr lang="en-US" altLang="zh-CN" sz="2400" dirty="0"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to the various servos through the shift valves.</a:t>
            </a:r>
            <a:endParaRPr lang="en-US" altLang="zh-CN" sz="2400" dirty="0"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grpSp>
        <p:nvGrpSpPr>
          <p:cNvPr id="16387" name="组合 28"/>
          <p:cNvGrpSpPr/>
          <p:nvPr/>
        </p:nvGrpSpPr>
        <p:grpSpPr>
          <a:xfrm>
            <a:off x="6607175" y="92075"/>
            <a:ext cx="5478463" cy="466725"/>
            <a:chOff x="0" y="0"/>
            <a:chExt cx="8628" cy="736"/>
          </a:xfrm>
        </p:grpSpPr>
        <p:sp>
          <p:nvSpPr>
            <p:cNvPr id="16388" name="流程图: 可选过程 5">
              <a:hlinkClick r:id="rId1" action="ppaction://hlinksldjump"/>
            </p:cNvPr>
            <p:cNvSpPr/>
            <p:nvPr/>
          </p:nvSpPr>
          <p:spPr>
            <a:xfrm>
              <a:off x="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New words &amp; expressions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89" name="流程图: 可选过程 6">
              <a:hlinkClick r:id="rId2" action="ppaction://hlinksldjump"/>
            </p:cNvPr>
            <p:cNvSpPr/>
            <p:nvPr/>
          </p:nvSpPr>
          <p:spPr>
            <a:xfrm>
              <a:off x="4320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Reading &amp; speaking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90" name="流程图: 可选过程 7">
              <a:hlinkClick r:id="rId3" action="ppaction://hlinksldjump"/>
            </p:cNvPr>
            <p:cNvSpPr/>
            <p:nvPr/>
          </p:nvSpPr>
          <p:spPr>
            <a:xfrm>
              <a:off x="2166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before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16391" name="流程图: 可选过程 8">
              <a:hlinkClick r:id="rId4" action="ppaction://hlinksldjump"/>
            </p:cNvPr>
            <p:cNvSpPr/>
            <p:nvPr/>
          </p:nvSpPr>
          <p:spPr>
            <a:xfrm>
              <a:off x="6474" y="0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 w="12700" cap="flat" cmpd="sng">
              <a:solidFill>
                <a:srgbClr val="1D41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sz="1400" b="1" dirty="0"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rPr>
                <a:t>Tasks in class</a:t>
              </a:r>
              <a:endParaRPr lang="en-US" altLang="zh-CN" sz="1400" b="1" dirty="0">
                <a:latin typeface="Calibri" panose="020F0502020204030204" charset="0"/>
                <a:ea typeface="Calibri" panose="020F0502020204030204" charset="0"/>
                <a:sym typeface="Calibri" panose="020F0502020204030204" charset="0"/>
              </a:endParaRPr>
            </a:p>
          </p:txBody>
        </p:sp>
      </p:grpSp>
      <p:pic>
        <p:nvPicPr>
          <p:cNvPr id="1639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903" y="833438"/>
            <a:ext cx="433387" cy="433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TABLE_ENDDRAG_ORIGIN_RECT" val="758*414"/>
  <p:tag name="TABLE_ENDDRAG_RECT" val="86*79*758*414"/>
</p:tagLst>
</file>

<file path=ppt/tags/tag10.xml><?xml version="1.0" encoding="utf-8"?>
<p:tagLst xmlns:p="http://schemas.openxmlformats.org/presentationml/2006/main">
  <p:tag name="KSO_WM_UNIT_TABLE_BEAUTIFY" val="smartTable{8e2ef2ea-62c0-478f-9e2b-fe271ac5d7e4}"/>
  <p:tag name="TABLE_ENDDRAG_ORIGIN_RECT" val="459*318"/>
  <p:tag name="TABLE_ENDDRAG_RECT" val="257*118*460*318"/>
</p:tagLst>
</file>

<file path=ppt/tags/tag11.xml><?xml version="1.0" encoding="utf-8"?>
<p:tagLst xmlns:p="http://schemas.openxmlformats.org/presentationml/2006/main">
  <p:tag name="COMMONDATA" val="eyJoZGlkIjoiOGI4NjI5OTBmMDM1ODFlMDkzNDFlZTFiMWNhZWU5ZTMifQ=="/>
  <p:tag name="KSO_WPP_MARK_KEY" val="6b4e3291-6edf-4c4f-889b-c8eb85128419"/>
</p:tagLst>
</file>

<file path=ppt/tags/tag2.xml><?xml version="1.0" encoding="utf-8"?>
<p:tagLst xmlns:p="http://schemas.openxmlformats.org/presentationml/2006/main">
  <p:tag name="KSO_WM_UNIT_TABLE_BEAUTIFY" val="smartTable{42c6496a-9fda-45da-9f3f-a40b90555170}"/>
</p:tagLst>
</file>

<file path=ppt/tags/tag3.xml><?xml version="1.0" encoding="utf-8"?>
<p:tagLst xmlns:p="http://schemas.openxmlformats.org/presentationml/2006/main">
  <p:tag name="KSO_WM_UNIT_TABLE_BEAUTIFY" val="smartTable{c1fc56aa-66ec-44d8-871f-7d3d889e889e}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8988</Words>
  <Application>WPS 演示</Application>
  <PresentationFormat>宽屏</PresentationFormat>
  <Paragraphs>585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微软雅黑</vt:lpstr>
      <vt:lpstr>Times New Roman</vt:lpstr>
      <vt:lpstr>Gulim</vt:lpstr>
      <vt:lpstr>Malgun Gothic</vt:lpstr>
      <vt:lpstr>华文彩云</vt:lpstr>
      <vt:lpstr>Arial Unicode MS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练习到从容</cp:lastModifiedBy>
  <cp:revision>90</cp:revision>
  <dcterms:created xsi:type="dcterms:W3CDTF">2022-03-03T14:34:00Z</dcterms:created>
  <dcterms:modified xsi:type="dcterms:W3CDTF">2023-11-08T00:47:26Z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AFFE08B018C94D3AA6F3ED0C685616C0</vt:lpwstr>
  </property>
  <property fmtid="{D5CDD505-2E9C-101B-9397-08002B2CF9AE}" pid="3" name="KSOProductBuildVer">
    <vt:lpwstr>2052-12.1.0.15712</vt:lpwstr>
  </property>
</Properties>
</file>