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5" r:id="rId3"/>
    <p:sldId id="267" r:id="rId4"/>
    <p:sldId id="339" r:id="rId6"/>
    <p:sldId id="340" r:id="rId7"/>
    <p:sldId id="341" r:id="rId8"/>
    <p:sldId id="279" r:id="rId9"/>
    <p:sldId id="288" r:id="rId10"/>
    <p:sldId id="287" r:id="rId11"/>
    <p:sldId id="289" r:id="rId12"/>
    <p:sldId id="290" r:id="rId13"/>
    <p:sldId id="291" r:id="rId14"/>
    <p:sldId id="261" r:id="rId15"/>
    <p:sldId id="262" r:id="rId16"/>
    <p:sldId id="299" r:id="rId17"/>
    <p:sldId id="303" r:id="rId18"/>
    <p:sldId id="337" r:id="rId19"/>
    <p:sldId id="266" r:id="rId20"/>
  </p:sldIdLst>
  <p:sldSz cx="12192000" cy="6858000"/>
  <p:notesSz cx="6858000" cy="9144000"/>
  <p:custDataLst>
    <p:tags r:id="rId24"/>
  </p:custDataLst>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defRPr kern="1200" baseline="0">
        <a:solidFill>
          <a:schemeClr val="tx1"/>
        </a:solidFill>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defaultTextStyle>
  <p:extLst>
    <p:ext uri="{EFAFB233-063F-42B5-8137-9DF3F51BA10A}">
      <p15:sldGuideLst xmlns:p15="http://schemas.microsoft.com/office/powerpoint/2012/main">
        <p15:guide id="1" orient="horz" pos="2340" userDrawn="1">
          <p15:clr>
            <a:srgbClr val="A4A3A4"/>
          </p15:clr>
        </p15:guide>
        <p15:guide id="2" pos="38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9" d="100"/>
          <a:sy n="69" d="100"/>
        </p:scale>
        <p:origin x="-138" y="-102"/>
      </p:cViewPr>
      <p:guideLst>
        <p:guide orient="horz" pos="2340"/>
        <p:guide pos="3849"/>
      </p:guideLst>
    </p:cSldViewPr>
  </p:slide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gs" Target="tags/tag12.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2050" name="页眉占位符 1"/>
          <p:cNvSpPr>
            <a:spLocks noGrp="1"/>
          </p:cNvSpPr>
          <p:nvPr>
            <p:ph type="hdr" sz="quarter"/>
          </p:nvPr>
        </p:nvSpPr>
        <p:spPr>
          <a:xfrm>
            <a:off x="0" y="0"/>
            <a:ext cx="2971800" cy="458788"/>
          </a:xfrm>
          <a:prstGeom prst="rect">
            <a:avLst/>
          </a:prstGeom>
          <a:noFill/>
          <a:ln w="9525">
            <a:noFill/>
          </a:ln>
        </p:spPr>
        <p:txBody>
          <a:bodyPr vert="horz"/>
          <a:p>
            <a:pPr lvl="0" algn="l"/>
            <a:endParaRPr sz="1200">
              <a:ea typeface="宋体" panose="02010600030101010101" pitchFamily="2" charset="-122"/>
            </a:endParaRPr>
          </a:p>
        </p:txBody>
      </p:sp>
      <p:sp>
        <p:nvSpPr>
          <p:cNvPr id="2051" name="日期占位符 2"/>
          <p:cNvSpPr>
            <a:spLocks noGrp="1"/>
          </p:cNvSpPr>
          <p:nvPr>
            <p:ph type="dt" idx="1"/>
          </p:nvPr>
        </p:nvSpPr>
        <p:spPr>
          <a:xfrm>
            <a:off x="3884613" y="0"/>
            <a:ext cx="2971800" cy="458788"/>
          </a:xfrm>
          <a:prstGeom prst="rect">
            <a:avLst/>
          </a:prstGeom>
          <a:noFill/>
          <a:ln w="9525">
            <a:noFill/>
          </a:ln>
        </p:spPr>
        <p:txBody>
          <a:bodyPr vert="horz"/>
          <a:p>
            <a:pPr lvl="0" algn="r"/>
            <a:fld id="{BB962C8B-B14F-4D97-AF65-F5344CB8AC3E}" type="datetime1">
              <a:rPr lang="zh-CN" altLang="en-US" dirty="0">
                <a:ea typeface="宋体" panose="02010600030101010101" pitchFamily="2" charset="-122"/>
              </a:rPr>
            </a:fld>
            <a:endParaRPr lang="zh-CN" altLang="en-US" sz="1200" dirty="0">
              <a:ea typeface="宋体" panose="02010600030101010101" pitchFamily="2" charset="-122"/>
            </a:endParaRPr>
          </a:p>
        </p:txBody>
      </p:sp>
      <p:sp>
        <p:nvSpPr>
          <p:cNvPr id="2052" name="幻灯片图像占位符 3"/>
          <p:cNvSpPr>
            <a:spLocks noGrp="1" noRot="1" noChangeAspect="1"/>
          </p:cNvSpPr>
          <p:nvPr>
            <p:ph type="sldImg" idx="2"/>
          </p:nvPr>
        </p:nvSpPr>
        <p:spPr>
          <a:xfrm>
            <a:off x="685800" y="1143000"/>
            <a:ext cx="5486400" cy="3086100"/>
          </a:xfrm>
          <a:prstGeom prst="rect">
            <a:avLst/>
          </a:prstGeom>
          <a:noFill/>
          <a:ln w="9525">
            <a:noFill/>
          </a:ln>
        </p:spPr>
      </p:sp>
      <p:sp>
        <p:nvSpPr>
          <p:cNvPr id="2053" name="备注占位符 4"/>
          <p:cNvSpPr>
            <a:spLocks noGrp="1" noRot="1" noChangeAspect="1"/>
          </p:cNvSpPr>
          <p:nvPr/>
        </p:nvSpPr>
        <p:spPr>
          <a:xfrm>
            <a:off x="685800" y="4400550"/>
            <a:ext cx="5486400" cy="3600450"/>
          </a:xfrm>
          <a:prstGeom prst="rect">
            <a:avLst/>
          </a:prstGeom>
          <a:noFill/>
          <a:ln w="9525">
            <a:noFill/>
          </a:ln>
        </p:spPr>
        <p:txBody>
          <a:bodyPr vert="horz" anchor="ctr"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54" name="页脚占位符 5"/>
          <p:cNvSpPr>
            <a:spLocks noGrp="1"/>
          </p:cNvSpPr>
          <p:nvPr>
            <p:ph type="ftr" sz="quarter" idx="4"/>
          </p:nvPr>
        </p:nvSpPr>
        <p:spPr>
          <a:xfrm>
            <a:off x="0" y="8685213"/>
            <a:ext cx="2971800" cy="458787"/>
          </a:xfrm>
          <a:prstGeom prst="rect">
            <a:avLst/>
          </a:prstGeom>
          <a:noFill/>
          <a:ln w="9525">
            <a:noFill/>
          </a:ln>
        </p:spPr>
        <p:txBody>
          <a:bodyPr vert="horz" anchor="b" anchorCtr="0"/>
          <a:p>
            <a:pPr lvl="0" algn="l"/>
            <a:endParaRPr sz="1200">
              <a:ea typeface="宋体" panose="02010600030101010101" pitchFamily="2" charset="-122"/>
            </a:endParaRPr>
          </a:p>
        </p:txBody>
      </p:sp>
      <p:sp>
        <p:nvSpPr>
          <p:cNvPr id="2055" name="灯片编号占位符 6"/>
          <p:cNvSpPr>
            <a:spLocks noGrp="1"/>
          </p:cNvSpPr>
          <p:nvPr>
            <p:ph type="sldNum" sz="quarter" idx="5"/>
          </p:nvPr>
        </p:nvSpPr>
        <p:spPr>
          <a:xfrm>
            <a:off x="3884613" y="8685213"/>
            <a:ext cx="2971800" cy="458787"/>
          </a:xfrm>
          <a:prstGeom prst="rect">
            <a:avLst/>
          </a:prstGeom>
          <a:noFill/>
          <a:ln w="9525">
            <a:noFill/>
          </a:ln>
        </p:spPr>
        <p:txBody>
          <a:bodyPr vert="horz" anchor="b" anchorCtr="0"/>
          <a:p>
            <a:pPr lvl="0" algn="r"/>
            <a:fld id="{9A0DB2DC-4C9A-4742-B13C-FB6460FD3503}" type="slidenum">
              <a:rPr lang="zh-CN" altLang="en-US" dirty="0">
                <a:ea typeface="宋体" panose="02010600030101010101" pitchFamily="2" charset="-122"/>
              </a:rPr>
            </a:fld>
            <a:endParaRPr lang="zh-CN" altLang="en-US" sz="1200" dirty="0">
              <a:ea typeface="宋体" panose="02010600030101010101" pitchFamily="2" charset="-122"/>
            </a:endParaRPr>
          </a:p>
        </p:txBody>
      </p:sp>
    </p:spTree>
  </p:cSld>
  <p:clrMap bg1="lt1" tx1="dk1" bg2="lt2" tx2="dk2" accent1="accent1" accent2="accent2" accent3="accent3" accent4="accent4" accent5="accent5" accent6="accent6" hlink="hlink" folHlink="folHlink"/>
  <p:hf hdr="0" ftr="0" dt="0"/>
  <p:notesStyle>
    <a:lvl1pPr lvl="0" defTabSz="0" fontAlgn="base">
      <a:defRPr sz="1200" kern="1200"/>
    </a:lvl1pPr>
    <a:lvl2pPr marL="0" lvl="1" indent="0" defTabSz="0" fontAlgn="base">
      <a:defRPr sz="1200" kern="1200"/>
    </a:lvl2pPr>
    <a:lvl3pPr marL="0" lvl="2" indent="0" defTabSz="0" fontAlgn="base">
      <a:defRPr sz="1200" kern="1200"/>
    </a:lvl3pPr>
    <a:lvl4pPr marL="0" lvl="3" indent="0" defTabSz="0" fontAlgn="base">
      <a:defRPr sz="1200" kern="1200"/>
    </a:lvl4pPr>
    <a:lvl5pPr marL="0" lvl="4" indent="0" defTabSz="0" fontAlgn="base">
      <a:defRPr sz="1200" kern="1200"/>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5122" name="幻灯片图像占位符 1"/>
          <p:cNvSpPr>
            <a:spLocks noGrp="1" noRot="1" noChangeAspect="1"/>
          </p:cNvSpPr>
          <p:nvPr>
            <p:ph type="sldImg"/>
          </p:nvPr>
        </p:nvSpPr>
        <p:spPr/>
      </p:sp>
      <p:sp>
        <p:nvSpPr>
          <p:cNvPr id="512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5602" name="幻灯片图像占位符 1"/>
          <p:cNvSpPr>
            <a:spLocks noGrp="1" noRot="1" noChangeAspect="1"/>
          </p:cNvSpPr>
          <p:nvPr>
            <p:ph type="sldImg"/>
          </p:nvPr>
        </p:nvSpPr>
        <p:spPr/>
      </p:sp>
      <p:sp>
        <p:nvSpPr>
          <p:cNvPr id="2560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7650" name="幻灯片图像占位符 1"/>
          <p:cNvSpPr>
            <a:spLocks noGrp="1" noRot="1" noChangeAspect="1"/>
          </p:cNvSpPr>
          <p:nvPr>
            <p:ph type="sldImg"/>
          </p:nvPr>
        </p:nvSpPr>
        <p:spPr/>
      </p:sp>
      <p:sp>
        <p:nvSpPr>
          <p:cNvPr id="2765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9698" name="幻灯片图像占位符 1"/>
          <p:cNvSpPr>
            <a:spLocks noGrp="1" noRot="1" noChangeAspect="1"/>
          </p:cNvSpPr>
          <p:nvPr>
            <p:ph type="sldImg"/>
          </p:nvPr>
        </p:nvSpPr>
        <p:spPr/>
      </p:sp>
      <p:sp>
        <p:nvSpPr>
          <p:cNvPr id="2969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1746" name="幻灯片图像占位符 1"/>
          <p:cNvSpPr>
            <a:spLocks noGrp="1" noRot="1" noChangeAspect="1"/>
          </p:cNvSpPr>
          <p:nvPr>
            <p:ph type="sldImg"/>
          </p:nvPr>
        </p:nvSpPr>
        <p:spPr/>
      </p:sp>
      <p:sp>
        <p:nvSpPr>
          <p:cNvPr id="3174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3794" name="幻灯片图像占位符 1"/>
          <p:cNvSpPr>
            <a:spLocks noGrp="1" noRot="1" noChangeAspect="1"/>
          </p:cNvSpPr>
          <p:nvPr>
            <p:ph type="sldImg"/>
          </p:nvPr>
        </p:nvSpPr>
        <p:spPr/>
      </p:sp>
      <p:sp>
        <p:nvSpPr>
          <p:cNvPr id="3379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5842" name="幻灯片图像占位符 1"/>
          <p:cNvSpPr>
            <a:spLocks noGrp="1" noRot="1" noChangeAspect="1"/>
          </p:cNvSpPr>
          <p:nvPr>
            <p:ph type="sldImg"/>
          </p:nvPr>
        </p:nvSpPr>
        <p:spPr>
          <a:xfrm>
            <a:off x="684213" y="1141413"/>
            <a:ext cx="5486400" cy="3086100"/>
          </a:xfrm>
        </p:spPr>
      </p:sp>
      <p:sp>
        <p:nvSpPr>
          <p:cNvPr id="35843" name="备注占位符 2"/>
          <p:cNvSpPr>
            <a:spLocks noGrp="1" noRot="1" noChangeAspect="1"/>
          </p:cNvSpPr>
          <p:nvPr>
            <p:ph type="body" idx="1"/>
          </p:nvPr>
        </p:nvSpPr>
        <p:spPr>
          <a:xfrm>
            <a:off x="836613" y="1824038"/>
            <a:ext cx="10515600" cy="4351337"/>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5362" name="幻灯片图像占位符 1"/>
          <p:cNvSpPr>
            <a:spLocks noGrp="1" noRot="1" noChangeAspect="1"/>
          </p:cNvSpPr>
          <p:nvPr>
            <p:ph type="sldImg"/>
          </p:nvPr>
        </p:nvSpPr>
        <p:spPr/>
      </p:sp>
      <p:sp>
        <p:nvSpPr>
          <p:cNvPr id="1536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7410" name="幻灯片图像占位符 1"/>
          <p:cNvSpPr>
            <a:spLocks noGrp="1" noRot="1" noChangeAspect="1"/>
          </p:cNvSpPr>
          <p:nvPr>
            <p:ph type="sldImg"/>
          </p:nvPr>
        </p:nvSpPr>
        <p:spPr/>
      </p:sp>
      <p:sp>
        <p:nvSpPr>
          <p:cNvPr id="1741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9458" name="幻灯片图像占位符 1"/>
          <p:cNvSpPr>
            <a:spLocks noGrp="1" noRot="1" noChangeAspect="1"/>
          </p:cNvSpPr>
          <p:nvPr>
            <p:ph type="sldImg"/>
          </p:nvPr>
        </p:nvSpPr>
        <p:spPr/>
      </p:sp>
      <p:sp>
        <p:nvSpPr>
          <p:cNvPr id="1945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1506" name="幻灯片图像占位符 1"/>
          <p:cNvSpPr>
            <a:spLocks noGrp="1" noRot="1" noChangeAspect="1"/>
          </p:cNvSpPr>
          <p:nvPr>
            <p:ph type="sldImg"/>
          </p:nvPr>
        </p:nvSpPr>
        <p:spPr/>
      </p:sp>
      <p:sp>
        <p:nvSpPr>
          <p:cNvPr id="2150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3554" name="幻灯片图像占位符 1"/>
          <p:cNvSpPr>
            <a:spLocks noGrp="1" noRot="1" noChangeAspect="1"/>
          </p:cNvSpPr>
          <p:nvPr>
            <p:ph type="sldImg"/>
          </p:nvPr>
        </p:nvSpPr>
        <p:spPr/>
      </p:sp>
      <p:sp>
        <p:nvSpPr>
          <p:cNvPr id="2355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8" name="页脚占位符 7"/>
          <p:cNvSpPr>
            <a:spLocks noGrp="1"/>
          </p:cNvSpPr>
          <p:nvPr>
            <p:ph type="ftr" sz="quarter" idx="11"/>
          </p:nvPr>
        </p:nvSpPr>
        <p:spPr/>
        <p:txBody>
          <a:bodyPr/>
          <a:lstStyle/>
          <a:p>
            <a:pPr lvl="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4" name="页脚占位符 3"/>
          <p:cNvSpPr>
            <a:spLocks noGrp="1"/>
          </p:cNvSpPr>
          <p:nvPr>
            <p:ph type="ftr" sz="quarter" idx="11"/>
          </p:nvPr>
        </p:nvSpPr>
        <p:spPr/>
        <p:txBody>
          <a:bodyPr/>
          <a:lstStyle/>
          <a:p>
            <a:pPr lvl="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3" name="页脚占位符 2"/>
          <p:cNvSpPr>
            <a:spLocks noGrp="1"/>
          </p:cNvSpPr>
          <p:nvPr>
            <p:ph type="ftr" sz="quarter" idx="11"/>
          </p:nvPr>
        </p:nvSpPr>
        <p:spPr/>
        <p:txBody>
          <a:bodyPr/>
          <a:lstStyle/>
          <a:p>
            <a:pPr lvl="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vert="horz" anchor="ctr" anchorCtr="0">
            <a:normAutofit/>
          </a:bodyPr>
          <a:p>
            <a:pPr lvl="0"/>
            <a:r>
              <a:rPr lang="zh-CN" altLang="en-US"/>
              <a:t>单击此处编辑母版标题样式</a:t>
            </a:r>
            <a:endParaRPr lang="zh-CN" altLang="en-US"/>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vert="horz">
            <a:normAutofit/>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3"/>
          <p:cNvSpPr>
            <a:spLocks noGrp="1"/>
          </p:cNvSpPr>
          <p:nvPr>
            <p:ph type="dt" sz="half" idx="2"/>
          </p:nvPr>
        </p:nvSpPr>
        <p:spPr>
          <a:xfrm>
            <a:off x="838200" y="6356350"/>
            <a:ext cx="2743200" cy="365125"/>
          </a:xfrm>
          <a:prstGeom prst="rect">
            <a:avLst/>
          </a:prstGeom>
          <a:noFill/>
          <a:ln w="9525">
            <a:noFill/>
          </a:ln>
        </p:spPr>
        <p:txBody>
          <a:bodyPr vert="horz" anchor="ctr" anchorCtr="0"/>
          <a:lstStyle>
            <a:lvl1pPr algn="l">
              <a:defRPr sz="1200">
                <a:solidFill>
                  <a:srgbClr val="898989"/>
                </a:solidFill>
                <a:ea typeface="宋体" panose="02010600030101010101" pitchFamily="2" charset="-122"/>
              </a:defRPr>
            </a:lvl1pPr>
          </a:lstStyle>
          <a:p>
            <a:pPr lvl="0"/>
            <a:fld id="{BB962C8B-B14F-4D97-AF65-F5344CB8AC3E}" type="datetime1">
              <a:rPr lang="zh-CN" altLang="en-US" dirty="0"/>
            </a:fld>
            <a:endParaRPr lang="zh-CN" altLang="en-US" dirty="0">
              <a:ea typeface="宋体" panose="02010600030101010101" pitchFamily="2" charset="-122"/>
            </a:endParaRPr>
          </a:p>
        </p:txBody>
      </p:sp>
      <p:sp>
        <p:nvSpPr>
          <p:cNvPr id="1029" name="页脚占位符 4"/>
          <p:cNvSpPr>
            <a:spLocks noGrp="1"/>
          </p:cNvSpPr>
          <p:nvPr>
            <p:ph type="ftr" sz="quarter" idx="3"/>
          </p:nvPr>
        </p:nvSpPr>
        <p:spPr>
          <a:xfrm>
            <a:off x="4038600" y="6356350"/>
            <a:ext cx="4114800" cy="365125"/>
          </a:xfrm>
          <a:prstGeom prst="rect">
            <a:avLst/>
          </a:prstGeom>
          <a:noFill/>
          <a:ln w="9525">
            <a:noFill/>
          </a:ln>
        </p:spPr>
        <p:txBody>
          <a:bodyPr vert="horz" anchor="ctr" anchorCtr="0"/>
          <a:lstStyle>
            <a:lvl1pPr algn="ctr">
              <a:defRPr sz="1200">
                <a:solidFill>
                  <a:srgbClr val="898989"/>
                </a:solidFill>
                <a:ea typeface="宋体" panose="02010600030101010101" pitchFamily="2" charset="-122"/>
              </a:defRPr>
            </a:lvl1pPr>
          </a:lstStyle>
          <a:p>
            <a:pPr lvl="0"/>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ln>
        </p:spPr>
        <p:txBody>
          <a:bodyPr vert="horz" anchor="ctr" anchorCtr="0"/>
          <a:lstStyle>
            <a:lvl1pPr algn="r">
              <a:defRPr sz="1200">
                <a:solidFill>
                  <a:srgbClr val="898989"/>
                </a:solidFill>
                <a:ea typeface="宋体" panose="02010600030101010101" pitchFamily="2" charset="-122"/>
              </a:defRPr>
            </a:lvl1pPr>
          </a:lstStyle>
          <a:p>
            <a:pPr lvl="0"/>
            <a:fld id="{9A0DB2DC-4C9A-4742-B13C-FB6460FD3503}" type="slidenum">
              <a:rPr lang="zh-CN" altLang="en-US" dirty="0"/>
            </a:fld>
            <a:endParaRPr lang="zh-CN" altLang="en-US" dirty="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marL="914400" lvl="0" indent="-914400" algn="l" eaLnBrk="1" latinLnBrk="0" hangingPunct="1">
        <a:lnSpc>
          <a:spcPct val="90000"/>
        </a:lnSpc>
        <a:spcBef>
          <a:spcPct val="0"/>
        </a:spcBef>
        <a:buNone/>
        <a:defRPr sz="4400" kern="1200">
          <a:solidFill>
            <a:schemeClr val="tx1"/>
          </a:solidFill>
          <a:latin typeface="+mj-lt"/>
          <a:ea typeface="+mj-ea"/>
          <a:cs typeface="+mj-cs"/>
          <a:sym typeface="Calibri" panose="020F0502020204030204" charset="0"/>
        </a:defRPr>
      </a:lvl1pPr>
    </p:titleStyle>
    <p:bodyStyle>
      <a:lvl1pPr marL="228600" lvl="0" indent="-228600" algn="l" defTabSz="914400" eaLnBrk="1" fontAlgn="base"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lvl="1" indent="-228600" algn="l" defTabSz="914400" eaLnBrk="1" fontAlgn="base"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charset="0"/>
          <a:ea typeface="微软雅黑" panose="020B0503020204020204" charset="-122"/>
          <a:cs typeface="+mn-cs"/>
          <a:sym typeface="Calibri" panose="020F0502020204030204" charset="0"/>
        </a:defRPr>
      </a:lvl2pPr>
      <a:lvl3pPr marL="1143000" lvl="2" indent="-228600" algn="l" defTabSz="914400" eaLnBrk="1" fontAlgn="base"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charset="0"/>
          <a:ea typeface="微软雅黑" panose="020B0503020204020204" charset="-122"/>
          <a:cs typeface="+mn-cs"/>
          <a:sym typeface="Calibri" panose="020F0502020204030204" charset="0"/>
        </a:defRPr>
      </a:lvl3pPr>
      <a:lvl4pPr marL="1600200" lvl="3"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4pPr>
      <a:lvl5pPr marL="2057400" lvl="4"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5pPr>
      <a:lvl6pPr marL="2514600" lvl="5"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6pPr>
      <a:lvl7pPr marL="2971800" lvl="6"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7pPr>
      <a:lvl8pPr marL="3429000" lvl="7"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8pPr>
      <a:lvl9pPr marL="3886200" lvl="8"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slide" Target="slide7.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slide" Target="slide8.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xml"/><Relationship Id="rId5" Type="http://schemas.openxmlformats.org/officeDocument/2006/relationships/tags" Target="../tags/tag1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5.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2.xml"/><Relationship Id="rId6" Type="http://schemas.openxmlformats.org/officeDocument/2006/relationships/tags" Target="../tags/tag6.xml"/><Relationship Id="rId5" Type="http://schemas.openxmlformats.org/officeDocument/2006/relationships/image" Target="../media/image3.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2.xml"/><Relationship Id="rId6" Type="http://schemas.openxmlformats.org/officeDocument/2006/relationships/tags" Target="../tags/tag8.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12.xml"/><Relationship Id="rId6" Type="http://schemas.openxmlformats.org/officeDocument/2006/relationships/tags" Target="../tags/tag10.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9.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10.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1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图片 3" descr="PPT封面"/>
          <p:cNvPicPr>
            <a:picLocks noChangeAspect="1"/>
          </p:cNvPicPr>
          <p:nvPr/>
        </p:nvPicPr>
        <p:blipFill>
          <a:blip r:embed="rId1"/>
          <a:srcRect l="5153" r="9961"/>
          <a:stretch>
            <a:fillRect/>
          </a:stretch>
        </p:blipFill>
        <p:spPr>
          <a:xfrm>
            <a:off x="374650" y="2217738"/>
            <a:ext cx="4302125" cy="2422525"/>
          </a:xfrm>
          <a:prstGeom prst="rect">
            <a:avLst/>
          </a:prstGeom>
          <a:noFill/>
          <a:ln w="9525">
            <a:noFill/>
          </a:ln>
        </p:spPr>
      </p:pic>
      <p:grpSp>
        <p:nvGrpSpPr>
          <p:cNvPr id="3075" name="组合 7"/>
          <p:cNvGrpSpPr/>
          <p:nvPr/>
        </p:nvGrpSpPr>
        <p:grpSpPr>
          <a:xfrm>
            <a:off x="0" y="20638"/>
            <a:ext cx="12191048" cy="938212"/>
            <a:chOff x="0" y="0"/>
            <a:chExt cx="19199" cy="1478"/>
          </a:xfrm>
        </p:grpSpPr>
        <p:sp>
          <p:nvSpPr>
            <p:cNvPr id="3076" name="矩形 259"/>
            <p:cNvSpPr/>
            <p:nvPr/>
          </p:nvSpPr>
          <p:spPr>
            <a:xfrm>
              <a:off x="0" y="0"/>
              <a:ext cx="19199" cy="1478"/>
            </a:xfrm>
            <a:prstGeom prst="rect">
              <a:avLst/>
            </a:prstGeom>
            <a:solidFill>
              <a:srgbClr val="D0CECE"/>
            </a:solidFill>
            <a:ln w="12700" cap="flat" cmpd="sng">
              <a:solidFill>
                <a:srgbClr val="42719B"/>
              </a:solidFill>
              <a:prstDash val="solid"/>
              <a:miter/>
              <a:headEnd type="none" w="med" len="med"/>
              <a:tailEnd type="none" w="med" len="med"/>
            </a:ln>
          </p:spPr>
          <p:txBody>
            <a:bodyPr wrap="square" lIns="0" tIns="0" rIns="0" bIns="107950" anchor="t" anchorCtr="0">
              <a:spAutoFit/>
            </a:bodyPr>
            <a:p>
              <a:pPr>
                <a:lnSpc>
                  <a:spcPct val="150000"/>
                </a:lnSpc>
                <a:buFont typeface="Arial" panose="020B0604020202020204" pitchFamily="34" charset="0"/>
                <a:buNone/>
              </a:pPr>
              <a:r>
                <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rPr>
                <a:t>  AUTOMOBILE ENGLISH</a:t>
              </a:r>
              <a:endPar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endParaRPr>
            </a:p>
          </p:txBody>
        </p:sp>
        <p:sp>
          <p:nvSpPr>
            <p:cNvPr id="3077" name="矩形 259"/>
            <p:cNvSpPr/>
            <p:nvPr/>
          </p:nvSpPr>
          <p:spPr>
            <a:xfrm>
              <a:off x="9078" y="375"/>
              <a:ext cx="4605" cy="872"/>
            </a:xfrm>
            <a:prstGeom prst="rect">
              <a:avLst/>
            </a:prstGeom>
            <a:noFill/>
            <a:ln w="9525">
              <a:noFill/>
            </a:ln>
          </p:spPr>
          <p:txBody>
            <a:bodyPr wrap="square" lIns="0" tIns="0" rIns="0" bIns="0">
              <a:spAutoFit/>
            </a:bodyPr>
            <a:p>
              <a:pPr>
                <a:buFont typeface="Arial" panose="020B0604020202020204" pitchFamily="34" charset="0"/>
                <a:buNone/>
              </a:pP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汽车</a:t>
              </a: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专业英语</a:t>
              </a:r>
              <a:endPar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endParaRPr>
            </a:p>
          </p:txBody>
        </p:sp>
      </p:grpSp>
      <p:sp>
        <p:nvSpPr>
          <p:cNvPr id="3078" name="矩形 5"/>
          <p:cNvSpPr/>
          <p:nvPr/>
        </p:nvSpPr>
        <p:spPr>
          <a:xfrm>
            <a:off x="0" y="6180138"/>
            <a:ext cx="12201525" cy="687387"/>
          </a:xfrm>
          <a:prstGeom prst="rect">
            <a:avLst/>
          </a:prstGeom>
          <a:solidFill>
            <a:srgbClr val="A8D08C"/>
          </a:solidFill>
          <a:ln w="9525">
            <a:noFill/>
          </a:ln>
        </p:spPr>
        <p:txBody>
          <a:bodyPr anchor="ctr" anchorCtr="0"/>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Shanxi Institute of Mechanical &amp; Electrical Engineering  </a:t>
            </a:r>
            <a:endPar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endParaRPr>
          </a:p>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a:t>
            </a:r>
            <a:r>
              <a:rPr lang="zh-CN" altLang="en-US" dirty="0">
                <a:solidFill>
                  <a:srgbClr val="FFFFFF"/>
                </a:solidFill>
                <a:latin typeface="微软雅黑" panose="020B0503020204020204" charset="-122"/>
                <a:ea typeface="微软雅黑" panose="020B0503020204020204" charset="-122"/>
                <a:sym typeface="微软雅黑" panose="020B0503020204020204" charset="-122"/>
              </a:rPr>
              <a:t>山西机电职业技术学院</a:t>
            </a:r>
            <a:endParaRPr lang="zh-CN" altLang="en-US" dirty="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3079" name="图片 8" descr="校徽"/>
          <p:cNvPicPr>
            <a:picLocks noChangeAspect="1"/>
          </p:cNvPicPr>
          <p:nvPr/>
        </p:nvPicPr>
        <p:blipFill>
          <a:blip r:embed="rId2"/>
          <a:stretch>
            <a:fillRect/>
          </a:stretch>
        </p:blipFill>
        <p:spPr>
          <a:xfrm rot="-10800000" flipV="1">
            <a:off x="0" y="6180138"/>
            <a:ext cx="681038" cy="692150"/>
          </a:xfrm>
          <a:prstGeom prst="rect">
            <a:avLst/>
          </a:prstGeom>
          <a:noFill/>
          <a:ln w="9525">
            <a:noFill/>
          </a:ln>
        </p:spPr>
      </p:pic>
      <p:sp>
        <p:nvSpPr>
          <p:cNvPr id="3080" name="Text Box 14"/>
          <p:cNvSpPr/>
          <p:nvPr/>
        </p:nvSpPr>
        <p:spPr>
          <a:xfrm>
            <a:off x="5265738" y="3278188"/>
            <a:ext cx="6567487" cy="1045210"/>
          </a:xfrm>
          <a:prstGeom prst="rect">
            <a:avLst/>
          </a:prstGeom>
          <a:noFill/>
          <a:ln w="9525">
            <a:noFill/>
          </a:ln>
        </p:spPr>
        <p:txBody>
          <a:bodyPr wrap="square">
            <a:spAutoFit/>
          </a:bodyPr>
          <a:p>
            <a:pPr algn="ctr" latinLnBrk="1">
              <a:spcBef>
                <a:spcPct val="50000"/>
              </a:spcBef>
            </a:pPr>
            <a:r>
              <a:rPr lang="en-US" altLang="zh-CN" sz="3200" b="1" dirty="0">
                <a:solidFill>
                  <a:srgbClr val="548135"/>
                </a:solidFill>
                <a:latin typeface="Times New Roman" panose="02020603050405020304" pitchFamily="2" charset="0"/>
                <a:ea typeface="Gulim" pitchFamily="2" charset="-127"/>
                <a:cs typeface="Times New Roman" panose="02020603050405020304" pitchFamily="2" charset="0"/>
                <a:sym typeface="Times New Roman" panose="02020603050405020304" pitchFamily="2" charset="0"/>
              </a:rPr>
              <a:t>Lesson </a:t>
            </a:r>
            <a:r>
              <a:rPr lang="zh-CN" altLang="en-US" sz="3200" b="1" dirty="0">
                <a:solidFill>
                  <a:srgbClr val="548135"/>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2</a:t>
            </a:r>
            <a:r>
              <a:rPr lang="en-US" altLang="zh-CN" sz="3200" b="1" dirty="0">
                <a:solidFill>
                  <a:srgbClr val="548135"/>
                </a:solidFill>
                <a:latin typeface="Times New Roman" panose="02020603050405020304" pitchFamily="2" charset="0"/>
                <a:ea typeface="Gulim" pitchFamily="2" charset="-127"/>
                <a:cs typeface="Times New Roman" panose="02020603050405020304" pitchFamily="2" charset="0"/>
                <a:sym typeface="Times New Roman" panose="02020603050405020304" pitchFamily="2" charset="0"/>
              </a:rPr>
              <a:t> </a:t>
            </a:r>
            <a:r>
              <a:rPr lang="zh-CN" altLang="en-US" sz="3200" b="1" dirty="0">
                <a:solidFill>
                  <a:srgbClr val="548135"/>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Basic parts of </a:t>
            </a:r>
            <a:r>
              <a:rPr lang="en-US" altLang="zh-CN" sz="3200" b="1" dirty="0">
                <a:solidFill>
                  <a:srgbClr val="548135"/>
                </a:solidFill>
                <a:latin typeface="Times New Roman" panose="02020603050405020304" pitchFamily="2" charset="0"/>
                <a:ea typeface="Gulim" pitchFamily="2" charset="-127"/>
                <a:cs typeface="Times New Roman" panose="02020603050405020304" pitchFamily="2" charset="0"/>
                <a:sym typeface="Times New Roman" panose="02020603050405020304" pitchFamily="2" charset="0"/>
              </a:rPr>
              <a:t>cars</a:t>
            </a:r>
            <a:endParaRPr lang="en-US" altLang="zh-CN" sz="3200" b="1" dirty="0">
              <a:solidFill>
                <a:srgbClr val="548135"/>
              </a:solidFill>
              <a:latin typeface="Times New Roman" panose="02020603050405020304" pitchFamily="2" charset="0"/>
              <a:ea typeface="Gulim" pitchFamily="2" charset="-127"/>
              <a:cs typeface="Times New Roman" panose="02020603050405020304" pitchFamily="2" charset="0"/>
              <a:sym typeface="Georgia" panose="02040502050405020303" pitchFamily="2" charset="0"/>
            </a:endParaRPr>
          </a:p>
          <a:p>
            <a:pPr algn="ctr" latinLnBrk="1">
              <a:spcBef>
                <a:spcPct val="50000"/>
              </a:spcBef>
            </a:pPr>
            <a:r>
              <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rPr>
              <a:t>汽车的基本组成</a:t>
            </a:r>
            <a:endPar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endParaRPr>
          </a:p>
        </p:txBody>
      </p:sp>
      <p:sp>
        <p:nvSpPr>
          <p:cNvPr id="3081" name="Text Box 15"/>
          <p:cNvSpPr/>
          <p:nvPr/>
        </p:nvSpPr>
        <p:spPr>
          <a:xfrm>
            <a:off x="5222558" y="2524125"/>
            <a:ext cx="6500812" cy="582613"/>
          </a:xfrm>
          <a:prstGeom prst="rect">
            <a:avLst/>
          </a:prstGeom>
          <a:noFill/>
          <a:ln w="9525">
            <a:noFill/>
          </a:ln>
        </p:spPr>
        <p:txBody>
          <a:bodyPr>
            <a:spAutoFit/>
          </a:bodyPr>
          <a:p>
            <a:pPr algn="ctr" latinLnBrk="1">
              <a:spcBef>
                <a:spcPct val="50000"/>
              </a:spcBef>
            </a:pPr>
            <a:r>
              <a:rPr lang="en-US" altLang="zh-CN" sz="3200" b="1" dirty="0">
                <a:latin typeface="Calibri" panose="020F0502020204030204" charset="0"/>
                <a:ea typeface="华文彩云" panose="02010800040101010101" pitchFamily="2" charset="-122"/>
                <a:sym typeface="Calibri" panose="020F0502020204030204" charset="0"/>
              </a:rPr>
              <a:t>Unit 1 Introduction to cars</a:t>
            </a:r>
            <a:endParaRPr lang="en-US" altLang="zh-CN" sz="3200" b="1" dirty="0">
              <a:latin typeface="Calibri" panose="020F0502020204030204" charset="0"/>
              <a:ea typeface="华文彩云" panose="02010800040101010101" pitchFamily="2" charset="-122"/>
              <a:sym typeface="Calibri" panose="020F0502020204030204" charset="0"/>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Rot="1"/>
          </p:cNvSpPr>
          <p:nvPr/>
        </p:nvSpPr>
        <p:spPr>
          <a:xfrm>
            <a:off x="965200" y="1189038"/>
            <a:ext cx="10328275" cy="4298950"/>
          </a:xfrm>
          <a:prstGeom prst="rect">
            <a:avLst/>
          </a:prstGeom>
          <a:noFill/>
          <a:ln w="9525">
            <a:noFill/>
          </a:ln>
        </p:spPr>
        <p:txBody>
          <a:bodyPr/>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2.</a:t>
            </a: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发动机</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发动机给汽车提供动力。没有发动机，汽车就不会移动，所以发动机常被称为汽车的心脏。发动机通常有两种类型:汽油发动机(也称为火花点火发动机)和柴油发动机(也称为压缩点火发动机)。</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3. 电气系统</a:t>
            </a:r>
            <a:endParaRPr lang="en-US" altLang="zh-CN" sz="2400" b="1"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汽车的许多部件都是靠电力运行的，包括管理许多敏感部件的计算机、发动机的火花塞、前灯、内部灯和仪表盘灯，以及立体声系统。汽车从电池中获取电能，运行中的发动机通过交流发电机给电池充电。</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2531" name="组合 28"/>
          <p:cNvGrpSpPr/>
          <p:nvPr/>
        </p:nvGrpSpPr>
        <p:grpSpPr>
          <a:xfrm>
            <a:off x="6607175" y="92075"/>
            <a:ext cx="5478463" cy="466725"/>
            <a:chOff x="0" y="0"/>
            <a:chExt cx="8628" cy="736"/>
          </a:xfrm>
        </p:grpSpPr>
        <p:sp>
          <p:nvSpPr>
            <p:cNvPr id="22532"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3"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4"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5"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2536" name="图片 1" descr="333437323831373b333530353430323bb7b5bbd8">
            <a:hlinkClick r:id="rId5" action="ppaction://hlinksldjump"/>
          </p:cNvPr>
          <p:cNvPicPr>
            <a:picLocks noChangeAspect="1"/>
          </p:cNvPicPr>
          <p:nvPr/>
        </p:nvPicPr>
        <p:blipFill>
          <a:blip r:embed="rId6"/>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Rot="1"/>
          </p:cNvSpPr>
          <p:nvPr/>
        </p:nvSpPr>
        <p:spPr>
          <a:xfrm>
            <a:off x="836613" y="1246188"/>
            <a:ext cx="10663237" cy="3128962"/>
          </a:xfrm>
          <a:prstGeom prst="rect">
            <a:avLst/>
          </a:prstGeom>
          <a:noFill/>
          <a:ln w="9525">
            <a:noFill/>
          </a:ln>
        </p:spPr>
        <p:txBody>
          <a:bodyPr/>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4. 底盘</a:t>
            </a:r>
            <a:endParaRPr lang="en-US" altLang="zh-CN" sz="2400" b="1"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底盘是汽车的底部部分。底盘上最引人注目的部件是：转向系统，它允许驾驶员转动车轮和改变方向；悬挂系统，使车轮与地面接触，防止颠簸和保证转向稳定；框架，支撑汽车所有部件并将它们连接在一起；还有车轮。</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汽车的这四个部件是紧密相连的。当出现异常情况时，应仔细检查每个部件，找出故障的来源，并采取措施加以解决。</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4579" name="组合 28"/>
          <p:cNvGrpSpPr/>
          <p:nvPr/>
        </p:nvGrpSpPr>
        <p:grpSpPr>
          <a:xfrm>
            <a:off x="6607175" y="80963"/>
            <a:ext cx="5478463" cy="466725"/>
            <a:chOff x="0" y="0"/>
            <a:chExt cx="8628" cy="736"/>
          </a:xfrm>
        </p:grpSpPr>
        <p:sp>
          <p:nvSpPr>
            <p:cNvPr id="2458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1"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2"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3"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4584" name="图片 1" descr="333437323831373b333530353430323bb7b5bbd8">
            <a:hlinkClick r:id="rId5" action="ppaction://hlinksldjump"/>
          </p:cNvPr>
          <p:cNvPicPr>
            <a:picLocks noChangeAspect="1"/>
          </p:cNvPicPr>
          <p:nvPr/>
        </p:nvPicPr>
        <p:blipFill>
          <a:blip r:embed="rId6"/>
          <a:stretch>
            <a:fillRect/>
          </a:stretch>
        </p:blipFill>
        <p:spPr>
          <a:xfrm>
            <a:off x="11569700" y="6210300"/>
            <a:ext cx="515938" cy="514350"/>
          </a:xfrm>
          <a:prstGeom prst="rect">
            <a:avLst/>
          </a:prstGeom>
          <a:noFill/>
          <a:ln w="9525">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Rot="1"/>
          </p:cNvSpPr>
          <p:nvPr/>
        </p:nvSpPr>
        <p:spPr>
          <a:xfrm>
            <a:off x="1192213" y="592138"/>
            <a:ext cx="8734425" cy="517525"/>
          </a:xfrm>
          <a:prstGeom prst="rect">
            <a:avLst/>
          </a:prstGeom>
          <a:noFill/>
          <a:ln w="9525">
            <a:noFill/>
          </a:ln>
        </p:spPr>
        <p:txBody>
          <a:bodyPr/>
          <a:p>
            <a:pPr eaLnBrk="0" hangingPunct="0">
              <a:lnSpc>
                <a:spcPct val="150000"/>
              </a:lnSpc>
              <a:buNone/>
            </a:pPr>
            <a:r>
              <a:rPr lang="zh-CN" altLang="en-US" sz="2000" b="1" dirty="0">
                <a:latin typeface="Calibri" panose="020F0502020204030204" charset="0"/>
                <a:ea typeface="宋体" panose="02010600030101010101" pitchFamily="2" charset="-122"/>
                <a:sym typeface="Calibri" panose="020F0502020204030204" charset="0"/>
              </a:rPr>
              <a:t>Name the parts of the car</a:t>
            </a:r>
            <a:r>
              <a:rPr lang="en-US" altLang="zh-CN" sz="2000" b="1" dirty="0">
                <a:latin typeface="Calibri" panose="020F0502020204030204" charset="0"/>
                <a:ea typeface="宋体" panose="02010600030101010101" pitchFamily="2" charset="-122"/>
                <a:sym typeface="Calibri" panose="020F0502020204030204" charset="0"/>
              </a:rPr>
              <a:t>.     </a:t>
            </a:r>
            <a:endParaRPr lang="en-US" altLang="zh-CN" sz="2000" b="1" dirty="0">
              <a:latin typeface="Calibri" panose="020F0502020204030204" charset="0"/>
              <a:ea typeface="宋体" panose="02010600030101010101" pitchFamily="2" charset="-122"/>
              <a:sym typeface="Calibri" panose="020F0502020204030204" charset="0"/>
            </a:endParaRPr>
          </a:p>
        </p:txBody>
      </p:sp>
      <p:grpSp>
        <p:nvGrpSpPr>
          <p:cNvPr id="26627" name="组合 28"/>
          <p:cNvGrpSpPr/>
          <p:nvPr/>
        </p:nvGrpSpPr>
        <p:grpSpPr>
          <a:xfrm>
            <a:off x="6607175" y="92075"/>
            <a:ext cx="5478463" cy="466725"/>
            <a:chOff x="0" y="0"/>
            <a:chExt cx="8628" cy="737"/>
          </a:xfrm>
        </p:grpSpPr>
        <p:sp>
          <p:nvSpPr>
            <p:cNvPr id="2662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29"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0"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1"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6632" name="矩形 439"/>
          <p:cNvSpPr/>
          <p:nvPr/>
        </p:nvSpPr>
        <p:spPr>
          <a:xfrm>
            <a:off x="536575" y="717550"/>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3</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pic>
        <p:nvPicPr>
          <p:cNvPr id="26633" name="图片 417"/>
          <p:cNvPicPr>
            <a:picLocks noChangeAspect="1"/>
          </p:cNvPicPr>
          <p:nvPr/>
        </p:nvPicPr>
        <p:blipFill>
          <a:blip r:embed="rId5"/>
          <a:srcRect l="1157" t="2681" r="1736" b="2870"/>
          <a:stretch>
            <a:fillRect/>
          </a:stretch>
        </p:blipFill>
        <p:spPr>
          <a:xfrm>
            <a:off x="1598295" y="1130300"/>
            <a:ext cx="9166225" cy="5723255"/>
          </a:xfrm>
          <a:prstGeom prst="rect">
            <a:avLst/>
          </a:prstGeom>
          <a:noFill/>
          <a:ln w="9525">
            <a:noFill/>
          </a:ln>
        </p:spPr>
      </p:pic>
      <p:sp>
        <p:nvSpPr>
          <p:cNvPr id="26634" name="文本框 1"/>
          <p:cNvSpPr/>
          <p:nvPr/>
        </p:nvSpPr>
        <p:spPr>
          <a:xfrm>
            <a:off x="2974023" y="1829435"/>
            <a:ext cx="1798637"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windshield</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5" name="文本框 1"/>
          <p:cNvSpPr/>
          <p:nvPr/>
        </p:nvSpPr>
        <p:spPr>
          <a:xfrm>
            <a:off x="4090988" y="1201738"/>
            <a:ext cx="14351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wiper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6" name="文本框 1"/>
          <p:cNvSpPr/>
          <p:nvPr/>
        </p:nvSpPr>
        <p:spPr>
          <a:xfrm>
            <a:off x="6505575" y="1265555"/>
            <a:ext cx="14351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mirror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7" name="文本框 1"/>
          <p:cNvSpPr/>
          <p:nvPr/>
        </p:nvSpPr>
        <p:spPr>
          <a:xfrm>
            <a:off x="8959850" y="1426845"/>
            <a:ext cx="14351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door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8" name="文本框 1"/>
          <p:cNvSpPr/>
          <p:nvPr/>
        </p:nvSpPr>
        <p:spPr>
          <a:xfrm>
            <a:off x="8701723" y="5628005"/>
            <a:ext cx="14351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wheel</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9" name="文本框 1"/>
          <p:cNvSpPr/>
          <p:nvPr/>
        </p:nvSpPr>
        <p:spPr>
          <a:xfrm>
            <a:off x="6684963" y="6292850"/>
            <a:ext cx="14351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tyre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40" name="文本框 1"/>
          <p:cNvSpPr/>
          <p:nvPr/>
        </p:nvSpPr>
        <p:spPr>
          <a:xfrm>
            <a:off x="4400550" y="6162675"/>
            <a:ext cx="14351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light</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41" name="文本框 1"/>
          <p:cNvSpPr/>
          <p:nvPr/>
        </p:nvSpPr>
        <p:spPr>
          <a:xfrm>
            <a:off x="2208213" y="5965825"/>
            <a:ext cx="14351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bumper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42" name="文本框 1"/>
          <p:cNvSpPr/>
          <p:nvPr/>
        </p:nvSpPr>
        <p:spPr>
          <a:xfrm>
            <a:off x="2095500" y="2500313"/>
            <a:ext cx="14351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hood</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6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6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6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6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4" grpId="0" bldLvl="0"/>
      <p:bldP spid="26635" grpId="0" bldLvl="0"/>
      <p:bldP spid="26636" grpId="0" bldLvl="0"/>
      <p:bldP spid="26637" grpId="0" bldLvl="0"/>
      <p:bldP spid="26638" grpId="0" bldLvl="0"/>
      <p:bldP spid="26639" grpId="0" bldLvl="0"/>
      <p:bldP spid="26640" grpId="0" bldLvl="0"/>
      <p:bldP spid="26641" grpId="0" bldLvl="0"/>
      <p:bldP spid="26642"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a:spLocks noRot="1"/>
          </p:cNvSpPr>
          <p:nvPr/>
        </p:nvSpPr>
        <p:spPr>
          <a:xfrm>
            <a:off x="1189038" y="685800"/>
            <a:ext cx="10207625" cy="5365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Complete the sentences by using the words in Task 3. Change the form when necessary.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28675" name="文本框 2"/>
          <p:cNvSpPr/>
          <p:nvPr/>
        </p:nvSpPr>
        <p:spPr>
          <a:xfrm>
            <a:off x="498475" y="1150303"/>
            <a:ext cx="11029950" cy="5077460"/>
          </a:xfrm>
          <a:prstGeom prst="rect">
            <a:avLst/>
          </a:prstGeom>
          <a:noFill/>
          <a:ln w="9525">
            <a:noFill/>
          </a:ln>
        </p:spPr>
        <p:txBody>
          <a:bodyPr wrap="square">
            <a:spAutoFit/>
          </a:bodyPr>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1. You can open the ________ to look at the engine.</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2. You need to adjust the __________ so you can see the traffic behind you.</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3. It is important to inflate the </a:t>
            </a:r>
            <a:r>
              <a:rPr lang="en-US" altLang="zh-CN"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_</a:t>
            </a: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____ to the correct pressure for better fuel</a:t>
            </a:r>
            <a:r>
              <a:rPr lang="en-US" altLang="zh-CN"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consumption.</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4. _______ have to be turned on when driving in the dark.</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5. The _________ can absorb small impacts in an accident.</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6. When it is raining, you need to switch on the __________.</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7. You enter the car through its ________.</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8. The VIN can be seen by looking through the ____________.</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a:lnSpc>
                <a:spcPct val="150000"/>
              </a:lnSpc>
            </a:pPr>
            <a:r>
              <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9. The driver braked suddenly, causing the __________ to skid.</a:t>
            </a:r>
            <a:endParaRPr lang="zh-CN" altLang="en-US" sz="2400" dirty="0">
              <a:solidFill>
                <a:srgbClr val="00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p:txBody>
      </p:sp>
      <p:sp>
        <p:nvSpPr>
          <p:cNvPr id="28681" name="矩形 439"/>
          <p:cNvSpPr/>
          <p:nvPr/>
        </p:nvSpPr>
        <p:spPr>
          <a:xfrm>
            <a:off x="536575" y="79851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4</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2" name="文本框 1"/>
          <p:cNvSpPr/>
          <p:nvPr/>
        </p:nvSpPr>
        <p:spPr>
          <a:xfrm>
            <a:off x="3122930" y="1339215"/>
            <a:ext cx="103441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hood</a:t>
            </a:r>
            <a:endParaRPr lang="zh-CN" altLang="en-US" sz="2400" b="1" dirty="0">
              <a:solidFill>
                <a:srgbClr val="FF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p:txBody>
      </p:sp>
      <p:sp>
        <p:nvSpPr>
          <p:cNvPr id="28683" name="文本框 1"/>
          <p:cNvSpPr/>
          <p:nvPr/>
        </p:nvSpPr>
        <p:spPr>
          <a:xfrm>
            <a:off x="3724910" y="1840230"/>
            <a:ext cx="14351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mirrors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4" name="文本框 1"/>
          <p:cNvSpPr/>
          <p:nvPr/>
        </p:nvSpPr>
        <p:spPr>
          <a:xfrm>
            <a:off x="4147185" y="2425065"/>
            <a:ext cx="110744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tyres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5" name="文本框 1"/>
          <p:cNvSpPr/>
          <p:nvPr/>
        </p:nvSpPr>
        <p:spPr>
          <a:xfrm>
            <a:off x="794385" y="2946400"/>
            <a:ext cx="126619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Lights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6" name="文本框 1"/>
          <p:cNvSpPr/>
          <p:nvPr/>
        </p:nvSpPr>
        <p:spPr>
          <a:xfrm>
            <a:off x="1535430" y="3459480"/>
            <a:ext cx="126619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bumper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7" name="文本框 1"/>
          <p:cNvSpPr/>
          <p:nvPr/>
        </p:nvSpPr>
        <p:spPr>
          <a:xfrm>
            <a:off x="6413183" y="4040823"/>
            <a:ext cx="14351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wipers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8" name="文本框 1"/>
          <p:cNvSpPr/>
          <p:nvPr/>
        </p:nvSpPr>
        <p:spPr>
          <a:xfrm>
            <a:off x="4476750" y="4591685"/>
            <a:ext cx="109728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doors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89" name="文本框 1"/>
          <p:cNvSpPr/>
          <p:nvPr/>
        </p:nvSpPr>
        <p:spPr>
          <a:xfrm>
            <a:off x="6381750" y="5157153"/>
            <a:ext cx="1817688"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windshield</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690" name="文本框 1"/>
          <p:cNvSpPr/>
          <p:nvPr/>
        </p:nvSpPr>
        <p:spPr>
          <a:xfrm>
            <a:off x="5901055" y="5681980"/>
            <a:ext cx="1435100" cy="457200"/>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wheels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6627" name="组合 28"/>
          <p:cNvGrpSpPr/>
          <p:nvPr/>
        </p:nvGrpSpPr>
        <p:grpSpPr>
          <a:xfrm>
            <a:off x="6607175" y="92075"/>
            <a:ext cx="5478463" cy="466725"/>
            <a:chOff x="0" y="0"/>
            <a:chExt cx="8628" cy="737"/>
          </a:xfrm>
        </p:grpSpPr>
        <p:sp>
          <p:nvSpPr>
            <p:cNvPr id="2662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29"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0"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1"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8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6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68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68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68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68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8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2" grpId="0" bldLvl="0"/>
      <p:bldP spid="28683" grpId="0" bldLvl="0"/>
      <p:bldP spid="28684" grpId="0" bldLvl="0"/>
      <p:bldP spid="28685" grpId="0" bldLvl="0"/>
      <p:bldP spid="28686" grpId="0" bldLvl="0"/>
      <p:bldP spid="28687" grpId="0" bldLvl="0"/>
      <p:bldP spid="28688" grpId="0" bldLvl="0"/>
      <p:bldP spid="28689" grpId="0" bldLvl="0"/>
      <p:bldP spid="28690"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
        <p:nvSpPr>
          <p:cNvPr id="30722" name="Rectangle 2"/>
          <p:cNvSpPr>
            <a:spLocks noRot="1"/>
          </p:cNvSpPr>
          <p:nvPr/>
        </p:nvSpPr>
        <p:spPr>
          <a:xfrm>
            <a:off x="1192213" y="614045"/>
            <a:ext cx="10799762" cy="511175"/>
          </a:xfrm>
          <a:prstGeom prst="rect">
            <a:avLst/>
          </a:prstGeom>
          <a:noFill/>
          <a:ln w="9525">
            <a:noFill/>
          </a:ln>
        </p:spPr>
        <p:txBody>
          <a:bodyPr/>
          <a:p>
            <a:pPr eaLnBrk="0" hangingPunct="0">
              <a:lnSpc>
                <a:spcPct val="100000"/>
              </a:lnSpc>
              <a:buNone/>
            </a:pPr>
            <a:r>
              <a:rPr lang="en-US" altLang="zh-CN" sz="2000" b="1" dirty="0">
                <a:latin typeface="Calibri" panose="020F0502020204030204" charset="0"/>
                <a:ea typeface="宋体" panose="02010600030101010101" pitchFamily="2" charset="-122"/>
                <a:sym typeface="Calibri" panose="020F0502020204030204" charset="0"/>
              </a:rPr>
              <a:t>Fill in the following blanks and introduce to each other the basic parts of a car.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0728" name="矩形 439"/>
          <p:cNvSpPr/>
          <p:nvPr/>
        </p:nvSpPr>
        <p:spPr>
          <a:xfrm>
            <a:off x="536575" y="60420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5</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pic>
        <p:nvPicPr>
          <p:cNvPr id="30729" name="ECB019B1-382A-4266-B25C-5B523AA43C14-2"/>
          <p:cNvPicPr>
            <a:picLocks noChangeAspect="1"/>
          </p:cNvPicPr>
          <p:nvPr/>
        </p:nvPicPr>
        <p:blipFill>
          <a:blip r:embed="rId1"/>
          <a:srcRect l="2809" t="7925" r="2092" b="4790"/>
          <a:stretch>
            <a:fillRect/>
          </a:stretch>
        </p:blipFill>
        <p:spPr>
          <a:xfrm>
            <a:off x="302260" y="1167765"/>
            <a:ext cx="11353800" cy="5553710"/>
          </a:xfrm>
          <a:prstGeom prst="rect">
            <a:avLst/>
          </a:prstGeom>
          <a:noFill/>
          <a:ln w="9525">
            <a:noFill/>
          </a:ln>
        </p:spPr>
      </p:pic>
      <p:sp>
        <p:nvSpPr>
          <p:cNvPr id="30730" name="文本框 1"/>
          <p:cNvSpPr/>
          <p:nvPr/>
        </p:nvSpPr>
        <p:spPr>
          <a:xfrm>
            <a:off x="3011805" y="2481580"/>
            <a:ext cx="2432050" cy="460375"/>
          </a:xfrm>
          <a:prstGeom prst="rect">
            <a:avLst/>
          </a:prstGeom>
          <a:noFill/>
          <a:ln w="9525">
            <a:noFill/>
          </a:ln>
        </p:spPr>
        <p:txBody>
          <a:bodyPr vert="horz" wrap="square" anchor="t" anchorCtr="0">
            <a:spAutoFit/>
          </a:bodyPr>
          <a:p>
            <a:r>
              <a:rPr lang="zh-CN" altLang="en-US" sz="2400" b="1" dirty="0">
                <a:solidFill>
                  <a:srgbClr val="FF0000"/>
                </a:solidFill>
                <a:uFillTx/>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electrical system</a:t>
            </a:r>
            <a:endParaRPr lang="zh-CN" altLang="en-US" sz="2400" b="1" dirty="0">
              <a:solidFill>
                <a:srgbClr val="FF0000"/>
              </a:solidFill>
              <a:uFillTx/>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p:txBody>
      </p:sp>
      <p:sp>
        <p:nvSpPr>
          <p:cNvPr id="30731" name="文本框 1"/>
          <p:cNvSpPr/>
          <p:nvPr/>
        </p:nvSpPr>
        <p:spPr>
          <a:xfrm>
            <a:off x="6575425" y="2508250"/>
            <a:ext cx="120650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chassis</a:t>
            </a:r>
            <a:endParaRPr lang="zh-CN" altLang="en-US" sz="2400" b="1" dirty="0">
              <a:solidFill>
                <a:srgbClr val="FF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p:txBody>
      </p:sp>
      <p:sp>
        <p:nvSpPr>
          <p:cNvPr id="30732" name="文本框 1"/>
          <p:cNvSpPr/>
          <p:nvPr/>
        </p:nvSpPr>
        <p:spPr>
          <a:xfrm>
            <a:off x="1816735" y="3144520"/>
            <a:ext cx="89852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hood</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3" name="文本框 1"/>
          <p:cNvSpPr/>
          <p:nvPr/>
        </p:nvSpPr>
        <p:spPr>
          <a:xfrm>
            <a:off x="1816735" y="3876040"/>
            <a:ext cx="84772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roof</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4" name="文本框 1"/>
          <p:cNvSpPr/>
          <p:nvPr/>
        </p:nvSpPr>
        <p:spPr>
          <a:xfrm>
            <a:off x="1706880" y="4607243"/>
            <a:ext cx="106680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doors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5" name="文本框 1"/>
          <p:cNvSpPr/>
          <p:nvPr/>
        </p:nvSpPr>
        <p:spPr>
          <a:xfrm>
            <a:off x="1731645" y="5335905"/>
            <a:ext cx="1068388"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sides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6" name="文本框 1"/>
          <p:cNvSpPr/>
          <p:nvPr/>
        </p:nvSpPr>
        <p:spPr>
          <a:xfrm>
            <a:off x="4460240" y="3977640"/>
            <a:ext cx="151003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alternator</a:t>
            </a:r>
            <a:endParaRPr lang="zh-CN" altLang="en-US" sz="2400" b="1" dirty="0">
              <a:solidFill>
                <a:srgbClr val="FF0000"/>
              </a:solidFill>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p:txBody>
      </p:sp>
      <p:sp>
        <p:nvSpPr>
          <p:cNvPr id="30737" name="文本框 1"/>
          <p:cNvSpPr/>
          <p:nvPr/>
        </p:nvSpPr>
        <p:spPr>
          <a:xfrm>
            <a:off x="7463155" y="3042920"/>
            <a:ext cx="1525270"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steering system</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8" name="文本框 1"/>
          <p:cNvSpPr/>
          <p:nvPr/>
        </p:nvSpPr>
        <p:spPr>
          <a:xfrm>
            <a:off x="7198360" y="3845560"/>
            <a:ext cx="2054860"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suspension system</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9" name="文本框 1"/>
          <p:cNvSpPr/>
          <p:nvPr/>
        </p:nvSpPr>
        <p:spPr>
          <a:xfrm>
            <a:off x="7732395" y="5584825"/>
            <a:ext cx="106680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wheels</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40" name="文本框 1"/>
          <p:cNvSpPr/>
          <p:nvPr/>
        </p:nvSpPr>
        <p:spPr>
          <a:xfrm>
            <a:off x="10008870" y="3144520"/>
            <a:ext cx="1421765" cy="82994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gasoline engine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41" name="文本框 1"/>
          <p:cNvSpPr/>
          <p:nvPr/>
        </p:nvSpPr>
        <p:spPr>
          <a:xfrm>
            <a:off x="9800273" y="4140200"/>
            <a:ext cx="1838325"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diesel engine</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6627" name="组合 28"/>
          <p:cNvGrpSpPr/>
          <p:nvPr/>
        </p:nvGrpSpPr>
        <p:grpSpPr>
          <a:xfrm>
            <a:off x="6607175" y="92075"/>
            <a:ext cx="5478463" cy="466725"/>
            <a:chOff x="0" y="0"/>
            <a:chExt cx="8628" cy="737"/>
          </a:xfrm>
        </p:grpSpPr>
        <p:sp>
          <p:nvSpPr>
            <p:cNvPr id="26628" name="流程图: 可选过程 5">
              <a:hlinkClick r:id="rId2"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29" name="流程图: 可选过程 2">
              <a:hlinkClick r:id="rId3"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0" name="流程图: 可选过程 3">
              <a:hlinkClick r:id="rId4"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1" name="流程图: 可选过程 4">
              <a:hlinkClick r:id="rId5"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7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7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73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07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073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074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07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0" grpId="0" bldLvl="0"/>
      <p:bldP spid="30731" grpId="0" bldLvl="0"/>
      <p:bldP spid="30732" grpId="0" bldLvl="0"/>
      <p:bldP spid="30733" grpId="0" bldLvl="0"/>
      <p:bldP spid="30734" grpId="0" bldLvl="0"/>
      <p:bldP spid="30735" grpId="0" bldLvl="0"/>
      <p:bldP spid="30736" grpId="0" bldLvl="0"/>
      <p:bldP spid="30737" grpId="0" bldLvl="0"/>
      <p:bldP spid="30738" grpId="0" bldLvl="0"/>
      <p:bldP spid="30739" grpId="0" bldLvl="0"/>
      <p:bldP spid="30740" grpId="0" bldLvl="0"/>
      <p:bldP spid="30741"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80" name="文本框 25"/>
          <p:cNvSpPr/>
          <p:nvPr/>
        </p:nvSpPr>
        <p:spPr>
          <a:xfrm>
            <a:off x="358140" y="1739900"/>
            <a:ext cx="3399155" cy="4756150"/>
          </a:xfrm>
          <a:prstGeom prst="rect">
            <a:avLst/>
          </a:prstGeom>
          <a:gradFill rotWithShape="1">
            <a:gsLst>
              <a:gs pos="0">
                <a:srgbClr val="F3E6D7">
                  <a:alpha val="100000"/>
                </a:srgbClr>
              </a:gs>
              <a:gs pos="65001">
                <a:srgbClr val="F6EDE1">
                  <a:alpha val="100000"/>
                </a:srgbClr>
              </a:gs>
              <a:gs pos="100000">
                <a:srgbClr val="F9F3EB">
                  <a:alpha val="100000"/>
                </a:srgbClr>
              </a:gs>
            </a:gsLst>
            <a:lin ang="5400000" scaled="1"/>
            <a:tileRect/>
          </a:gradFill>
          <a:ln w="12700" cap="flat" cmpd="sng">
            <a:solidFill>
              <a:srgbClr val="DAED05"/>
            </a:solidFill>
            <a:prstDash val="solid"/>
            <a:miter/>
            <a:headEnd type="none" w="med" len="med"/>
            <a:tailEnd type="none" w="med" len="med"/>
          </a:ln>
        </p:spPr>
        <p:txBody>
          <a:bodyPr vert="horz" wrap="square" anchor="t" anchorCtr="0"/>
          <a:p>
            <a:pPr algn="just">
              <a:lnSpc>
                <a:spcPct val="130000"/>
              </a:lnSpc>
            </a:pPr>
            <a:r>
              <a:rPr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1. I don’t know which one to choose. </a:t>
            </a:r>
            <a:endParaRPr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2. I do like a car with a fashionable appearance.</a:t>
            </a:r>
            <a:endParaRPr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3. If you like, you can have a look now.</a:t>
            </a:r>
            <a:endParaRPr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4. It’s very beautiful.</a:t>
            </a:r>
            <a:endParaRPr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5. You also have 9 choices of colors.</a:t>
            </a:r>
            <a:endParaRPr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70" name="文本框 26"/>
          <p:cNvSpPr/>
          <p:nvPr/>
        </p:nvSpPr>
        <p:spPr>
          <a:xfrm>
            <a:off x="4036060" y="1524635"/>
            <a:ext cx="7819390" cy="5261610"/>
          </a:xfrm>
          <a:prstGeom prst="rect">
            <a:avLst/>
          </a:prstGeom>
          <a:solidFill>
            <a:srgbClr val="FFFFFF"/>
          </a:solidFill>
          <a:ln w="12700" cap="rnd" cmpd="sng">
            <a:solidFill>
              <a:srgbClr val="42719B"/>
            </a:solidFill>
            <a:prstDash val="solid"/>
            <a:miter/>
            <a:headEnd type="none" w="med" len="med"/>
            <a:tailEnd type="none" w="med" len="med"/>
          </a:ln>
        </p:spPr>
        <p:txBody>
          <a:bodyPr vert="horz" wrap="square" anchor="t" anchorCtr="0"/>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Good afternoon. Can I help you?</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I am looking at this car. 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Yes, it really is. If appearance is important for you, then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this is your car.</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Well, ________________________________________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______________________________ Would you like to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look at the color card?</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They all look great. ____________________________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 We have sample cars of all the colors.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      ___________________________________</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marL="266700" algn="just">
              <a:lnSpc>
                <a:spcPct val="130000"/>
              </a:lnSpc>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B: That’s great.</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71" name="Rectangle 2"/>
          <p:cNvSpPr>
            <a:spLocks noRot="1"/>
          </p:cNvSpPr>
          <p:nvPr/>
        </p:nvSpPr>
        <p:spPr>
          <a:xfrm>
            <a:off x="1192213" y="558800"/>
            <a:ext cx="10799762"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a suitable expression for each blank to complete the following conversation.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2777" name="矩形 439"/>
          <p:cNvSpPr/>
          <p:nvPr/>
        </p:nvSpPr>
        <p:spPr>
          <a:xfrm>
            <a:off x="536575" y="70326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6</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78" name="文本框 16"/>
          <p:cNvSpPr/>
          <p:nvPr/>
        </p:nvSpPr>
        <p:spPr>
          <a:xfrm>
            <a:off x="7780655" y="2111375"/>
            <a:ext cx="2695575"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It’s very beautiful.</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79" name="文本框 17"/>
          <p:cNvSpPr/>
          <p:nvPr/>
        </p:nvSpPr>
        <p:spPr>
          <a:xfrm>
            <a:off x="1192213" y="1063625"/>
            <a:ext cx="7451725"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Situation: A is a salesperson in a 4S store, B is a customer.</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81" name="文本框 16"/>
          <p:cNvSpPr/>
          <p:nvPr/>
        </p:nvSpPr>
        <p:spPr>
          <a:xfrm>
            <a:off x="5559425" y="3509010"/>
            <a:ext cx="584581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 do like a car with a fashionable appearance.</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82" name="文本框 16"/>
          <p:cNvSpPr/>
          <p:nvPr/>
        </p:nvSpPr>
        <p:spPr>
          <a:xfrm>
            <a:off x="4824095" y="4003675"/>
            <a:ext cx="442531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You also have 9 choices of colors. </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2783" name="文本框 16"/>
          <p:cNvSpPr/>
          <p:nvPr/>
        </p:nvSpPr>
        <p:spPr>
          <a:xfrm>
            <a:off x="7082155" y="4940935"/>
            <a:ext cx="4537710" cy="460375"/>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 don’t know which one to choose</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6627" name="组合 28"/>
          <p:cNvGrpSpPr/>
          <p:nvPr/>
        </p:nvGrpSpPr>
        <p:grpSpPr>
          <a:xfrm>
            <a:off x="6607175" y="92075"/>
            <a:ext cx="5478463" cy="466725"/>
            <a:chOff x="0" y="0"/>
            <a:chExt cx="8628" cy="737"/>
          </a:xfrm>
        </p:grpSpPr>
        <p:sp>
          <p:nvSpPr>
            <p:cNvPr id="2662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29"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0"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1"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 name="文本框 16"/>
          <p:cNvSpPr/>
          <p:nvPr>
            <p:custDataLst>
              <p:tags r:id="rId5"/>
            </p:custDataLst>
          </p:nvPr>
        </p:nvSpPr>
        <p:spPr>
          <a:xfrm>
            <a:off x="4942205" y="5901055"/>
            <a:ext cx="5212715" cy="460375"/>
          </a:xfrm>
          <a:prstGeom prst="rect">
            <a:avLst/>
          </a:prstGeom>
          <a:noFill/>
          <a:ln w="9525">
            <a:noFill/>
          </a:ln>
        </p:spPr>
        <p:txBody>
          <a:bodyPr vert="horz" wrap="square" anchor="t" anchorCtr="0">
            <a:spAutoFit/>
          </a:bodyPr>
          <a:p>
            <a:r>
              <a:rPr lang="zh-CN" altLang="en-US"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If you like, you can have a look now.</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8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78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8" grpId="0" bldLvl="0"/>
      <p:bldP spid="32781" grpId="0" bldLvl="0"/>
      <p:bldP spid="32782" grpId="0" bldLvl="0"/>
      <p:bldP spid="32783" grpId="0" bldLvl="0"/>
      <p:bldP spid="2"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矩形 11"/>
          <p:cNvSpPr/>
          <p:nvPr/>
        </p:nvSpPr>
        <p:spPr>
          <a:xfrm>
            <a:off x="6607175" y="2224088"/>
            <a:ext cx="711200" cy="2741612"/>
          </a:xfrm>
          <a:prstGeom prst="rect">
            <a:avLst/>
          </a:prstGeom>
          <a:solidFill>
            <a:srgbClr val="C0000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819" name="矩形 14"/>
          <p:cNvSpPr/>
          <p:nvPr/>
        </p:nvSpPr>
        <p:spPr>
          <a:xfrm>
            <a:off x="8826500" y="2259013"/>
            <a:ext cx="711200" cy="3414712"/>
          </a:xfrm>
          <a:prstGeom prst="rect">
            <a:avLst/>
          </a:prstGeom>
          <a:solidFill>
            <a:srgbClr val="00B0F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820" name="矩形 11"/>
          <p:cNvSpPr/>
          <p:nvPr/>
        </p:nvSpPr>
        <p:spPr>
          <a:xfrm>
            <a:off x="2927350" y="2220913"/>
            <a:ext cx="711200" cy="2733675"/>
          </a:xfrm>
          <a:prstGeom prst="rect">
            <a:avLst/>
          </a:prstGeom>
          <a:solidFill>
            <a:schemeClr val="accent6">
              <a:lumMod val="60000"/>
              <a:lumOff val="40000"/>
            </a:schemeClr>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821" name="矩形 6"/>
          <p:cNvSpPr/>
          <p:nvPr/>
        </p:nvSpPr>
        <p:spPr>
          <a:xfrm>
            <a:off x="3633788" y="1550988"/>
            <a:ext cx="5233987" cy="688975"/>
          </a:xfrm>
          <a:prstGeom prst="rect">
            <a:avLst/>
          </a:prstGeom>
          <a:solidFill>
            <a:srgbClr val="92D05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822" name="Rectangle 2"/>
          <p:cNvSpPr>
            <a:spLocks noRot="1"/>
          </p:cNvSpPr>
          <p:nvPr/>
        </p:nvSpPr>
        <p:spPr>
          <a:xfrm>
            <a:off x="1192213" y="558800"/>
            <a:ext cx="3178175"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Complete the word search.</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4828" name="矩形 439"/>
          <p:cNvSpPr/>
          <p:nvPr/>
        </p:nvSpPr>
        <p:spPr>
          <a:xfrm>
            <a:off x="536575" y="70326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7</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graphicFrame>
        <p:nvGraphicFramePr>
          <p:cNvPr id="34829" name="表格 34828"/>
          <p:cNvGraphicFramePr/>
          <p:nvPr/>
        </p:nvGraphicFramePr>
        <p:xfrm>
          <a:off x="2903538" y="1549400"/>
          <a:ext cx="6646863" cy="4133850"/>
        </p:xfrm>
        <a:graphic>
          <a:graphicData uri="http://schemas.openxmlformats.org/drawingml/2006/table">
            <a:tbl>
              <a:tblPr/>
              <a:tblGrid>
                <a:gridCol w="739775"/>
                <a:gridCol w="738188"/>
                <a:gridCol w="736600"/>
                <a:gridCol w="739775"/>
                <a:gridCol w="738187"/>
                <a:gridCol w="739775"/>
                <a:gridCol w="738188"/>
                <a:gridCol w="736600"/>
                <a:gridCol w="739775"/>
              </a:tblGrid>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c</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b</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y</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h</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u</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g</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n</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d</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h</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p</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m</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p</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c</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p</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c</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w</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d</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h</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g</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g</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89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c</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g</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o</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c</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l</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e</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a:lnSpc>
                          <a:spcPct val="100000"/>
                        </a:lnSpc>
                        <a:spcBef>
                          <a:spcPct val="0"/>
                        </a:spcBef>
                        <a:buFont typeface="Arial" panose="020B0604020202020204" pitchFamily="34" charset="0"/>
                        <a:buNone/>
                      </a:pPr>
                      <a:r>
                        <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a:t>
                      </a:r>
                      <a:endParaRPr lang="en-US" altLang="zh-CN" sz="2400" b="1"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4901" name="矩形 13"/>
          <p:cNvSpPr/>
          <p:nvPr/>
        </p:nvSpPr>
        <p:spPr>
          <a:xfrm>
            <a:off x="3662363" y="1558925"/>
            <a:ext cx="730250" cy="4117975"/>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grpSp>
        <p:nvGrpSpPr>
          <p:cNvPr id="26627" name="组合 28"/>
          <p:cNvGrpSpPr/>
          <p:nvPr/>
        </p:nvGrpSpPr>
        <p:grpSpPr>
          <a:xfrm>
            <a:off x="6607175" y="92075"/>
            <a:ext cx="5478463" cy="466725"/>
            <a:chOff x="0" y="0"/>
            <a:chExt cx="8628" cy="737"/>
          </a:xfrm>
        </p:grpSpPr>
        <p:sp>
          <p:nvSpPr>
            <p:cNvPr id="2662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29"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0"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1"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90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8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8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bldLvl="0" animBg="1"/>
      <p:bldP spid="34820" grpId="0" bldLvl="0" animBg="1"/>
      <p:bldP spid="34901" grpId="0" bldLvl="0"/>
      <p:bldP spid="34819" grpId="0" bldLvl="0" animBg="1"/>
      <p:bldP spid="34818"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文本框 1"/>
          <p:cNvSpPr/>
          <p:nvPr/>
        </p:nvSpPr>
        <p:spPr>
          <a:xfrm>
            <a:off x="3235325" y="2706688"/>
            <a:ext cx="5721350" cy="1444625"/>
          </a:xfrm>
          <a:prstGeom prst="rect">
            <a:avLst/>
          </a:prstGeom>
          <a:noFill/>
          <a:ln w="9525">
            <a:noFill/>
          </a:ln>
        </p:spPr>
        <p:txBody>
          <a:bodyPr wrap="square">
            <a:spAutoFit/>
          </a:bodyPr>
          <a:p>
            <a:pPr algn="ctr"/>
            <a:r>
              <a:rPr lang="en-US" altLang="zh-CN" sz="8800" dirty="0">
                <a:solidFill>
                  <a:schemeClr val="accent1"/>
                </a:solidFill>
                <a:latin typeface="Calibri" panose="020F0502020204030204" charset="0"/>
                <a:ea typeface="宋体" panose="02010600030101010101" pitchFamily="2" charset="-122"/>
                <a:cs typeface="Calibri" panose="020F0502020204030204" charset="0"/>
                <a:sym typeface="Calibri" panose="020F0502020204030204" charset="0"/>
              </a:rPr>
              <a:t>Thank you!</a:t>
            </a:r>
            <a:endParaRPr lang="en-US" altLang="zh-CN" sz="8800" dirty="0">
              <a:solidFill>
                <a:schemeClr val="accent1"/>
              </a:solidFill>
              <a:latin typeface="Calibri" panose="020F0502020204030204" charset="0"/>
              <a:ea typeface="Calibri" panose="020F0502020204030204" charset="0"/>
              <a:sym typeface="Calibri" panose="020F0502020204030204" charset="0"/>
            </a:endParaRPr>
          </a:p>
        </p:txBody>
      </p:sp>
      <p:pic>
        <p:nvPicPr>
          <p:cNvPr id="36867" name="图片 2" descr="学校名"/>
          <p:cNvPicPr>
            <a:picLocks noChangeAspect="1"/>
          </p:cNvPicPr>
          <p:nvPr/>
        </p:nvPicPr>
        <p:blipFill>
          <a:blip r:embed="rId1"/>
          <a:stretch>
            <a:fillRect/>
          </a:stretch>
        </p:blipFill>
        <p:spPr>
          <a:xfrm>
            <a:off x="1338263" y="2706688"/>
            <a:ext cx="9517062" cy="1416050"/>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xit" presetSubtype="0" fill="hold" grpId="0" nodeType="clickEffect">
                                  <p:stCondLst>
                                    <p:cond delay="0"/>
                                  </p:stCondLst>
                                  <p:childTnLst>
                                    <p:animEffect filter="fade">
                                      <p:cBhvr>
                                        <p:cTn id="6" dur="998"/>
                                        <p:tgtEl>
                                          <p:spTgt spid="36866"/>
                                        </p:tgtEl>
                                      </p:cBhvr>
                                    </p:animEffect>
                                    <p:anim calcmode="lin" valueType="num">
                                      <p:cBhvr>
                                        <p:cTn id="7" dur="998"/>
                                        <p:tgtEl>
                                          <p:spTgt spid="36866"/>
                                        </p:tgtEl>
                                        <p:attrNameLst>
                                          <p:attrName>ppt_x</p:attrName>
                                        </p:attrNameLst>
                                      </p:cBhvr>
                                      <p:tavLst>
                                        <p:tav tm="0">
                                          <p:val>
                                            <p:strVal val="ppt_x"/>
                                          </p:val>
                                        </p:tav>
                                        <p:tav tm="100000">
                                          <p:val>
                                            <p:strVal val="ppt_x"/>
                                          </p:val>
                                        </p:tav>
                                      </p:tavLst>
                                    </p:anim>
                                    <p:anim calcmode="lin" valueType="num">
                                      <p:cBhvr>
                                        <p:cTn id="8" dur="998"/>
                                        <p:tgtEl>
                                          <p:spTgt spid="36866"/>
                                        </p:tgtEl>
                                        <p:attrNameLst>
                                          <p:attrName>ppt_y</p:attrName>
                                        </p:attrNameLst>
                                      </p:cBhvr>
                                      <p:tavLst>
                                        <p:tav tm="0">
                                          <p:val>
                                            <p:strVal val="ppt_y"/>
                                          </p:val>
                                        </p:tav>
                                        <p:tav tm="100000">
                                          <p:val>
                                            <p:strVal val="ppt_y-.1"/>
                                          </p:val>
                                        </p:tav>
                                      </p:tavLst>
                                    </p:anim>
                                    <p:set>
                                      <p:cBhvr>
                                        <p:cTn id="9" dur="1" fill="hold">
                                          <p:stCondLst>
                                            <p:cond delay="998"/>
                                          </p:stCondLst>
                                        </p:cTn>
                                        <p:tgtEl>
                                          <p:spTgt spid="36866"/>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2000" fill="hold">
                                          <p:stCondLst>
                                            <p:cond delay="0"/>
                                          </p:stCondLst>
                                        </p:cTn>
                                        <p:tgtEl>
                                          <p:spTgt spid="36867"/>
                                        </p:tgtEl>
                                        <p:attrNameLst>
                                          <p:attrName>style.visibility</p:attrName>
                                        </p:attrNameLst>
                                      </p:cBhvr>
                                      <p:to>
                                        <p:strVal val="visible"/>
                                      </p:to>
                                    </p:set>
                                    <p:animEffect filter="fade">
                                      <p:cBhvr>
                                        <p:cTn id="13" dur="2000"/>
                                        <p:tgtEl>
                                          <p:spTgt spid="36867"/>
                                        </p:tgtEl>
                                      </p:cBhvr>
                                    </p:animEffect>
                                    <p:anim calcmode="lin" valueType="num">
                                      <p:cBhvr>
                                        <p:cTn id="14" dur="2000" fill="hold"/>
                                        <p:tgtEl>
                                          <p:spTgt spid="36867"/>
                                        </p:tgtEl>
                                        <p:attrNameLst>
                                          <p:attrName>ppt_x</p:attrName>
                                        </p:attrNameLst>
                                      </p:cBhvr>
                                      <p:tavLst>
                                        <p:tav tm="0">
                                          <p:val>
                                            <p:strVal val="#ppt_x"/>
                                          </p:val>
                                        </p:tav>
                                        <p:tav tm="100000">
                                          <p:val>
                                            <p:strVal val="#ppt_x"/>
                                          </p:val>
                                        </p:tav>
                                      </p:tavLst>
                                    </p:anim>
                                    <p:anim calcmode="lin" valueType="num">
                                      <p:cBhvr>
                                        <p:cTn id="15" dur="2000" fill="hold"/>
                                        <p:tgtEl>
                                          <p:spTgt spid="368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8" name="组合 28"/>
          <p:cNvGrpSpPr/>
          <p:nvPr/>
        </p:nvGrpSpPr>
        <p:grpSpPr>
          <a:xfrm>
            <a:off x="6607175" y="92075"/>
            <a:ext cx="5478463" cy="466725"/>
            <a:chOff x="0" y="0"/>
            <a:chExt cx="8628" cy="736"/>
          </a:xfrm>
        </p:grpSpPr>
        <p:sp>
          <p:nvSpPr>
            <p:cNvPr id="4099"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0"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4101"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2"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26" name="表格 25"/>
          <p:cNvGraphicFramePr/>
          <p:nvPr>
            <p:custDataLst>
              <p:tags r:id="rId5"/>
            </p:custDataLst>
          </p:nvPr>
        </p:nvGraphicFramePr>
        <p:xfrm>
          <a:off x="920115" y="1008380"/>
          <a:ext cx="10038080" cy="5183505"/>
        </p:xfrm>
        <a:graphic>
          <a:graphicData uri="http://schemas.openxmlformats.org/drawingml/2006/table">
            <a:tbl>
              <a:tblPr/>
              <a:tblGrid>
                <a:gridCol w="2789555"/>
                <a:gridCol w="4105275"/>
                <a:gridCol w="3143250"/>
              </a:tblGrid>
              <a:tr h="47625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electrical</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minimize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dashboard</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7498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protective </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drag</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stereo</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7688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covering</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efficiency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battery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7498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passenger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power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charge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57467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cargo</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gasoline engine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alternator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62865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be composed of</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spark-ignition engine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steering system</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7498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fiberglass</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diesel engine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suspension system</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65087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hood</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compression-ignition engine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bumpy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7498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bumper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spark plug</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stabilize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7625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grille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interior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36195"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battery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bl>
          </a:graphicData>
        </a:graphic>
      </p:graphicFrame>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054735" y="634365"/>
            <a:ext cx="10882630" cy="6075045"/>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Choose the correct answer for each question below.</a:t>
            </a:r>
            <a:endParaRPr lang="en-US" sz="2400" b="1" dirty="0">
              <a:solidFill>
                <a:schemeClr val="tx1"/>
              </a:solidFill>
              <a:latin typeface="Calibri" panose="020F0502020204030204" charset="0"/>
              <a:cs typeface="Calibri" panose="020F0502020204030204"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1. We all know that a car has four major parts. They are _______________.</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     A. hood, roof, doors and sides of the car</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     B. body, engine, electrical system and chassis</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     C. fumpers, windows, grille and trunk lid          </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     D. heallights, interior and dashboard lights</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2. The most notable components of the chassis are __________________.</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     A. body, engine, electrical system</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     B. hood, roof, doors and sides of the car</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     C. the steering system, the suspension system, the frame and the wheels</a:t>
            </a:r>
            <a:endParaRPr lang="en-US" sz="2400" dirty="0">
              <a:solidFill>
                <a:schemeClr val="tx1"/>
              </a:solidFill>
              <a:latin typeface="Times New Roman" panose="02020603050405020304" pitchFamily="2" charset="0"/>
              <a:cs typeface="Times New Roman" panose="02020603050405020304" pitchFamily="2" charset="0"/>
            </a:endParaRPr>
          </a:p>
          <a:p>
            <a:pPr marL="0" indent="0" eaLnBrk="0" fontAlgn="auto" hangingPunct="0">
              <a:lnSpc>
                <a:spcPct val="150000"/>
              </a:lnSpc>
              <a:buFontTx/>
              <a:buNone/>
            </a:pPr>
            <a:r>
              <a:rPr lang="en-US" sz="2400" dirty="0">
                <a:solidFill>
                  <a:schemeClr val="tx1"/>
                </a:solidFill>
                <a:latin typeface="Times New Roman" panose="02020603050405020304" pitchFamily="2" charset="0"/>
                <a:cs typeface="Times New Roman" panose="02020603050405020304" pitchFamily="2" charset="0"/>
              </a:rPr>
              <a:t>     D. the engine’s sparl plugs, headlights, interior and dashboard lights.</a:t>
            </a:r>
            <a:endParaRPr lang="en-US" sz="2400" dirty="0">
              <a:solidFill>
                <a:schemeClr val="tx1"/>
              </a:solidFill>
              <a:latin typeface="Times New Roman" panose="02020603050405020304" pitchFamily="2" charset="0"/>
              <a:cs typeface="Times New Roman" panose="02020603050405020304" pitchFamily="2"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461010" y="721360"/>
            <a:ext cx="489585" cy="46863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1</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pic>
        <p:nvPicPr>
          <p:cNvPr id="62471" name="Picture 3"/>
          <p:cNvPicPr>
            <a:picLocks noChangeAspect="1"/>
          </p:cNvPicPr>
          <p:nvPr/>
        </p:nvPicPr>
        <p:blipFill>
          <a:blip r:embed="rId5"/>
          <a:stretch>
            <a:fillRect/>
          </a:stretch>
        </p:blipFill>
        <p:spPr>
          <a:xfrm rot="1800000">
            <a:off x="1311275" y="2406650"/>
            <a:ext cx="563245" cy="653415"/>
          </a:xfrm>
          <a:prstGeom prst="rect">
            <a:avLst/>
          </a:prstGeom>
          <a:noFill/>
          <a:ln w="9525">
            <a:noFill/>
          </a:ln>
        </p:spPr>
      </p:pic>
      <p:pic>
        <p:nvPicPr>
          <p:cNvPr id="5" name="Picture 3"/>
          <p:cNvPicPr>
            <a:picLocks noChangeAspect="1"/>
          </p:cNvPicPr>
          <p:nvPr/>
        </p:nvPicPr>
        <p:blipFill>
          <a:blip r:embed="rId5"/>
          <a:stretch>
            <a:fillRect/>
          </a:stretch>
        </p:blipFill>
        <p:spPr>
          <a:xfrm rot="1800000">
            <a:off x="1310640" y="5697855"/>
            <a:ext cx="563245" cy="653415"/>
          </a:xfrm>
          <a:prstGeom prst="rect">
            <a:avLst/>
          </a:prstGeom>
          <a:noFill/>
          <a:ln w="9525">
            <a:noFill/>
          </a:ln>
        </p:spPr>
      </p:pic>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4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035685" y="488950"/>
            <a:ext cx="5335905" cy="63754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mj-lt"/>
                <a:cs typeface="+mj-lt"/>
              </a:rPr>
              <a:t>Fill in the blanks with the missing words.</a:t>
            </a:r>
            <a:endParaRPr lang="en-US" sz="2000" b="1" dirty="0">
              <a:solidFill>
                <a:schemeClr val="tx1"/>
              </a:solidFill>
              <a:latin typeface="+mj-lt"/>
              <a:cs typeface="+mj-lt"/>
            </a:endParaRPr>
          </a:p>
          <a:p>
            <a:pPr marL="0" indent="0" eaLnBrk="0" hangingPunct="0">
              <a:lnSpc>
                <a:spcPct val="130000"/>
              </a:lnSpc>
              <a:buFontTx/>
              <a:buNone/>
            </a:pPr>
            <a:endParaRPr lang="en-US" sz="2000" b="1" dirty="0">
              <a:solidFill>
                <a:schemeClr val="tx1"/>
              </a:solidFill>
              <a:latin typeface="+mj-lt"/>
              <a:cs typeface="+mj-lt"/>
            </a:endParaRPr>
          </a:p>
        </p:txBody>
      </p:sp>
      <p:graphicFrame>
        <p:nvGraphicFramePr>
          <p:cNvPr id="10" name="表格 9"/>
          <p:cNvGraphicFramePr/>
          <p:nvPr>
            <p:custDataLst>
              <p:tags r:id="rId1"/>
            </p:custDataLst>
          </p:nvPr>
        </p:nvGraphicFramePr>
        <p:xfrm>
          <a:off x="341630" y="1126490"/>
          <a:ext cx="11437620" cy="5486400"/>
        </p:xfrm>
        <a:graphic>
          <a:graphicData uri="http://schemas.openxmlformats.org/drawingml/2006/table">
            <a:tbl>
              <a:tblPr firstRow="1" bandRow="1">
                <a:tableStyleId>{5C22544A-7EE6-4342-B048-85BDC9FD1C3A}</a:tableStyleId>
              </a:tblPr>
              <a:tblGrid>
                <a:gridCol w="1687830"/>
                <a:gridCol w="9749790"/>
              </a:tblGrid>
              <a:tr h="1645920">
                <a:tc>
                  <a:txBody>
                    <a:bodyPr/>
                    <a:p>
                      <a:pPr indent="0" algn="ctr" fontAlgn="auto">
                        <a:lnSpc>
                          <a:spcPct val="150000"/>
                        </a:lnSpc>
                        <a:buNone/>
                      </a:pPr>
                      <a:r>
                        <a:rPr lang="en-US" sz="2400" b="0">
                          <a:solidFill>
                            <a:schemeClr val="tx1"/>
                          </a:solidFill>
                          <a:latin typeface="Times New Roman" panose="02020603050405020304" pitchFamily="2" charset="0"/>
                          <a:ea typeface="宋体" panose="02010600030101010101" pitchFamily="2" charset="-122"/>
                          <a:cs typeface="Times New Roman" panose="02020603050405020304" pitchFamily="2" charset="0"/>
                        </a:rPr>
                        <a:t>Body</a:t>
                      </a:r>
                      <a:endParaRPr lang="en-US" altLang="en-US" sz="2400" b="0">
                        <a:solidFill>
                          <a:schemeClr val="tx1"/>
                        </a:solidFill>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fontAlgn="auto">
                        <a:lnSpc>
                          <a:spcPct val="150000"/>
                        </a:lnSpc>
                        <a:buNone/>
                      </a:pPr>
                      <a:r>
                        <a:rPr lang="en-US" sz="2400" b="0">
                          <a:solidFill>
                            <a:srgbClr val="000000"/>
                          </a:solidFill>
                          <a:latin typeface="Times New Roman" panose="02020603050405020304" pitchFamily="2" charset="0"/>
                          <a:cs typeface="Times New Roman" panose="02020603050405020304" pitchFamily="2" charset="0"/>
                        </a:rPr>
                        <a:t>A car body provides a protective 1__________ for the engine, passengers and cargo. The design of the car body must attempt to minimize 2_______ and increase 3______ efficiency, as well as be aesthetically 4_____________ the driver.</a:t>
                      </a:r>
                      <a:endParaRPr lang="en-US" sz="2400" b="0">
                        <a:solidFill>
                          <a:srgbClr val="000000"/>
                        </a:solidFill>
                        <a:latin typeface="Times New Roman" panose="02020603050405020304" pitchFamily="2" charset="0"/>
                        <a:cs typeface="Times New Roman" panose="02020603050405020304" pitchFamily="2" charset="0"/>
                      </a:endParaRPr>
                    </a:p>
                  </a:txBody>
                  <a:tcPr marL="68580" marR="68580" marT="0" marB="0" vert="horz" anchor="t"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381000">
                <a:tc>
                  <a:txBody>
                    <a:bodyPr/>
                    <a:p>
                      <a:pPr indent="0" algn="ctr" fontAlgn="auto">
                        <a:lnSpc>
                          <a:spcPct val="150000"/>
                        </a:lnSpc>
                        <a:buNone/>
                      </a:pPr>
                      <a:r>
                        <a:rPr lang="en-US" sz="2400" b="0">
                          <a:latin typeface="Times New Roman" panose="02020603050405020304" pitchFamily="2" charset="0"/>
                          <a:ea typeface="宋体" panose="02010600030101010101" pitchFamily="2" charset="-122"/>
                          <a:cs typeface="Times New Roman" panose="02020603050405020304" pitchFamily="2" charset="0"/>
                        </a:rPr>
                        <a:t>Engine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fontAlgn="auto">
                        <a:lnSpc>
                          <a:spcPct val="150000"/>
                        </a:lnSpc>
                        <a:buNone/>
                      </a:pPr>
                      <a:r>
                        <a:rPr lang="en-US" sz="2400" b="0">
                          <a:solidFill>
                            <a:srgbClr val="000000"/>
                          </a:solidFill>
                          <a:latin typeface="Times New Roman" panose="02020603050405020304" pitchFamily="2" charset="0"/>
                          <a:cs typeface="Times New Roman" panose="02020603050405020304" pitchFamily="2" charset="0"/>
                        </a:rPr>
                        <a:t>The engine gives 5________ to the car. It is often called the 6_______ of a car. There are 7_____ types of engines: 8_________ engine and diesel engine . </a:t>
                      </a:r>
                      <a:endParaRPr lang="en-US" sz="2400" b="0">
                        <a:solidFill>
                          <a:srgbClr val="000000"/>
                        </a:solidFill>
                        <a:latin typeface="Times New Roman" panose="02020603050405020304" pitchFamily="2" charset="0"/>
                        <a:cs typeface="Times New Roman" panose="02020603050405020304" pitchFamily="2" charset="0"/>
                      </a:endParaRPr>
                    </a:p>
                  </a:txBody>
                  <a:tcPr marL="68580" marR="68580" marT="0" marB="0" vert="horz" anchor="t"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381000">
                <a:tc>
                  <a:txBody>
                    <a:bodyPr/>
                    <a:p>
                      <a:pPr indent="0" algn="ctr" fontAlgn="auto">
                        <a:lnSpc>
                          <a:spcPct val="150000"/>
                        </a:lnSpc>
                        <a:buNone/>
                      </a:pPr>
                      <a:r>
                        <a:rPr lang="en-US" sz="2400" b="0">
                          <a:latin typeface="Times New Roman" panose="02020603050405020304" pitchFamily="2" charset="0"/>
                          <a:ea typeface="宋体" panose="02010600030101010101" pitchFamily="2" charset="-122"/>
                          <a:cs typeface="Times New Roman" panose="02020603050405020304" pitchFamily="2" charset="0"/>
                        </a:rPr>
                        <a:t>Electrical system</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fontAlgn="auto">
                        <a:lnSpc>
                          <a:spcPct val="150000"/>
                        </a:lnSpc>
                        <a:buNone/>
                      </a:pPr>
                      <a:r>
                        <a:rPr lang="en-US" sz="2400" b="0">
                          <a:latin typeface="Times New Roman" panose="02020603050405020304" pitchFamily="2" charset="0"/>
                          <a:ea typeface="宋体" panose="02010600030101010101" pitchFamily="2" charset="-122"/>
                          <a:cs typeface="Times New Roman" panose="02020603050405020304" pitchFamily="2" charset="0"/>
                        </a:rPr>
                        <a:t>Many components of a car run on 9___________. The car draws its electrical power from its 10__________, which is 11________ by the running engine via the 12____________.</a:t>
                      </a:r>
                      <a:endParaRPr 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t"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sp>
        <p:nvSpPr>
          <p:cNvPr id="439" name="矩形 439"/>
          <p:cNvSpPr/>
          <p:nvPr/>
        </p:nvSpPr>
        <p:spPr>
          <a:xfrm>
            <a:off x="461010" y="59753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2</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3" name="文本框 2"/>
          <p:cNvSpPr txBox="1"/>
          <p:nvPr/>
        </p:nvSpPr>
        <p:spPr>
          <a:xfrm>
            <a:off x="9579610" y="1778635"/>
            <a:ext cx="106426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drag</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2" name="文本框 1"/>
          <p:cNvSpPr txBox="1"/>
          <p:nvPr/>
        </p:nvSpPr>
        <p:spPr>
          <a:xfrm>
            <a:off x="6445885" y="1221740"/>
            <a:ext cx="130111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covering</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4" name="文本框 3"/>
          <p:cNvSpPr txBox="1"/>
          <p:nvPr/>
        </p:nvSpPr>
        <p:spPr>
          <a:xfrm>
            <a:off x="3314065" y="2336165"/>
            <a:ext cx="82232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fuel</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4" name="文本框 13"/>
          <p:cNvSpPr txBox="1"/>
          <p:nvPr/>
        </p:nvSpPr>
        <p:spPr>
          <a:xfrm>
            <a:off x="9106535" y="2303780"/>
            <a:ext cx="180530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appealing to</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5" name="文本框 14"/>
          <p:cNvSpPr txBox="1"/>
          <p:nvPr/>
        </p:nvSpPr>
        <p:spPr>
          <a:xfrm>
            <a:off x="4320540" y="3449320"/>
            <a:ext cx="132207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power</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6" name="文本框 15"/>
          <p:cNvSpPr txBox="1"/>
          <p:nvPr/>
        </p:nvSpPr>
        <p:spPr>
          <a:xfrm>
            <a:off x="9571355" y="3458210"/>
            <a:ext cx="107251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heart</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7" name="文本框 16"/>
          <p:cNvSpPr txBox="1"/>
          <p:nvPr/>
        </p:nvSpPr>
        <p:spPr>
          <a:xfrm>
            <a:off x="3501390" y="4006215"/>
            <a:ext cx="73215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two</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8" name="文本框 17"/>
          <p:cNvSpPr txBox="1"/>
          <p:nvPr/>
        </p:nvSpPr>
        <p:spPr>
          <a:xfrm>
            <a:off x="6628765" y="3952875"/>
            <a:ext cx="129540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gasoline</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9" name="文本框 18"/>
          <p:cNvSpPr txBox="1"/>
          <p:nvPr/>
        </p:nvSpPr>
        <p:spPr>
          <a:xfrm>
            <a:off x="6500495" y="4509770"/>
            <a:ext cx="155130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electricity</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20" name="文本框 19"/>
          <p:cNvSpPr txBox="1"/>
          <p:nvPr/>
        </p:nvSpPr>
        <p:spPr>
          <a:xfrm>
            <a:off x="4375785" y="5048250"/>
            <a:ext cx="126682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battery</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21" name="文本框 20"/>
          <p:cNvSpPr txBox="1"/>
          <p:nvPr/>
        </p:nvSpPr>
        <p:spPr>
          <a:xfrm>
            <a:off x="7230110" y="5066665"/>
            <a:ext cx="144081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charged</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22" name="文本框 21"/>
          <p:cNvSpPr txBox="1"/>
          <p:nvPr/>
        </p:nvSpPr>
        <p:spPr>
          <a:xfrm>
            <a:off x="3432175" y="5603875"/>
            <a:ext cx="160147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alternator</a:t>
            </a:r>
            <a:endParaRPr lang="en-US" altLang="zh-CN" sz="2400" b="1">
              <a:solidFill>
                <a:srgbClr val="FF0000"/>
              </a:solidFill>
              <a:latin typeface="Times New Roman" panose="02020603050405020304" pitchFamily="2" charset="0"/>
              <a:cs typeface="Times New Roman" panose="02020603050405020304" pitchFamily="2" charset="0"/>
            </a:endParaRPr>
          </a:p>
        </p:txBody>
      </p:sp>
      <p:grpSp>
        <p:nvGrpSpPr>
          <p:cNvPr id="5" name="组合 4"/>
          <p:cNvGrpSpPr/>
          <p:nvPr/>
        </p:nvGrpSpPr>
        <p:grpSpPr>
          <a:xfrm>
            <a:off x="6607175" y="91440"/>
            <a:ext cx="5478780" cy="467360"/>
            <a:chOff x="10405" y="144"/>
            <a:chExt cx="8628" cy="736"/>
          </a:xfrm>
        </p:grpSpPr>
        <p:sp>
          <p:nvSpPr>
            <p:cNvPr id="11" name="流程图: 可选过程 10">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2" name="流程图: 可选过程 11">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3" name="流程图: 可选过程 12">
              <a:hlinkClick r:id="rId4"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26" name="流程图: 可选过程 25">
              <a:hlinkClick r:id="rId5"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4" grpId="0"/>
      <p:bldP spid="15" grpId="0"/>
      <p:bldP spid="16" grpId="0"/>
      <p:bldP spid="17" grpId="0"/>
      <p:bldP spid="18" grpId="0"/>
      <p:bldP spid="19" grpId="0"/>
      <p:bldP spid="20" grpId="0"/>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格 9"/>
          <p:cNvGraphicFramePr/>
          <p:nvPr>
            <p:custDataLst>
              <p:tags r:id="rId1"/>
            </p:custDataLst>
          </p:nvPr>
        </p:nvGraphicFramePr>
        <p:xfrm>
          <a:off x="824230" y="1202055"/>
          <a:ext cx="10870565" cy="4159885"/>
        </p:xfrm>
        <a:graphic>
          <a:graphicData uri="http://schemas.openxmlformats.org/drawingml/2006/table">
            <a:tbl>
              <a:tblPr firstRow="1" bandRow="1">
                <a:tableStyleId>{5C22544A-7EE6-4342-B048-85BDC9FD1C3A}</a:tableStyleId>
              </a:tblPr>
              <a:tblGrid>
                <a:gridCol w="1601470"/>
                <a:gridCol w="9269095"/>
              </a:tblGrid>
              <a:tr h="1184275">
                <a:tc>
                  <a:txBody>
                    <a:bodyPr/>
                    <a:p>
                      <a:pPr indent="0" algn="ctr" fontAlgn="auto">
                        <a:lnSpc>
                          <a:spcPct val="150000"/>
                        </a:lnSpc>
                        <a:buNone/>
                      </a:pPr>
                      <a:r>
                        <a:rPr lang="en-US" sz="2400" b="0">
                          <a:solidFill>
                            <a:schemeClr val="tx1"/>
                          </a:solidFill>
                          <a:latin typeface="Times New Roman" panose="02020603050405020304" pitchFamily="2" charset="0"/>
                          <a:ea typeface="宋体" panose="02010600030101010101" pitchFamily="2" charset="-122"/>
                          <a:cs typeface="Times New Roman" panose="02020603050405020304" pitchFamily="2" charset="0"/>
                        </a:rPr>
                        <a:t>Chassis</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sz="2400" b="0">
                          <a:solidFill>
                            <a:srgbClr val="000000"/>
                          </a:solidFill>
                          <a:latin typeface="Times New Roman" panose="02020603050405020304" pitchFamily="2" charset="0"/>
                          <a:cs typeface="Times New Roman" panose="02020603050405020304" pitchFamily="2" charset="0"/>
                        </a:rPr>
                        <a:t>The chassis is the 13______ portion of a car. It includes the 14_________ system which allows the driver to turn the wheels and change 15__________, the 16_____________ system which keeps the wheels on the grounds and 17________ the steering, the frame that 18__________ all the car’s parts and keeps them together, and the 19_________.</a:t>
                      </a:r>
                      <a:endParaRPr lang="en-US" sz="2400" b="0">
                        <a:solidFill>
                          <a:srgbClr val="000000"/>
                        </a:solidFill>
                        <a:latin typeface="Times New Roman" panose="02020603050405020304" pitchFamily="2" charset="0"/>
                        <a:cs typeface="Times New Roman" panose="02020603050405020304" pitchFamily="2" charset="0"/>
                      </a:endParaRPr>
                    </a:p>
                  </a:txBody>
                  <a:tcPr marL="68580" marR="68580" marT="0" marB="0" vert="horz" anchor="t"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sp>
        <p:nvSpPr>
          <p:cNvPr id="5" name="文本框 4"/>
          <p:cNvSpPr txBox="1"/>
          <p:nvPr/>
        </p:nvSpPr>
        <p:spPr>
          <a:xfrm>
            <a:off x="4967605" y="1332230"/>
            <a:ext cx="113728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under</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1" name="文本框 10"/>
          <p:cNvSpPr txBox="1"/>
          <p:nvPr/>
        </p:nvSpPr>
        <p:spPr>
          <a:xfrm>
            <a:off x="10323830" y="1321435"/>
            <a:ext cx="125857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steering</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2" name="文本框 11"/>
          <p:cNvSpPr txBox="1"/>
          <p:nvPr/>
        </p:nvSpPr>
        <p:spPr>
          <a:xfrm>
            <a:off x="2844800" y="2422525"/>
            <a:ext cx="160718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directions</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3" name="文本框 12"/>
          <p:cNvSpPr txBox="1"/>
          <p:nvPr/>
        </p:nvSpPr>
        <p:spPr>
          <a:xfrm>
            <a:off x="5306695" y="2422525"/>
            <a:ext cx="177101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suspension</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5" name="文本框 14"/>
          <p:cNvSpPr txBox="1"/>
          <p:nvPr/>
        </p:nvSpPr>
        <p:spPr>
          <a:xfrm>
            <a:off x="4848860" y="2969260"/>
            <a:ext cx="137477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stalilizes</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6" name="文本框 15"/>
          <p:cNvSpPr txBox="1"/>
          <p:nvPr/>
        </p:nvSpPr>
        <p:spPr>
          <a:xfrm>
            <a:off x="10027285" y="2969260"/>
            <a:ext cx="147574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supports</a:t>
            </a:r>
            <a:endParaRPr lang="en-US" altLang="zh-CN" sz="2400" b="1">
              <a:solidFill>
                <a:srgbClr val="FF0000"/>
              </a:solidFill>
              <a:latin typeface="Times New Roman" panose="02020603050405020304" pitchFamily="2" charset="0"/>
              <a:cs typeface="Times New Roman" panose="02020603050405020304" pitchFamily="2" charset="0"/>
            </a:endParaRPr>
          </a:p>
        </p:txBody>
      </p:sp>
      <p:sp>
        <p:nvSpPr>
          <p:cNvPr id="17" name="文本框 16"/>
          <p:cNvSpPr txBox="1"/>
          <p:nvPr/>
        </p:nvSpPr>
        <p:spPr>
          <a:xfrm>
            <a:off x="9001125" y="3505200"/>
            <a:ext cx="132270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2" charset="0"/>
                <a:cs typeface="Times New Roman" panose="02020603050405020304" pitchFamily="2" charset="0"/>
              </a:rPr>
              <a:t>wheels</a:t>
            </a:r>
            <a:endParaRPr lang="en-US" altLang="zh-CN" sz="2400" b="1">
              <a:solidFill>
                <a:srgbClr val="FF0000"/>
              </a:solidFill>
              <a:latin typeface="Times New Roman" panose="02020603050405020304" pitchFamily="2" charset="0"/>
              <a:cs typeface="Times New Roman" panose="02020603050405020304" pitchFamily="2" charset="0"/>
            </a:endParaRPr>
          </a:p>
        </p:txBody>
      </p:sp>
      <p:grpSp>
        <p:nvGrpSpPr>
          <p:cNvPr id="2" name="组合 1"/>
          <p:cNvGrpSpPr/>
          <p:nvPr/>
        </p:nvGrpSpPr>
        <p:grpSpPr>
          <a:xfrm>
            <a:off x="6607175" y="91440"/>
            <a:ext cx="5478780" cy="467360"/>
            <a:chOff x="10405" y="144"/>
            <a:chExt cx="8628" cy="736"/>
          </a:xfrm>
        </p:grpSpPr>
        <p:sp>
          <p:nvSpPr>
            <p:cNvPr id="3" name="流程图: 可选过程 2">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4" name="流程图: 可选过程 3">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21" name="流程图: 可选过程 20">
              <a:hlinkClick r:id="rId4"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22" name="流程图: 可选过程 21">
              <a:hlinkClick r:id="rId5"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2" grpId="0"/>
      <p:bldP spid="13" grpId="0"/>
      <p:bldP spid="15"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Rot="1"/>
          </p:cNvSpPr>
          <p:nvPr/>
        </p:nvSpPr>
        <p:spPr>
          <a:xfrm>
            <a:off x="908050" y="1373188"/>
            <a:ext cx="10882313" cy="4181475"/>
          </a:xfrm>
          <a:prstGeom prst="rect">
            <a:avLst/>
          </a:prstGeom>
          <a:noFill/>
          <a:ln w="9525">
            <a:noFill/>
          </a:ln>
        </p:spPr>
        <p:txBody>
          <a:bodyPr/>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We all know that a car has many different kinds of parts, here we introduce four major parts: body, engine,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electrica</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l system and chassis.</a:t>
            </a:r>
            <a:endPar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eaLnBrk="0" hangingPunct="0">
              <a:lnSpc>
                <a:spcPct val="130000"/>
              </a:lnSpc>
              <a:buNone/>
            </a:pPr>
            <a:r>
              <a:rPr lang="zh-CN" altLang="en-US"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1. Body</a:t>
            </a:r>
            <a:endPar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A car body provides a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protective</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covering</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for the engine,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passengers</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and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cargo</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The body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is composed of</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the metal, plastic or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fiberglass</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pieces that cover the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hood</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roof, doors and sides of the car. It also includes the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bumpers</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windows,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grille</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and trunk lid. The design of the car body must attempt to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minimize</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drag and increase fuel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efficiency</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as well as be aesthetically appealing to the driver.    </a:t>
            </a:r>
            <a:endPar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p:txBody>
      </p:sp>
      <p:grpSp>
        <p:nvGrpSpPr>
          <p:cNvPr id="14339" name="组合 28"/>
          <p:cNvGrpSpPr/>
          <p:nvPr/>
        </p:nvGrpSpPr>
        <p:grpSpPr>
          <a:xfrm>
            <a:off x="6607175" y="92075"/>
            <a:ext cx="5478463" cy="467359"/>
            <a:chOff x="0" y="0"/>
            <a:chExt cx="8628" cy="737"/>
          </a:xfrm>
        </p:grpSpPr>
        <p:sp>
          <p:nvSpPr>
            <p:cNvPr id="1434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1"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2" name="流程图: 可选过程 7">
              <a:hlinkClick r:id="rId3" action="ppaction://hlinksldjump"/>
            </p:cNvPr>
            <p:cNvSpPr/>
            <p:nvPr/>
          </p:nvSpPr>
          <p:spPr>
            <a:xfrm>
              <a:off x="216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3"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4344" name="图片 1" descr="32313534313132323b32313534313130333b54">
            <a:hlinkClick r:id="rId5" action="ppaction://hlinksldjump"/>
          </p:cNvPr>
          <p:cNvPicPr>
            <a:picLocks noChangeAspect="1"/>
          </p:cNvPicPr>
          <p:nvPr/>
        </p:nvPicPr>
        <p:blipFill>
          <a:blip r:embed="rId6"/>
          <a:stretch>
            <a:fillRect/>
          </a:stretch>
        </p:blipFill>
        <p:spPr>
          <a:xfrm>
            <a:off x="323850" y="1504950"/>
            <a:ext cx="433388" cy="431800"/>
          </a:xfrm>
          <a:prstGeom prst="rect">
            <a:avLst/>
          </a:prstGeom>
          <a:noFill/>
          <a:ln w="9525">
            <a:noFill/>
          </a:ln>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Rot="1"/>
          </p:cNvSpPr>
          <p:nvPr/>
        </p:nvSpPr>
        <p:spPr>
          <a:xfrm>
            <a:off x="654050" y="787400"/>
            <a:ext cx="10499725" cy="5367338"/>
          </a:xfrm>
          <a:prstGeom prst="rect">
            <a:avLst/>
          </a:prstGeom>
          <a:noFill/>
          <a:ln w="9525">
            <a:noFill/>
          </a:ln>
        </p:spPr>
        <p:txBody>
          <a:bodyPr/>
          <a:p>
            <a:pPr algn="just" eaLnBrk="0" hangingPunct="0">
              <a:lnSpc>
                <a:spcPct val="130000"/>
              </a:lnSpc>
              <a:buNone/>
            </a:pPr>
            <a:r>
              <a:rPr lang="zh-CN" altLang="en-US" sz="2400" b="1"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2. </a:t>
            </a: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Engine</a:t>
            </a:r>
            <a:endParaRPr lang="zh-CN" altLang="en-US"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The engine gives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power</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to the car. Without the engine, the car will not move, so the engine is often called the heart of a car. There are usually two types of engines: </a:t>
            </a:r>
            <a:endPar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eaLnBrk="0" hangingPunct="0">
              <a:lnSpc>
                <a:spcPct val="130000"/>
              </a:lnSpc>
              <a:buNone/>
            </a:pP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gasoline engine</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 also called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spark-ignition engine</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 and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diesel engine</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 also called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compression-ignition engine</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endPar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eaLnBrk="0" hangingPunct="0">
              <a:lnSpc>
                <a:spcPct val="130000"/>
              </a:lnSpc>
              <a:buNone/>
            </a:pPr>
            <a:r>
              <a:rPr lang="zh-CN" altLang="en-US"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3.</a:t>
            </a: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Electrical system </a:t>
            </a:r>
            <a:endParaRPr lang="zh-CN" altLang="en-US"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Many of a car’s components run on electricity, including the car’s computer which micromanages lots of the sensitive components, the engine’s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spark plugs</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headlights,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interior</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and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dashboard</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lights, and the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stereo</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system. The car draws its electrical power from its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battery</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which is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charged</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by the running engine via the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alternator</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a:t>
            </a:r>
            <a:endPar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p:txBody>
      </p:sp>
      <p:grpSp>
        <p:nvGrpSpPr>
          <p:cNvPr id="16387" name="组合 28"/>
          <p:cNvGrpSpPr/>
          <p:nvPr/>
        </p:nvGrpSpPr>
        <p:grpSpPr>
          <a:xfrm>
            <a:off x="6607175" y="92075"/>
            <a:ext cx="5478463" cy="467359"/>
            <a:chOff x="0" y="0"/>
            <a:chExt cx="8628" cy="737"/>
          </a:xfrm>
        </p:grpSpPr>
        <p:sp>
          <p:nvSpPr>
            <p:cNvPr id="1638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89"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0"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1"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6392" name="图片 1" descr="32313534313132323b32313534313130333b54">
            <a:hlinkClick r:id="rId5" action="ppaction://hlinksldjump"/>
          </p:cNvPr>
          <p:cNvPicPr>
            <a:picLocks noChangeAspect="1"/>
          </p:cNvPicPr>
          <p:nvPr/>
        </p:nvPicPr>
        <p:blipFill>
          <a:blip r:embed="rId6"/>
          <a:stretch>
            <a:fillRect/>
          </a:stretch>
        </p:blipFill>
        <p:spPr>
          <a:xfrm>
            <a:off x="220663" y="941388"/>
            <a:ext cx="433387" cy="433387"/>
          </a:xfrm>
          <a:prstGeom prst="rect">
            <a:avLst/>
          </a:prstGeom>
          <a:noFill/>
          <a:ln w="9525">
            <a:noFill/>
          </a:ln>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Rot="1"/>
          </p:cNvSpPr>
          <p:nvPr/>
        </p:nvSpPr>
        <p:spPr>
          <a:xfrm>
            <a:off x="758825" y="742950"/>
            <a:ext cx="10687050" cy="4521200"/>
          </a:xfrm>
          <a:prstGeom prst="rect">
            <a:avLst/>
          </a:prstGeom>
          <a:noFill/>
          <a:ln w="9525">
            <a:noFill/>
          </a:ln>
        </p:spPr>
        <p:txBody>
          <a:bodyPr/>
          <a:p>
            <a:pPr algn="just" eaLnBrk="0" hangingPunct="0">
              <a:lnSpc>
                <a:spcPct val="130000"/>
              </a:lnSpc>
              <a:buNone/>
            </a:pPr>
            <a:r>
              <a:rPr lang="zh-CN" altLang="en-US" sz="2400" b="1" dirty="0">
                <a:latin typeface="Times New Roman" panose="02020603050405020304" pitchFamily="2" charset="0"/>
                <a:ea typeface="宋体" panose="02010600030101010101" pitchFamily="2" charset="-122"/>
                <a:sym typeface="Times New Roman" panose="02020603050405020304" pitchFamily="2" charset="0"/>
              </a:rPr>
              <a:t>    </a:t>
            </a: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4</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a:t>
            </a: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Chassis </a:t>
            </a:r>
            <a:endPar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The chassis is the under portion of a car. The most notable components of the chassis are: the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steering system</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which allows the driver to turn the wheels and change directions; the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suspension system</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which keeps the wheels on the ground, prevents a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bumpy</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ride and </a:t>
            </a:r>
            <a:r>
              <a:rPr lang="en-US" altLang="zh-CN" sz="2400" b="1"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stabilizes</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the steering; the frame that supports all the car’s parts and keeps them together, and the wheels</a:t>
            </a: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a:t>
            </a:r>
            <a:endPar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a:p>
            <a:pPr algn="just" eaLnBrk="0" hangingPunct="0">
              <a:lnSpc>
                <a:spcPct val="130000"/>
              </a:lnSpc>
              <a:buNone/>
            </a:pPr>
            <a:r>
              <a:rPr lang="zh-CN" altLang="en-US"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rPr>
              <a:t>These four parts of a car are closely related with one another. When something unusual happens, you should check the parts carefully to find out where the trouble comes from and take some measures to solve it. </a:t>
            </a:r>
            <a:endParaRPr lang="en-US" altLang="zh-CN" sz="2400" dirty="0">
              <a:latin typeface="Times New Roman" panose="02020603050405020304" pitchFamily="2" charset="0"/>
              <a:ea typeface="宋体" panose="02010600030101010101" pitchFamily="2" charset="-122"/>
              <a:cs typeface="Times New Roman" panose="02020603050405020304" pitchFamily="2" charset="0"/>
              <a:sym typeface="Times New Roman" panose="02020603050405020304" pitchFamily="2" charset="0"/>
            </a:endParaRPr>
          </a:p>
        </p:txBody>
      </p:sp>
      <p:grpSp>
        <p:nvGrpSpPr>
          <p:cNvPr id="18435" name="组合 28"/>
          <p:cNvGrpSpPr/>
          <p:nvPr/>
        </p:nvGrpSpPr>
        <p:grpSpPr>
          <a:xfrm>
            <a:off x="6607175" y="92075"/>
            <a:ext cx="5478463" cy="466725"/>
            <a:chOff x="0" y="0"/>
            <a:chExt cx="8628" cy="736"/>
          </a:xfrm>
        </p:grpSpPr>
        <p:sp>
          <p:nvSpPr>
            <p:cNvPr id="1843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7"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8"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9"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8440" name="图片 1" descr="32313534313132323b32313534313130333b54">
            <a:hlinkClick r:id="rId5" action="ppaction://hlinksldjump"/>
          </p:cNvPr>
          <p:cNvPicPr>
            <a:picLocks noChangeAspect="1"/>
          </p:cNvPicPr>
          <p:nvPr/>
        </p:nvPicPr>
        <p:blipFill>
          <a:blip r:embed="rId6"/>
          <a:stretch>
            <a:fillRect/>
          </a:stretch>
        </p:blipFill>
        <p:spPr>
          <a:xfrm>
            <a:off x="220663" y="833438"/>
            <a:ext cx="433387" cy="433387"/>
          </a:xfrm>
          <a:prstGeom prst="rect">
            <a:avLst/>
          </a:prstGeom>
          <a:noFill/>
          <a:ln w="9525">
            <a:noFill/>
          </a:ln>
        </p:spPr>
      </p:pic>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Rot="1"/>
          </p:cNvSpPr>
          <p:nvPr/>
        </p:nvSpPr>
        <p:spPr>
          <a:xfrm>
            <a:off x="1058863" y="1447800"/>
            <a:ext cx="9925050" cy="3881438"/>
          </a:xfrm>
          <a:prstGeom prst="rect">
            <a:avLst/>
          </a:prstGeom>
          <a:noFill/>
          <a:ln w="9525">
            <a:noFill/>
          </a:ln>
        </p:spPr>
        <p:txBody>
          <a:bodyPr/>
          <a:p>
            <a:pPr algn="just" eaLnBrk="0" hangingPunct="0">
              <a:lnSpc>
                <a:spcPct val="130000"/>
              </a:lnSpc>
              <a:buNone/>
            </a:pP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我们都知道汽车由许多不同部件组成，这里我们介绍四个主要部件:车身、发动机、电气系统和底盘。</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algn="just" eaLnBrk="0" hangingPunct="0">
              <a:lnSpc>
                <a:spcPct val="130000"/>
              </a:lnSpc>
              <a:buNone/>
            </a:pPr>
            <a:r>
              <a:rPr lang="zh-CN" altLang="en-US" sz="2400" b="1" dirty="0">
                <a:latin typeface="宋体" panose="02010600030101010101" pitchFamily="2" charset="-122"/>
                <a:ea typeface="宋体" panose="02010600030101010101" pitchFamily="2" charset="-122"/>
                <a:sym typeface="宋体" panose="02010600030101010101" pitchFamily="2" charset="-122"/>
              </a:rPr>
              <a:t> </a:t>
            </a: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1. 车身</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algn="just" eaLnBrk="0" hangingPunct="0">
              <a:lnSpc>
                <a:spcPct val="130000"/>
              </a:lnSpc>
              <a:buNone/>
            </a:pP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车体是为发动机、乘客和货物提供保护的外壳。车身由金属、塑料或玻璃纤维等材料制成，包括引擎盖、车顶、车门和侧面。它还包括保险杠，车窗，格栅和后备箱盖。车身的设计必须尽量减少阻力，提高燃油效率，同时拥有吸引驾驶者的外观。</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algn="just" eaLnBrk="0" hangingPunct="0">
              <a:lnSpc>
                <a:spcPct val="130000"/>
              </a:lnSpc>
              <a:buNone/>
            </a:pPr>
            <a:r>
              <a:rPr lang="zh-CN" altLang="en-US" sz="2400" b="1" dirty="0">
                <a:latin typeface="宋体" panose="02010600030101010101" pitchFamily="2" charset="-122"/>
                <a:ea typeface="宋体" panose="02010600030101010101" pitchFamily="2" charset="-122"/>
                <a:sym typeface="宋体" panose="02010600030101010101" pitchFamily="2" charset="-122"/>
              </a:rPr>
              <a:t>    </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0483" name="组合 28"/>
          <p:cNvGrpSpPr/>
          <p:nvPr/>
        </p:nvGrpSpPr>
        <p:grpSpPr>
          <a:xfrm>
            <a:off x="6607175" y="92075"/>
            <a:ext cx="5478463" cy="466725"/>
            <a:chOff x="0" y="0"/>
            <a:chExt cx="8628" cy="736"/>
          </a:xfrm>
        </p:grpSpPr>
        <p:sp>
          <p:nvSpPr>
            <p:cNvPr id="20484"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5"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6"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7"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0488" name="图片 1" descr="333437323831373b333530353430323bb7b5bbd8">
            <a:hlinkClick r:id="rId2" action="ppaction://hlinksldjump"/>
          </p:cNvPr>
          <p:cNvPicPr>
            <a:picLocks noChangeAspect="1"/>
          </p:cNvPicPr>
          <p:nvPr/>
        </p:nvPicPr>
        <p:blipFill>
          <a:blip r:embed="rId5"/>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commondata" val="eyJoZGlkIjoiOGI4NjI5OTBmMDM1ODFlMDkzNDFlZTFiMWNhZWU5ZTMifQ=="/>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TABLE_ENDDRAG_ORIGIN_RECT" val="790*490"/>
  <p:tag name="TABLE_ENDDRAG_RECT" val="53*44*790*490"/>
</p:tagLst>
</file>

<file path=ppt/tags/tag6.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7.xml><?xml version="1.0" encoding="utf-8"?>
<p:tagLst xmlns:p="http://schemas.openxmlformats.org/presentationml/2006/main">
  <p:tag name="KSO_WM_UNIT_TABLE_BEAUTIFY" val="smartTable{b862d1cd-f30f-4030-b8bc-bc51933d66c2}"/>
</p:tagLst>
</file>

<file path=ppt/tags/tag8.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9.xml><?xml version="1.0" encoding="utf-8"?>
<p:tagLst xmlns:p="http://schemas.openxmlformats.org/presentationml/2006/main">
  <p:tag name="KSO_WM_UNIT_TABLE_BEAUTIFY" val="smartTable{b61be643-ff41-4946-9dbd-6069ef5ba141}"/>
  <p:tag name="TABLE_ENDDRAG_ORIGIN_RECT" val="855*374"/>
  <p:tag name="TABLE_ENDDRAG_RECT" val="64*94*855*374"/>
</p:tagLst>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7698</Words>
  <Application>WPS 演示</Application>
  <PresentationFormat>宽屏</PresentationFormat>
  <Paragraphs>526</Paragraphs>
  <Slides>17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17</vt:i4>
      </vt:variant>
    </vt:vector>
  </HeadingPairs>
  <TitlesOfParts>
    <vt:vector size="30" baseType="lpstr">
      <vt:lpstr>Arial</vt:lpstr>
      <vt:lpstr>宋体</vt:lpstr>
      <vt:lpstr>Wingdings</vt:lpstr>
      <vt:lpstr>Calibri</vt:lpstr>
      <vt:lpstr>微软雅黑</vt:lpstr>
      <vt:lpstr>Times New Roman</vt:lpstr>
      <vt:lpstr>Gulim</vt:lpstr>
      <vt:lpstr>Malgun Gothic</vt:lpstr>
      <vt:lpstr>Georgia</vt:lpstr>
      <vt:lpstr>华文彩云</vt:lpstr>
      <vt:lpstr>Times New Roman</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dc:creator>
  <cp:lastModifiedBy>练习到从容</cp:lastModifiedBy>
  <cp:revision>61</cp:revision>
  <dcterms:created xsi:type="dcterms:W3CDTF">2022-03-03T14:34:00Z</dcterms:created>
  <dcterms:modified xsi:type="dcterms:W3CDTF">2023-11-08T00:50:29Z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C0F8526DDF22463F99F1AF80E7BE90A3</vt:lpwstr>
  </property>
  <property fmtid="{D5CDD505-2E9C-101B-9397-08002B2CF9AE}" pid="3" name="KSOProductBuildVer">
    <vt:lpwstr>2052-12.1.0.15712</vt:lpwstr>
  </property>
</Properties>
</file>