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media/image5.svg" ContentType="image/svg+xml"/>
  <Override PartName="/ppt/media/image8.svg" ContentType="image/svg+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
  </p:notesMasterIdLst>
  <p:sldIdLst>
    <p:sldId id="275" r:id="rId3"/>
    <p:sldId id="321" r:id="rId4"/>
    <p:sldId id="260" r:id="rId6"/>
    <p:sldId id="276" r:id="rId7"/>
    <p:sldId id="278" r:id="rId8"/>
    <p:sldId id="279" r:id="rId9"/>
    <p:sldId id="288" r:id="rId10"/>
    <p:sldId id="287" r:id="rId11"/>
    <p:sldId id="362" r:id="rId12"/>
    <p:sldId id="289" r:id="rId13"/>
    <p:sldId id="290" r:id="rId14"/>
    <p:sldId id="261" r:id="rId15"/>
    <p:sldId id="262" r:id="rId16"/>
    <p:sldId id="299" r:id="rId17"/>
    <p:sldId id="372" r:id="rId18"/>
    <p:sldId id="358" r:id="rId19"/>
    <p:sldId id="373" r:id="rId20"/>
    <p:sldId id="322" r:id="rId21"/>
    <p:sldId id="355" r:id="rId22"/>
    <p:sldId id="266" r:id="rId23"/>
  </p:sldIdLst>
  <p:sldSz cx="12192000" cy="6858000"/>
  <p:notesSz cx="6858000" cy="9144000"/>
  <p:custDataLst>
    <p:tags r:id="rId2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showPr>
  <p:clrMru>
    <a:srgbClr val="308E98"/>
    <a:srgbClr val="BAD699"/>
    <a:srgbClr val="EEE4E2"/>
    <a:srgbClr val="DBE8DE"/>
    <a:srgbClr val="1D41D5"/>
    <a:srgbClr val="93E3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notesMaster" Target="notesMasters/notesMaster1.xml"/><Relationship Id="rId4" Type="http://schemas.openxmlformats.org/officeDocument/2006/relationships/slide" Target="slides/slide2.xml"/><Relationship Id="rId3" Type="http://schemas.openxmlformats.org/officeDocument/2006/relationships/slide" Target="slides/slide1.xml"/><Relationship Id="rId27" Type="http://schemas.openxmlformats.org/officeDocument/2006/relationships/tags" Target="tags/tag29.xml"/><Relationship Id="rId26" Type="http://schemas.openxmlformats.org/officeDocument/2006/relationships/tableStyles" Target="tableStyles.xml"/><Relationship Id="rId25" Type="http://schemas.openxmlformats.org/officeDocument/2006/relationships/viewProps" Target="viewProps.xml"/><Relationship Id="rId24" Type="http://schemas.openxmlformats.org/officeDocument/2006/relationships/presProps" Target="presProps.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a:t>模板来自 </a:t>
            </a:r>
            <a:r>
              <a:rPr lang="en-US" altLang="zh-CN"/>
              <a:t>http://docer.mysoeasy.com/</a:t>
            </a:r>
            <a:endParaRPr lang="zh-CN" altLang="en-US"/>
          </a:p>
        </p:txBody>
      </p:sp>
      <p:sp>
        <p:nvSpPr>
          <p:cNvPr id="4" name="灯片编号占位符 3"/>
          <p:cNvSpPr>
            <a:spLocks noGrp="1"/>
          </p:cNvSpPr>
          <p:nvPr>
            <p:ph type="sldNum" sz="quarter" idx="10"/>
          </p:nvPr>
        </p:nvSpPr>
        <p:spPr/>
        <p:txBody>
          <a:bodyPr/>
          <a:lstStyle/>
          <a:p>
            <a:fld id="{831242EC-6CF1-4C69-96F4-6EDA356319AC}"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a:t>模板来自 </a:t>
            </a:r>
            <a:r>
              <a:rPr lang="en-US" altLang="zh-CN"/>
              <a:t>http://docer.mysoeasy.com/</a:t>
            </a:r>
            <a:endParaRPr lang="zh-CN" altLang="en-US"/>
          </a:p>
        </p:txBody>
      </p:sp>
      <p:sp>
        <p:nvSpPr>
          <p:cNvPr id="4" name="灯片编号占位符 3"/>
          <p:cNvSpPr>
            <a:spLocks noGrp="1"/>
          </p:cNvSpPr>
          <p:nvPr>
            <p:ph type="sldNum" sz="quarter" idx="10"/>
          </p:nvPr>
        </p:nvSpPr>
        <p:spPr/>
        <p:txBody>
          <a:bodyPr/>
          <a:lstStyle/>
          <a:p>
            <a:fld id="{831242EC-6CF1-4C69-96F4-6EDA356319AC}"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a:t>模板来自 </a:t>
            </a:r>
            <a:r>
              <a:rPr lang="en-US" altLang="zh-CN"/>
              <a:t>http://docer.mysoeasy.com/</a:t>
            </a:r>
            <a:endParaRPr lang="zh-CN" altLang="en-US"/>
          </a:p>
        </p:txBody>
      </p:sp>
      <p:sp>
        <p:nvSpPr>
          <p:cNvPr id="4" name="灯片编号占位符 3"/>
          <p:cNvSpPr>
            <a:spLocks noGrp="1"/>
          </p:cNvSpPr>
          <p:nvPr>
            <p:ph type="sldNum" sz="quarter" idx="10"/>
          </p:nvPr>
        </p:nvSpPr>
        <p:spPr/>
        <p:txBody>
          <a:bodyPr/>
          <a:lstStyle/>
          <a:p>
            <a:fld id="{831242EC-6CF1-4C69-96F4-6EDA356319AC}"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a:t>模板来自 </a:t>
            </a:r>
            <a:r>
              <a:rPr lang="en-US" altLang="zh-CN"/>
              <a:t>http://docer.mysoeasy.com/</a:t>
            </a:r>
            <a:endParaRPr lang="zh-CN" altLang="en-US"/>
          </a:p>
        </p:txBody>
      </p:sp>
      <p:sp>
        <p:nvSpPr>
          <p:cNvPr id="4" name="灯片编号占位符 3"/>
          <p:cNvSpPr>
            <a:spLocks noGrp="1"/>
          </p:cNvSpPr>
          <p:nvPr>
            <p:ph type="sldNum" sz="quarter" idx="10"/>
          </p:nvPr>
        </p:nvSpPr>
        <p:spPr/>
        <p:txBody>
          <a:bodyPr/>
          <a:lstStyle/>
          <a:p>
            <a:fld id="{831242EC-6CF1-4C69-96F4-6EDA356319AC}"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a:t>模板来自 </a:t>
            </a:r>
            <a:r>
              <a:rPr lang="en-US" altLang="zh-CN"/>
              <a:t>http://docer.mysoeasy.com/</a:t>
            </a:r>
            <a:endParaRPr lang="zh-CN" altLang="en-US"/>
          </a:p>
        </p:txBody>
      </p:sp>
      <p:sp>
        <p:nvSpPr>
          <p:cNvPr id="4" name="灯片编号占位符 3"/>
          <p:cNvSpPr>
            <a:spLocks noGrp="1"/>
          </p:cNvSpPr>
          <p:nvPr>
            <p:ph type="sldNum" sz="quarter" idx="10"/>
          </p:nvPr>
        </p:nvSpPr>
        <p:spPr/>
        <p:txBody>
          <a:bodyPr/>
          <a:lstStyle/>
          <a:p>
            <a:fld id="{831242EC-6CF1-4C69-96F4-6EDA356319AC}"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a:t>模板来自 </a:t>
            </a:r>
            <a:r>
              <a:rPr lang="en-US" altLang="zh-CN"/>
              <a:t>http://docer.mysoeasy.com/</a:t>
            </a:r>
            <a:endParaRPr lang="zh-CN" altLang="en-US"/>
          </a:p>
        </p:txBody>
      </p:sp>
      <p:sp>
        <p:nvSpPr>
          <p:cNvPr id="4" name="灯片编号占位符 3"/>
          <p:cNvSpPr>
            <a:spLocks noGrp="1"/>
          </p:cNvSpPr>
          <p:nvPr>
            <p:ph type="sldNum" sz="quarter" idx="10"/>
          </p:nvPr>
        </p:nvSpPr>
        <p:spPr/>
        <p:txBody>
          <a:bodyPr/>
          <a:lstStyle/>
          <a:p>
            <a:fld id="{831242EC-6CF1-4C69-96F4-6EDA356319AC}"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a:t>模板来自 </a:t>
            </a:r>
            <a:r>
              <a:rPr lang="en-US" altLang="zh-CN"/>
              <a:t>http://docer.mysoeasy.com/</a:t>
            </a:r>
            <a:endParaRPr lang="zh-CN" altLang="en-US"/>
          </a:p>
        </p:txBody>
      </p:sp>
      <p:sp>
        <p:nvSpPr>
          <p:cNvPr id="4" name="灯片编号占位符 3"/>
          <p:cNvSpPr>
            <a:spLocks noGrp="1"/>
          </p:cNvSpPr>
          <p:nvPr>
            <p:ph type="sldNum" sz="quarter" idx="10"/>
          </p:nvPr>
        </p:nvSpPr>
        <p:spPr/>
        <p:txBody>
          <a:bodyPr/>
          <a:lstStyle/>
          <a:p>
            <a:fld id="{831242EC-6CF1-4C69-96F4-6EDA356319AC}"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a:t>模板来自 </a:t>
            </a:r>
            <a:r>
              <a:rPr lang="en-US" altLang="zh-CN"/>
              <a:t>http://docer.mysoeasy.com/</a:t>
            </a:r>
            <a:endParaRPr lang="zh-CN" altLang="en-US"/>
          </a:p>
        </p:txBody>
      </p:sp>
      <p:sp>
        <p:nvSpPr>
          <p:cNvPr id="4" name="灯片编号占位符 3"/>
          <p:cNvSpPr>
            <a:spLocks noGrp="1"/>
          </p:cNvSpPr>
          <p:nvPr>
            <p:ph type="sldNum" sz="quarter" idx="10"/>
          </p:nvPr>
        </p:nvSpPr>
        <p:spPr/>
        <p:txBody>
          <a:bodyPr/>
          <a:lstStyle/>
          <a:p>
            <a:fld id="{831242EC-6CF1-4C69-96F4-6EDA356319AC}"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a:t>模板来自 </a:t>
            </a:r>
            <a:r>
              <a:rPr lang="en-US" altLang="zh-CN"/>
              <a:t>http://docer.mysoeasy.com/</a:t>
            </a:r>
            <a:endParaRPr lang="zh-CN" altLang="en-US"/>
          </a:p>
        </p:txBody>
      </p:sp>
      <p:sp>
        <p:nvSpPr>
          <p:cNvPr id="4" name="灯片编号占位符 3"/>
          <p:cNvSpPr>
            <a:spLocks noGrp="1"/>
          </p:cNvSpPr>
          <p:nvPr>
            <p:ph type="sldNum" sz="quarter" idx="10"/>
          </p:nvPr>
        </p:nvSpPr>
        <p:spPr/>
        <p:txBody>
          <a:bodyPr/>
          <a:lstStyle/>
          <a:p>
            <a:fld id="{831242EC-6CF1-4C69-96F4-6EDA356319AC}"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a:t>模板来自 </a:t>
            </a:r>
            <a:r>
              <a:rPr lang="en-US" altLang="zh-CN"/>
              <a:t>http://docer.mysoeasy.com/</a:t>
            </a:r>
            <a:endParaRPr lang="zh-CN" altLang="en-US"/>
          </a:p>
        </p:txBody>
      </p:sp>
      <p:sp>
        <p:nvSpPr>
          <p:cNvPr id="4" name="灯片编号占位符 3"/>
          <p:cNvSpPr>
            <a:spLocks noGrp="1"/>
          </p:cNvSpPr>
          <p:nvPr>
            <p:ph type="sldNum" sz="quarter" idx="10"/>
          </p:nvPr>
        </p:nvSpPr>
        <p:spPr/>
        <p:txBody>
          <a:bodyPr/>
          <a:lstStyle/>
          <a:p>
            <a:fld id="{831242EC-6CF1-4C69-96F4-6EDA356319AC}"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a:t>模板来自 </a:t>
            </a:r>
            <a:r>
              <a:rPr lang="en-US" altLang="zh-CN"/>
              <a:t>http://docer.mysoeasy.com/</a:t>
            </a:r>
            <a:endParaRPr lang="zh-CN" altLang="en-US"/>
          </a:p>
        </p:txBody>
      </p:sp>
      <p:sp>
        <p:nvSpPr>
          <p:cNvPr id="4" name="灯片编号占位符 3"/>
          <p:cNvSpPr>
            <a:spLocks noGrp="1"/>
          </p:cNvSpPr>
          <p:nvPr>
            <p:ph type="sldNum" sz="quarter" idx="10"/>
          </p:nvPr>
        </p:nvSpPr>
        <p:spPr/>
        <p:txBody>
          <a:bodyPr/>
          <a:lstStyle/>
          <a:p>
            <a:fld id="{831242EC-6CF1-4C69-96F4-6EDA356319AC}"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a:t>模板来自 </a:t>
            </a:r>
            <a:r>
              <a:rPr lang="en-US" altLang="zh-CN"/>
              <a:t>http://docer.mysoeasy.com/</a:t>
            </a:r>
            <a:endParaRPr lang="zh-CN" altLang="en-US"/>
          </a:p>
        </p:txBody>
      </p:sp>
      <p:sp>
        <p:nvSpPr>
          <p:cNvPr id="4" name="灯片编号占位符 3"/>
          <p:cNvSpPr>
            <a:spLocks noGrp="1"/>
          </p:cNvSpPr>
          <p:nvPr>
            <p:ph type="sldNum" sz="quarter" idx="10"/>
          </p:nvPr>
        </p:nvSpPr>
        <p:spPr/>
        <p:txBody>
          <a:bodyPr/>
          <a:lstStyle/>
          <a:p>
            <a:fld id="{831242EC-6CF1-4C69-96F4-6EDA356319AC}"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a:t>模板来自 </a:t>
            </a:r>
            <a:r>
              <a:rPr lang="en-US" altLang="zh-CN"/>
              <a:t>http://docer.mysoeasy.com/</a:t>
            </a:r>
            <a:endParaRPr lang="zh-CN" altLang="en-US"/>
          </a:p>
        </p:txBody>
      </p:sp>
      <p:sp>
        <p:nvSpPr>
          <p:cNvPr id="4" name="灯片编号占位符 3"/>
          <p:cNvSpPr>
            <a:spLocks noGrp="1"/>
          </p:cNvSpPr>
          <p:nvPr>
            <p:ph type="sldNum" sz="quarter" idx="10"/>
          </p:nvPr>
        </p:nvSpPr>
        <p:spPr/>
        <p:txBody>
          <a:bodyPr/>
          <a:lstStyle/>
          <a:p>
            <a:fld id="{831242EC-6CF1-4C69-96F4-6EDA356319AC}"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a:t>模板来自 </a:t>
            </a:r>
            <a:r>
              <a:rPr lang="en-US" altLang="zh-CN"/>
              <a:t>http://docer.mysoeasy.com/</a:t>
            </a:r>
            <a:endParaRPr lang="zh-CN" altLang="en-US"/>
          </a:p>
        </p:txBody>
      </p:sp>
      <p:sp>
        <p:nvSpPr>
          <p:cNvPr id="4" name="灯片编号占位符 3"/>
          <p:cNvSpPr>
            <a:spLocks noGrp="1"/>
          </p:cNvSpPr>
          <p:nvPr>
            <p:ph type="sldNum" sz="quarter" idx="10"/>
          </p:nvPr>
        </p:nvSpPr>
        <p:spPr/>
        <p:txBody>
          <a:bodyPr/>
          <a:lstStyle/>
          <a:p>
            <a:fld id="{831242EC-6CF1-4C69-96F4-6EDA356319AC}"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a:t>模板来自 </a:t>
            </a:r>
            <a:r>
              <a:rPr lang="en-US" altLang="zh-CN"/>
              <a:t>http://docer.mysoeasy.com/</a:t>
            </a:r>
            <a:endParaRPr lang="zh-CN" altLang="en-US"/>
          </a:p>
        </p:txBody>
      </p:sp>
      <p:sp>
        <p:nvSpPr>
          <p:cNvPr id="4" name="灯片编号占位符 3"/>
          <p:cNvSpPr>
            <a:spLocks noGrp="1"/>
          </p:cNvSpPr>
          <p:nvPr>
            <p:ph type="sldNum" sz="quarter" idx="10"/>
          </p:nvPr>
        </p:nvSpPr>
        <p:spPr/>
        <p:txBody>
          <a:bodyPr/>
          <a:lstStyle/>
          <a:p>
            <a:fld id="{831242EC-6CF1-4C69-96F4-6EDA356319AC}"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a:t>模板来自 </a:t>
            </a:r>
            <a:r>
              <a:rPr lang="en-US" altLang="zh-CN"/>
              <a:t>http://docer.mysoeasy.com/</a:t>
            </a:r>
            <a:endParaRPr lang="zh-CN" altLang="en-US"/>
          </a:p>
        </p:txBody>
      </p:sp>
      <p:sp>
        <p:nvSpPr>
          <p:cNvPr id="4" name="灯片编号占位符 3"/>
          <p:cNvSpPr>
            <a:spLocks noGrp="1"/>
          </p:cNvSpPr>
          <p:nvPr>
            <p:ph type="sldNum" sz="quarter" idx="10"/>
          </p:nvPr>
        </p:nvSpPr>
        <p:spPr/>
        <p:txBody>
          <a:bodyPr/>
          <a:lstStyle/>
          <a:p>
            <a:fld id="{831242EC-6CF1-4C69-96F4-6EDA356319AC}"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a:t>模板来自 </a:t>
            </a:r>
            <a:r>
              <a:rPr lang="en-US" altLang="zh-CN"/>
              <a:t>http://docer.mysoeasy.com/</a:t>
            </a:r>
            <a:endParaRPr lang="zh-CN" altLang="en-US"/>
          </a:p>
        </p:txBody>
      </p:sp>
      <p:sp>
        <p:nvSpPr>
          <p:cNvPr id="4" name="灯片编号占位符 3"/>
          <p:cNvSpPr>
            <a:spLocks noGrp="1"/>
          </p:cNvSpPr>
          <p:nvPr>
            <p:ph type="sldNum" sz="quarter" idx="10"/>
          </p:nvPr>
        </p:nvSpPr>
        <p:spPr/>
        <p:txBody>
          <a:bodyPr/>
          <a:lstStyle/>
          <a:p>
            <a:fld id="{831242EC-6CF1-4C69-96F4-6EDA356319AC}"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a:t>模板来自 </a:t>
            </a:r>
            <a:r>
              <a:rPr lang="en-US" altLang="zh-CN"/>
              <a:t>http://docer.mysoeasy.com/</a:t>
            </a:r>
            <a:endParaRPr lang="zh-CN" altLang="en-US"/>
          </a:p>
        </p:txBody>
      </p:sp>
      <p:sp>
        <p:nvSpPr>
          <p:cNvPr id="4" name="灯片编号占位符 3"/>
          <p:cNvSpPr>
            <a:spLocks noGrp="1"/>
          </p:cNvSpPr>
          <p:nvPr>
            <p:ph type="sldNum" sz="quarter" idx="10"/>
          </p:nvPr>
        </p:nvSpPr>
        <p:spPr/>
        <p:txBody>
          <a:bodyPr/>
          <a:lstStyle/>
          <a:p>
            <a:fld id="{831242EC-6CF1-4C69-96F4-6EDA356319AC}"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crush"/>
      </p:transition>
    </mc:Choice>
    <mc:Fallback>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crush"/>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crush"/>
      </p:transition>
    </mc:Choice>
    <mc:Fallback>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669882" y="2588281"/>
            <a:ext cx="10852237" cy="899167"/>
          </a:xfrm>
        </p:spPr>
        <p:txBody>
          <a:bodyPr vert="horz" lIns="101600" tIns="38100" rIns="25400" bIns="38100" rtlCol="0" anchor="t" anchorCtr="0">
            <a:noAutofit/>
          </a:bodyPr>
          <a:lstStyle>
            <a:lvl1pPr marL="0" marR="0" algn="ctr" defTabSz="914400" rtl="0" eaLnBrk="1" fontAlgn="auto" latinLnBrk="0" hangingPunct="1">
              <a:lnSpc>
                <a:spcPct val="100000"/>
              </a:lnSpc>
              <a:buNone/>
              <a:defRPr kumimoji="0" lang="zh-CN" altLang="en-US" sz="5400" b="0" i="0" u="none" strike="noStrike" kern="1200" cap="none" spc="600" normalizeH="0" baseline="0" noProof="1" dirty="0">
                <a:solidFill>
                  <a:schemeClr val="tx1"/>
                </a:solidFill>
                <a:effectLst>
                  <a:outerShdw blurRad="38100" dist="38100" dir="2700000" algn="tl">
                    <a:srgbClr val="000000">
                      <a:alpha val="43137"/>
                    </a:srgbClr>
                  </a:outerShdw>
                </a:effectLst>
                <a:uFillTx/>
                <a:latin typeface="+mj-lt"/>
                <a:ea typeface="+mj-ea"/>
                <a:cs typeface="+mj-cs"/>
                <a:sym typeface="+mn-ea"/>
              </a:defRPr>
            </a:lvl1pPr>
          </a:lstStyle>
          <a:p>
            <a:pPr lvl="0"/>
            <a:r>
              <a:rPr>
                <a:sym typeface="+mn-ea"/>
              </a:rPr>
              <a:t>单击此处编辑标题</a:t>
            </a:r>
            <a:endParaRPr>
              <a:sym typeface="+mn-ea"/>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crush"/>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crush"/>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crush"/>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crush"/>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crush"/>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crush"/>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crush"/>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crush"/>
      </p:transition>
    </mc:Choice>
    <mc:Fallback>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crush"/>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mc:AlternateContent xmlns:mc="http://schemas.openxmlformats.org/markup-compatibility/2006">
    <mc:Choice xmlns:p15="http://schemas.microsoft.com/office/powerpoint/2012/main" Requires="p15">
      <p:transition xmlns:p14="http://schemas.microsoft.com/office/powerpoint/2010/main" spd="slow" Requires="p14" p14:dur="2000">
        <p15:prstTrans prst="crush"/>
      </p:transition>
    </mc:Choice>
    <mc:Fallback>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9" Type="http://schemas.openxmlformats.org/officeDocument/2006/relationships/slideLayout" Target="../slideLayouts/slideLayout12.xml"/><Relationship Id="rId8" Type="http://schemas.openxmlformats.org/officeDocument/2006/relationships/tags" Target="../tags/tag16.xml"/><Relationship Id="rId7" Type="http://schemas.openxmlformats.org/officeDocument/2006/relationships/slide" Target="slide12.xml"/><Relationship Id="rId6" Type="http://schemas.openxmlformats.org/officeDocument/2006/relationships/slide" Target="slide3.xml"/><Relationship Id="rId5" Type="http://schemas.openxmlformats.org/officeDocument/2006/relationships/slide" Target="slide6.xml"/><Relationship Id="rId4" Type="http://schemas.openxmlformats.org/officeDocument/2006/relationships/slide" Target="slide2.xml"/><Relationship Id="rId3" Type="http://schemas.openxmlformats.org/officeDocument/2006/relationships/image" Target="../media/image8.svg"/><Relationship Id="rId2" Type="http://schemas.openxmlformats.org/officeDocument/2006/relationships/image" Target="../media/image7.png"/><Relationship Id="rId10" Type="http://schemas.openxmlformats.org/officeDocument/2006/relationships/notesSlide" Target="../notesSlides/notesSlide9.xml"/><Relationship Id="rId1" Type="http://schemas.openxmlformats.org/officeDocument/2006/relationships/slide" Target="slide7.xml"/></Relationships>
</file>

<file path=ppt/slides/_rels/slide11.xml.rels><?xml version="1.0" encoding="UTF-8" standalone="yes"?>
<Relationships xmlns="http://schemas.openxmlformats.org/package/2006/relationships"><Relationship Id="rId9" Type="http://schemas.openxmlformats.org/officeDocument/2006/relationships/notesSlide" Target="../notesSlides/notesSlide10.xml"/><Relationship Id="rId8" Type="http://schemas.openxmlformats.org/officeDocument/2006/relationships/slideLayout" Target="../slideLayouts/slideLayout12.xml"/><Relationship Id="rId7" Type="http://schemas.openxmlformats.org/officeDocument/2006/relationships/tags" Target="../tags/tag17.xml"/><Relationship Id="rId6" Type="http://schemas.openxmlformats.org/officeDocument/2006/relationships/slide" Target="slide12.xml"/><Relationship Id="rId5" Type="http://schemas.openxmlformats.org/officeDocument/2006/relationships/slide" Target="slide3.xml"/><Relationship Id="rId4" Type="http://schemas.openxmlformats.org/officeDocument/2006/relationships/slide" Target="slide6.xml"/><Relationship Id="rId3" Type="http://schemas.openxmlformats.org/officeDocument/2006/relationships/slide" Target="slide2.xml"/><Relationship Id="rId2" Type="http://schemas.openxmlformats.org/officeDocument/2006/relationships/image" Target="../media/image7.png"/><Relationship Id="rId1" Type="http://schemas.openxmlformats.org/officeDocument/2006/relationships/slide" Target="slide8.xml"/></Relationships>
</file>

<file path=ppt/slides/_rels/slide12.xml.rels><?xml version="1.0" encoding="UTF-8" standalone="yes"?>
<Relationships xmlns="http://schemas.openxmlformats.org/package/2006/relationships"><Relationship Id="rId7" Type="http://schemas.openxmlformats.org/officeDocument/2006/relationships/notesSlide" Target="../notesSlides/notesSlide11.xml"/><Relationship Id="rId6" Type="http://schemas.openxmlformats.org/officeDocument/2006/relationships/slideLayout" Target="../slideLayouts/slideLayout2.xml"/><Relationship Id="rId5" Type="http://schemas.openxmlformats.org/officeDocument/2006/relationships/tags" Target="../tags/tag18.xml"/><Relationship Id="rId4" Type="http://schemas.openxmlformats.org/officeDocument/2006/relationships/slide" Target="slide12.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2.xml"/></Relationships>
</file>

<file path=ppt/slides/_rels/slide13.xml.rels><?xml version="1.0" encoding="UTF-8" standalone="yes"?>
<Relationships xmlns="http://schemas.openxmlformats.org/package/2006/relationships"><Relationship Id="rId7" Type="http://schemas.openxmlformats.org/officeDocument/2006/relationships/notesSlide" Target="../notesSlides/notesSlide12.xml"/><Relationship Id="rId6" Type="http://schemas.openxmlformats.org/officeDocument/2006/relationships/slideLayout" Target="../slideLayouts/slideLayout12.xml"/><Relationship Id="rId5" Type="http://schemas.openxmlformats.org/officeDocument/2006/relationships/tags" Target="../tags/tag19.xml"/><Relationship Id="rId4" Type="http://schemas.openxmlformats.org/officeDocument/2006/relationships/slide" Target="slide12.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2.xml"/></Relationships>
</file>

<file path=ppt/slides/_rels/slide14.xml.rels><?xml version="1.0" encoding="UTF-8" standalone="yes"?>
<Relationships xmlns="http://schemas.openxmlformats.org/package/2006/relationships"><Relationship Id="rId8" Type="http://schemas.openxmlformats.org/officeDocument/2006/relationships/notesSlide" Target="../notesSlides/notesSlide13.xml"/><Relationship Id="rId7" Type="http://schemas.openxmlformats.org/officeDocument/2006/relationships/slideLayout" Target="../slideLayouts/slideLayout2.xml"/><Relationship Id="rId6" Type="http://schemas.openxmlformats.org/officeDocument/2006/relationships/tags" Target="../tags/tag20.xml"/><Relationship Id="rId5" Type="http://schemas.openxmlformats.org/officeDocument/2006/relationships/image" Target="../media/image9.png"/><Relationship Id="rId4" Type="http://schemas.openxmlformats.org/officeDocument/2006/relationships/slide" Target="slide12.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2.xml"/></Relationships>
</file>

<file path=ppt/slides/_rels/slide15.xml.rels><?xml version="1.0" encoding="UTF-8" standalone="yes"?>
<Relationships xmlns="http://schemas.openxmlformats.org/package/2006/relationships"><Relationship Id="rId8" Type="http://schemas.openxmlformats.org/officeDocument/2006/relationships/notesSlide" Target="../notesSlides/notesSlide14.xml"/><Relationship Id="rId7" Type="http://schemas.openxmlformats.org/officeDocument/2006/relationships/slideLayout" Target="../slideLayouts/slideLayout2.xml"/><Relationship Id="rId6" Type="http://schemas.openxmlformats.org/officeDocument/2006/relationships/tags" Target="../tags/tag21.xml"/><Relationship Id="rId5" Type="http://schemas.openxmlformats.org/officeDocument/2006/relationships/image" Target="../media/image10.png"/><Relationship Id="rId4" Type="http://schemas.openxmlformats.org/officeDocument/2006/relationships/slide" Target="slide12.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2.xml"/></Relationships>
</file>

<file path=ppt/slides/_rels/slide16.xml.rels><?xml version="1.0" encoding="UTF-8" standalone="yes"?>
<Relationships xmlns="http://schemas.openxmlformats.org/package/2006/relationships"><Relationship Id="rId8" Type="http://schemas.openxmlformats.org/officeDocument/2006/relationships/notesSlide" Target="../notesSlides/notesSlide15.xml"/><Relationship Id="rId7" Type="http://schemas.openxmlformats.org/officeDocument/2006/relationships/slideLayout" Target="../slideLayouts/slideLayout2.xml"/><Relationship Id="rId6" Type="http://schemas.openxmlformats.org/officeDocument/2006/relationships/tags" Target="../tags/tag22.xml"/><Relationship Id="rId5" Type="http://schemas.openxmlformats.org/officeDocument/2006/relationships/image" Target="../media/image11.png"/><Relationship Id="rId4" Type="http://schemas.openxmlformats.org/officeDocument/2006/relationships/slide" Target="slide12.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2.xml"/></Relationships>
</file>

<file path=ppt/slides/_rels/slide17.xml.rels><?xml version="1.0" encoding="UTF-8" standalone="yes"?>
<Relationships xmlns="http://schemas.openxmlformats.org/package/2006/relationships"><Relationship Id="rId8" Type="http://schemas.openxmlformats.org/officeDocument/2006/relationships/notesSlide" Target="../notesSlides/notesSlide16.xml"/><Relationship Id="rId7" Type="http://schemas.openxmlformats.org/officeDocument/2006/relationships/slideLayout" Target="../slideLayouts/slideLayout2.xml"/><Relationship Id="rId6" Type="http://schemas.openxmlformats.org/officeDocument/2006/relationships/tags" Target="../tags/tag23.xml"/><Relationship Id="rId5" Type="http://schemas.openxmlformats.org/officeDocument/2006/relationships/image" Target="../media/image12.png"/><Relationship Id="rId4" Type="http://schemas.openxmlformats.org/officeDocument/2006/relationships/slide" Target="slide12.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2.xml"/></Relationships>
</file>

<file path=ppt/slides/_rels/slide18.xml.rels><?xml version="1.0" encoding="UTF-8" standalone="yes"?>
<Relationships xmlns="http://schemas.openxmlformats.org/package/2006/relationships"><Relationship Id="rId7" Type="http://schemas.openxmlformats.org/officeDocument/2006/relationships/notesSlide" Target="../notesSlides/notesSlide17.xml"/><Relationship Id="rId6" Type="http://schemas.openxmlformats.org/officeDocument/2006/relationships/slideLayout" Target="../slideLayouts/slideLayout12.xml"/><Relationship Id="rId5" Type="http://schemas.openxmlformats.org/officeDocument/2006/relationships/tags" Target="../tags/tag24.xml"/><Relationship Id="rId4" Type="http://schemas.openxmlformats.org/officeDocument/2006/relationships/slide" Target="slide12.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2.xml"/></Relationships>
</file>

<file path=ppt/slides/_rels/slide19.xml.rels><?xml version="1.0" encoding="UTF-8" standalone="yes"?>
<Relationships xmlns="http://schemas.openxmlformats.org/package/2006/relationships"><Relationship Id="rId9" Type="http://schemas.openxmlformats.org/officeDocument/2006/relationships/notesSlide" Target="../notesSlides/notesSlide18.xml"/><Relationship Id="rId8" Type="http://schemas.openxmlformats.org/officeDocument/2006/relationships/slideLayout" Target="../slideLayouts/slideLayout2.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slide" Target="slide12.xml"/><Relationship Id="rId4" Type="http://schemas.openxmlformats.org/officeDocument/2006/relationships/slide" Target="slide3.xml"/><Relationship Id="rId3" Type="http://schemas.openxmlformats.org/officeDocument/2006/relationships/slide" Target="slide6.xml"/><Relationship Id="rId2" Type="http://schemas.openxmlformats.org/officeDocument/2006/relationships/slide" Target="slide2.xml"/><Relationship Id="rId1" Type="http://schemas.openxmlformats.org/officeDocument/2006/relationships/tags" Target="../tags/tag25.xml"/></Relationships>
</file>

<file path=ppt/slides/_rels/slide2.xml.rels><?xml version="1.0" encoding="UTF-8" standalone="yes"?>
<Relationships xmlns="http://schemas.openxmlformats.org/package/2006/relationships"><Relationship Id="rId8" Type="http://schemas.openxmlformats.org/officeDocument/2006/relationships/notesSlide" Target="../notesSlides/notesSlide1.xml"/><Relationship Id="rId7" Type="http://schemas.openxmlformats.org/officeDocument/2006/relationships/slideLayout" Target="../slideLayouts/slideLayout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slide" Target="slide12.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28.xml"/><Relationship Id="rId1" Type="http://schemas.openxmlformats.org/officeDocument/2006/relationships/image" Target="../media/image13.png"/></Relationships>
</file>

<file path=ppt/slides/_rels/slide3.xml.rels><?xml version="1.0" encoding="UTF-8" standalone="yes"?>
<Relationships xmlns="http://schemas.openxmlformats.org/package/2006/relationships"><Relationship Id="rId8" Type="http://schemas.openxmlformats.org/officeDocument/2006/relationships/notesSlide" Target="../notesSlides/notesSlide2.xml"/><Relationship Id="rId7" Type="http://schemas.openxmlformats.org/officeDocument/2006/relationships/slideLayout" Target="../slideLayouts/slideLayout2.xml"/><Relationship Id="rId6" Type="http://schemas.openxmlformats.org/officeDocument/2006/relationships/tags" Target="../tags/tag7.xml"/><Relationship Id="rId5" Type="http://schemas.openxmlformats.org/officeDocument/2006/relationships/image" Target="../media/image3.png"/><Relationship Id="rId4" Type="http://schemas.openxmlformats.org/officeDocument/2006/relationships/slide" Target="slide12.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2.xml"/></Relationships>
</file>

<file path=ppt/slides/_rels/slide4.xml.rels><?xml version="1.0" encoding="UTF-8" standalone="yes"?>
<Relationships xmlns="http://schemas.openxmlformats.org/package/2006/relationships"><Relationship Id="rId8" Type="http://schemas.openxmlformats.org/officeDocument/2006/relationships/notesSlide" Target="../notesSlides/notesSlide3.xml"/><Relationship Id="rId7" Type="http://schemas.openxmlformats.org/officeDocument/2006/relationships/slideLayout" Target="../slideLayouts/slideLayout12.xml"/><Relationship Id="rId6" Type="http://schemas.openxmlformats.org/officeDocument/2006/relationships/tags" Target="../tags/tag9.xml"/><Relationship Id="rId5" Type="http://schemas.openxmlformats.org/officeDocument/2006/relationships/slide" Target="slide12.xml"/><Relationship Id="rId4" Type="http://schemas.openxmlformats.org/officeDocument/2006/relationships/slide" Target="slide3.xml"/><Relationship Id="rId3" Type="http://schemas.openxmlformats.org/officeDocument/2006/relationships/slide" Target="slide6.xml"/><Relationship Id="rId2" Type="http://schemas.openxmlformats.org/officeDocument/2006/relationships/slide" Target="slide2.xml"/><Relationship Id="rId1" Type="http://schemas.openxmlformats.org/officeDocument/2006/relationships/tags" Target="../tags/tag8.xml"/></Relationships>
</file>

<file path=ppt/slides/_rels/slide5.xml.rels><?xml version="1.0" encoding="UTF-8" standalone="yes"?>
<Relationships xmlns="http://schemas.openxmlformats.org/package/2006/relationships"><Relationship Id="rId8" Type="http://schemas.openxmlformats.org/officeDocument/2006/relationships/notesSlide" Target="../notesSlides/notesSlide4.xml"/><Relationship Id="rId7" Type="http://schemas.openxmlformats.org/officeDocument/2006/relationships/slideLayout" Target="../slideLayouts/slideLayout12.xml"/><Relationship Id="rId6" Type="http://schemas.openxmlformats.org/officeDocument/2006/relationships/tags" Target="../tags/tag11.xml"/><Relationship Id="rId5" Type="http://schemas.openxmlformats.org/officeDocument/2006/relationships/slide" Target="slide12.xml"/><Relationship Id="rId4" Type="http://schemas.openxmlformats.org/officeDocument/2006/relationships/slide" Target="slide3.xml"/><Relationship Id="rId3" Type="http://schemas.openxmlformats.org/officeDocument/2006/relationships/slide" Target="slide6.xml"/><Relationship Id="rId2" Type="http://schemas.openxmlformats.org/officeDocument/2006/relationships/slide" Target="slide2.xml"/><Relationship Id="rId1" Type="http://schemas.openxmlformats.org/officeDocument/2006/relationships/tags" Target="../tags/tag10.xml"/></Relationships>
</file>

<file path=ppt/slides/_rels/slide6.xml.rels><?xml version="1.0" encoding="UTF-8" standalone="yes"?>
<Relationships xmlns="http://schemas.openxmlformats.org/package/2006/relationships"><Relationship Id="rId9" Type="http://schemas.openxmlformats.org/officeDocument/2006/relationships/tags" Target="../tags/tag12.xml"/><Relationship Id="rId8" Type="http://schemas.openxmlformats.org/officeDocument/2006/relationships/image" Target="../media/image6.png"/><Relationship Id="rId7" Type="http://schemas.openxmlformats.org/officeDocument/2006/relationships/image" Target="../media/image5.svg"/><Relationship Id="rId6" Type="http://schemas.openxmlformats.org/officeDocument/2006/relationships/image" Target="../media/image4.png"/><Relationship Id="rId5" Type="http://schemas.openxmlformats.org/officeDocument/2006/relationships/slide" Target="slide9.xml"/><Relationship Id="rId4" Type="http://schemas.openxmlformats.org/officeDocument/2006/relationships/slide" Target="slide12.xml"/><Relationship Id="rId3" Type="http://schemas.openxmlformats.org/officeDocument/2006/relationships/slide" Target="slide3.xml"/><Relationship Id="rId2" Type="http://schemas.openxmlformats.org/officeDocument/2006/relationships/slide" Target="slide6.xml"/><Relationship Id="rId11" Type="http://schemas.openxmlformats.org/officeDocument/2006/relationships/notesSlide" Target="../notesSlides/notesSlide5.xml"/><Relationship Id="rId10" Type="http://schemas.openxmlformats.org/officeDocument/2006/relationships/slideLayout" Target="../slideLayouts/slideLayout2.xml"/><Relationship Id="rId1" Type="http://schemas.openxmlformats.org/officeDocument/2006/relationships/slide" Target="slide2.xml"/></Relationships>
</file>

<file path=ppt/slides/_rels/slide7.xml.rels><?xml version="1.0" encoding="UTF-8" standalone="yes"?>
<Relationships xmlns="http://schemas.openxmlformats.org/package/2006/relationships"><Relationship Id="rId9" Type="http://schemas.openxmlformats.org/officeDocument/2006/relationships/slideLayout" Target="../slideLayouts/slideLayout2.xml"/><Relationship Id="rId8" Type="http://schemas.openxmlformats.org/officeDocument/2006/relationships/tags" Target="../tags/tag13.xml"/><Relationship Id="rId7" Type="http://schemas.openxmlformats.org/officeDocument/2006/relationships/slide" Target="slide12.xml"/><Relationship Id="rId6" Type="http://schemas.openxmlformats.org/officeDocument/2006/relationships/slide" Target="slide3.xml"/><Relationship Id="rId5" Type="http://schemas.openxmlformats.org/officeDocument/2006/relationships/slide" Target="slide6.xml"/><Relationship Id="rId4" Type="http://schemas.openxmlformats.org/officeDocument/2006/relationships/slide" Target="slide2.xml"/><Relationship Id="rId3" Type="http://schemas.openxmlformats.org/officeDocument/2006/relationships/image" Target="../media/image5.svg"/><Relationship Id="rId2" Type="http://schemas.openxmlformats.org/officeDocument/2006/relationships/image" Target="../media/image4.png"/><Relationship Id="rId10" Type="http://schemas.openxmlformats.org/officeDocument/2006/relationships/notesSlide" Target="../notesSlides/notesSlide6.xml"/><Relationship Id="rId1" Type="http://schemas.openxmlformats.org/officeDocument/2006/relationships/slide" Target="slide10.xml"/></Relationships>
</file>

<file path=ppt/slides/_rels/slide8.xml.rels><?xml version="1.0" encoding="UTF-8" standalone="yes"?>
<Relationships xmlns="http://schemas.openxmlformats.org/package/2006/relationships"><Relationship Id="rId9" Type="http://schemas.openxmlformats.org/officeDocument/2006/relationships/slideLayout" Target="../slideLayouts/slideLayout4.xml"/><Relationship Id="rId8" Type="http://schemas.openxmlformats.org/officeDocument/2006/relationships/tags" Target="../tags/tag14.xml"/><Relationship Id="rId7" Type="http://schemas.openxmlformats.org/officeDocument/2006/relationships/slide" Target="slide12.xml"/><Relationship Id="rId6" Type="http://schemas.openxmlformats.org/officeDocument/2006/relationships/slide" Target="slide3.xml"/><Relationship Id="rId5" Type="http://schemas.openxmlformats.org/officeDocument/2006/relationships/slide" Target="slide6.xml"/><Relationship Id="rId4" Type="http://schemas.openxmlformats.org/officeDocument/2006/relationships/slide" Target="slide2.xml"/><Relationship Id="rId3" Type="http://schemas.openxmlformats.org/officeDocument/2006/relationships/image" Target="../media/image5.svg"/><Relationship Id="rId2" Type="http://schemas.openxmlformats.org/officeDocument/2006/relationships/image" Target="../media/image4.png"/><Relationship Id="rId10" Type="http://schemas.openxmlformats.org/officeDocument/2006/relationships/notesSlide" Target="../notesSlides/notesSlide7.xml"/><Relationship Id="rId1" Type="http://schemas.openxmlformats.org/officeDocument/2006/relationships/slide" Target="slide11.xml"/></Relationships>
</file>

<file path=ppt/slides/_rels/slide9.xml.rels><?xml version="1.0" encoding="UTF-8" standalone="yes"?>
<Relationships xmlns="http://schemas.openxmlformats.org/package/2006/relationships"><Relationship Id="rId9" Type="http://schemas.openxmlformats.org/officeDocument/2006/relationships/notesSlide" Target="../notesSlides/notesSlide8.xml"/><Relationship Id="rId8" Type="http://schemas.openxmlformats.org/officeDocument/2006/relationships/slideLayout" Target="../slideLayouts/slideLayout12.xml"/><Relationship Id="rId7" Type="http://schemas.openxmlformats.org/officeDocument/2006/relationships/tags" Target="../tags/tag15.xml"/><Relationship Id="rId6" Type="http://schemas.openxmlformats.org/officeDocument/2006/relationships/slide" Target="slide11.xml"/><Relationship Id="rId5" Type="http://schemas.openxmlformats.org/officeDocument/2006/relationships/slide" Target="slide3.xml"/><Relationship Id="rId4" Type="http://schemas.openxmlformats.org/officeDocument/2006/relationships/slide" Target="slide2.xml"/><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 Target="slid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PPT封面"/>
          <p:cNvPicPr>
            <a:picLocks noChangeAspect="1"/>
          </p:cNvPicPr>
          <p:nvPr/>
        </p:nvPicPr>
        <p:blipFill>
          <a:blip r:embed="rId1"/>
          <a:srcRect l="5153" r="9962"/>
          <a:stretch>
            <a:fillRect/>
          </a:stretch>
        </p:blipFill>
        <p:spPr>
          <a:xfrm>
            <a:off x="374650" y="2217420"/>
            <a:ext cx="4302760" cy="2422525"/>
          </a:xfrm>
          <a:prstGeom prst="rect">
            <a:avLst/>
          </a:prstGeom>
        </p:spPr>
      </p:pic>
      <p:grpSp>
        <p:nvGrpSpPr>
          <p:cNvPr id="8" name="组合 7"/>
          <p:cNvGrpSpPr/>
          <p:nvPr/>
        </p:nvGrpSpPr>
        <p:grpSpPr>
          <a:xfrm>
            <a:off x="0" y="20320"/>
            <a:ext cx="12191365" cy="938530"/>
            <a:chOff x="0" y="32"/>
            <a:chExt cx="19199" cy="1478"/>
          </a:xfrm>
        </p:grpSpPr>
        <p:sp>
          <p:nvSpPr>
            <p:cNvPr id="7" name="矩形 259"/>
            <p:cNvSpPr>
              <a:spLocks noChangeArrowheads="1"/>
            </p:cNvSpPr>
            <p:nvPr/>
          </p:nvSpPr>
          <p:spPr bwMode="auto">
            <a:xfrm>
              <a:off x="0" y="32"/>
              <a:ext cx="19199" cy="1478"/>
            </a:xfrm>
            <a:prstGeom prst="rect">
              <a:avLst/>
            </a:prstGeom>
            <a:solidFill>
              <a:schemeClr val="bg2">
                <a:lumMod val="90000"/>
              </a:schemeClr>
            </a:solidFill>
            <a:ln w="12700" cmpd="sng">
              <a:solidFill>
                <a:schemeClr val="accent1">
                  <a:shade val="50000"/>
                </a:schemeClr>
              </a:solidFill>
              <a:prstDash val="solid"/>
            </a:ln>
          </p:spPr>
          <p:txBody>
            <a:bodyPr wrap="square" lIns="0" tIns="0" rIns="0" bIns="10795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l" fontAlgn="auto">
                <a:lnSpc>
                  <a:spcPct val="150000"/>
                </a:lnSpc>
                <a:spcBef>
                  <a:spcPts val="0"/>
                </a:spcBef>
                <a:buNone/>
              </a:pPr>
              <a:r>
                <a:rPr lang="en-US" altLang="zh-CN" sz="3600" b="1" kern="5000" dirty="0" smtClean="0">
                  <a:solidFill>
                    <a:srgbClr val="1D41D5"/>
                  </a:solidFill>
                  <a:latin typeface="Times New Roman" panose="02020603050405020304" pitchFamily="18" charset="0"/>
                  <a:ea typeface="+mn-ea"/>
                  <a:cs typeface="Times New Roman" panose="02020603050405020304" pitchFamily="18" charset="0"/>
                  <a:sym typeface="+mn-lt"/>
                </a:rPr>
                <a:t>  AUTOMOBILE ENGLISH</a:t>
              </a:r>
              <a:endParaRPr lang="en-US" altLang="zh-CN" sz="3600" b="1" kern="5000" dirty="0" smtClean="0">
                <a:solidFill>
                  <a:srgbClr val="1D41D5"/>
                </a:solidFill>
                <a:latin typeface="Times New Roman" panose="02020603050405020304" pitchFamily="18" charset="0"/>
                <a:ea typeface="+mn-ea"/>
                <a:cs typeface="Times New Roman" panose="02020603050405020304" pitchFamily="18" charset="0"/>
                <a:sym typeface="+mn-lt"/>
              </a:endParaRPr>
            </a:p>
          </p:txBody>
        </p:sp>
        <p:sp>
          <p:nvSpPr>
            <p:cNvPr id="5" name="矩形 259"/>
            <p:cNvSpPr>
              <a:spLocks noChangeArrowheads="1"/>
            </p:cNvSpPr>
            <p:nvPr/>
          </p:nvSpPr>
          <p:spPr bwMode="auto">
            <a:xfrm>
              <a:off x="9078" y="407"/>
              <a:ext cx="4731" cy="872"/>
            </a:xfrm>
            <a:prstGeom prst="rect">
              <a:avLst/>
            </a:prstGeom>
            <a:noFill/>
            <a:ln>
              <a:noFill/>
            </a:ln>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l" fontAlgn="auto">
                <a:lnSpc>
                  <a:spcPct val="100000"/>
                </a:lnSpc>
                <a:spcBef>
                  <a:spcPts val="0"/>
                </a:spcBef>
                <a:buNone/>
              </a:pPr>
              <a:r>
                <a:rPr lang="zh-CN" sz="3600" b="1" kern="5000" smtClean="0">
                  <a:solidFill>
                    <a:srgbClr val="1D41D5"/>
                  </a:solidFill>
                  <a:latin typeface="宋体" panose="02010600030101010101" pitchFamily="2" charset="-122"/>
                  <a:ea typeface="宋体" panose="02010600030101010101" pitchFamily="2" charset="-122"/>
                  <a:cs typeface="+mn-ea"/>
                  <a:sym typeface="+mn-lt"/>
                </a:rPr>
                <a:t>汽车</a:t>
              </a:r>
              <a:r>
                <a:rPr lang="zh-CN" sz="3600" b="1" kern="5000" smtClean="0">
                  <a:solidFill>
                    <a:srgbClr val="1D41D5"/>
                  </a:solidFill>
                  <a:latin typeface="宋体" panose="02010600030101010101" pitchFamily="2" charset="-122"/>
                  <a:ea typeface="宋体" panose="02010600030101010101" pitchFamily="2" charset="-122"/>
                  <a:cs typeface="+mn-ea"/>
                  <a:sym typeface="+mn-lt"/>
                </a:rPr>
                <a:t>专业英语</a:t>
              </a:r>
              <a:endParaRPr lang="zh-CN" altLang="zh-CN" sz="3600" b="1" kern="5000" dirty="0" smtClean="0">
                <a:solidFill>
                  <a:srgbClr val="1D41D5"/>
                </a:solidFill>
                <a:latin typeface="宋体" panose="02010600030101010101" pitchFamily="2" charset="-122"/>
                <a:ea typeface="宋体" panose="02010600030101010101" pitchFamily="2" charset="-122"/>
                <a:cs typeface="+mn-ea"/>
                <a:sym typeface="+mn-lt"/>
              </a:endParaRPr>
            </a:p>
          </p:txBody>
        </p:sp>
      </p:grpSp>
      <p:sp>
        <p:nvSpPr>
          <p:cNvPr id="6" name="矩形 5"/>
          <p:cNvSpPr/>
          <p:nvPr/>
        </p:nvSpPr>
        <p:spPr>
          <a:xfrm>
            <a:off x="635" y="6179820"/>
            <a:ext cx="12201525" cy="68834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l"/>
            <a:r>
              <a:rPr lang="en-US" altLang="zh-CN"/>
              <a:t>                     Shanxi Institute of Mechanical &amp; Electrical Engineering  </a:t>
            </a:r>
            <a:endParaRPr lang="en-US" altLang="zh-CN"/>
          </a:p>
          <a:p>
            <a:pPr algn="l"/>
            <a:r>
              <a:rPr lang="en-US" altLang="zh-CN"/>
              <a:t>                     </a:t>
            </a:r>
            <a:r>
              <a:rPr lang="zh-CN" altLang="en-US"/>
              <a:t>山西机电职业技术学院</a:t>
            </a:r>
            <a:endParaRPr lang="zh-CN" altLang="en-US"/>
          </a:p>
        </p:txBody>
      </p:sp>
      <p:pic>
        <p:nvPicPr>
          <p:cNvPr id="9" name="图片 8" descr="校徽"/>
          <p:cNvPicPr>
            <a:picLocks noChangeAspect="1"/>
          </p:cNvPicPr>
          <p:nvPr/>
        </p:nvPicPr>
        <p:blipFill>
          <a:blip r:embed="rId2"/>
          <a:stretch>
            <a:fillRect/>
          </a:stretch>
        </p:blipFill>
        <p:spPr>
          <a:xfrm rot="10800000" flipV="1">
            <a:off x="635" y="6179820"/>
            <a:ext cx="680085" cy="692785"/>
          </a:xfrm>
          <a:prstGeom prst="rect">
            <a:avLst/>
          </a:prstGeom>
        </p:spPr>
      </p:pic>
      <p:sp>
        <p:nvSpPr>
          <p:cNvPr id="27" name="Text Box 14"/>
          <p:cNvSpPr txBox="1">
            <a:spLocks noChangeArrowheads="1"/>
          </p:cNvSpPr>
          <p:nvPr/>
        </p:nvSpPr>
        <p:spPr bwMode="auto">
          <a:xfrm>
            <a:off x="5265420" y="3277870"/>
            <a:ext cx="6567805" cy="1783715"/>
          </a:xfrm>
          <a:prstGeom prst="rect">
            <a:avLst/>
          </a:prstGeom>
          <a:noFill/>
          <a:ln w="9525">
            <a:noFill/>
            <a:miter lim="800000"/>
          </a:ln>
          <a:effectLst>
            <a:outerShdw sx="1000" sy="1000" algn="ctr" rotWithShape="0">
              <a:schemeClr val="tx2"/>
            </a:outerShdw>
          </a:effectLst>
        </p:spPr>
        <p:txBody>
          <a:bodyPr wrap="square">
            <a:spAutoFit/>
          </a:bodyPr>
          <a:p>
            <a:pPr algn="ctr" latinLnBrk="1">
              <a:spcBef>
                <a:spcPct val="50000"/>
              </a:spcBef>
              <a:defRPr/>
            </a:pPr>
            <a:r>
              <a:rPr lang="en-US" altLang="zh-CN" sz="3200" b="1" dirty="0">
                <a:solidFill>
                  <a:schemeClr val="accent6">
                    <a:lumMod val="75000"/>
                  </a:schemeClr>
                </a:solidFill>
                <a:latin typeface="Times New Roman" panose="02020603050405020304" pitchFamily="18" charset="0"/>
                <a:ea typeface="Gulim" panose="020B0600000101010101" pitchFamily="34" charset="-127"/>
                <a:cs typeface="Times New Roman" panose="02020603050405020304" pitchFamily="18" charset="0"/>
              </a:rPr>
              <a:t>Lesson 13  </a:t>
            </a:r>
            <a:endParaRPr lang="en-US" altLang="zh-CN" sz="3200" b="1" dirty="0">
              <a:solidFill>
                <a:schemeClr val="accent6">
                  <a:lumMod val="75000"/>
                </a:schemeClr>
              </a:solidFill>
              <a:latin typeface="Times New Roman" panose="02020603050405020304" pitchFamily="18" charset="0"/>
              <a:ea typeface="Gulim" panose="020B0600000101010101" pitchFamily="34" charset="-127"/>
              <a:cs typeface="Times New Roman" panose="02020603050405020304" pitchFamily="18" charset="0"/>
            </a:endParaRPr>
          </a:p>
          <a:p>
            <a:pPr algn="ctr" latinLnBrk="1">
              <a:spcBef>
                <a:spcPct val="50000"/>
              </a:spcBef>
              <a:defRPr/>
            </a:pPr>
            <a:r>
              <a:rPr lang="en-US" altLang="zh-CN" sz="3200" b="1" dirty="0">
                <a:solidFill>
                  <a:schemeClr val="accent6">
                    <a:lumMod val="75000"/>
                  </a:schemeClr>
                </a:solidFill>
                <a:latin typeface="Times New Roman" panose="02020603050405020304" pitchFamily="18" charset="0"/>
                <a:ea typeface="Gulim" panose="020B0600000101010101" pitchFamily="34" charset="-127"/>
                <a:cs typeface="Times New Roman" panose="02020603050405020304" pitchFamily="18" charset="0"/>
              </a:rPr>
              <a:t>Anti-lock braking system</a:t>
            </a:r>
            <a:endParaRPr lang="en-US" altLang="zh-CN" sz="3200" b="1" dirty="0">
              <a:solidFill>
                <a:schemeClr val="accent6">
                  <a:lumMod val="75000"/>
                </a:schemeClr>
              </a:solidFill>
              <a:latin typeface="Times New Roman" panose="02020603050405020304" pitchFamily="18" charset="0"/>
              <a:ea typeface="Gulim" panose="020B0600000101010101" pitchFamily="34" charset="-127"/>
              <a:cs typeface="Times New Roman" panose="02020603050405020304" pitchFamily="18" charset="0"/>
            </a:endParaRPr>
          </a:p>
          <a:p>
            <a:pPr algn="ctr" latinLnBrk="1">
              <a:spcBef>
                <a:spcPct val="50000"/>
              </a:spcBef>
              <a:defRPr/>
            </a:pPr>
            <a:r>
              <a:rPr lang="zh-CN" altLang="en-US" sz="2000" b="1" dirty="0">
                <a:solidFill>
                  <a:schemeClr val="accent6">
                    <a:lumMod val="75000"/>
                  </a:schemeClr>
                </a:solidFill>
                <a:latin typeface="宋体" panose="02010600030101010101" pitchFamily="2" charset="-122"/>
                <a:ea typeface="宋体" panose="02010600030101010101" pitchFamily="2" charset="-122"/>
              </a:rPr>
              <a:t>防抱死制动系统</a:t>
            </a:r>
            <a:endParaRPr lang="zh-CN" altLang="en-US" sz="2000" b="1" dirty="0">
              <a:solidFill>
                <a:schemeClr val="accent6">
                  <a:lumMod val="75000"/>
                </a:schemeClr>
              </a:solidFill>
              <a:latin typeface="宋体" panose="02010600030101010101" pitchFamily="2" charset="-122"/>
              <a:ea typeface="宋体" panose="02010600030101010101" pitchFamily="2" charset="-122"/>
            </a:endParaRPr>
          </a:p>
        </p:txBody>
      </p:sp>
      <p:sp>
        <p:nvSpPr>
          <p:cNvPr id="28" name="Text Box 15"/>
          <p:cNvSpPr txBox="1">
            <a:spLocks noChangeArrowheads="1"/>
          </p:cNvSpPr>
          <p:nvPr/>
        </p:nvSpPr>
        <p:spPr bwMode="auto">
          <a:xfrm>
            <a:off x="5405914" y="2523351"/>
            <a:ext cx="6500812" cy="583565"/>
          </a:xfrm>
          <a:prstGeom prst="rect">
            <a:avLst/>
          </a:prstGeom>
          <a:noFill/>
          <a:ln w="9525">
            <a:noFill/>
            <a:miter lim="800000"/>
          </a:ln>
          <a:effectLst/>
        </p:spPr>
        <p:txBody>
          <a:bodyPr>
            <a:spAutoFit/>
          </a:bodyPr>
          <a:p>
            <a:pPr algn="ctr" fontAlgn="auto" latinLnBrk="1">
              <a:spcBef>
                <a:spcPct val="50000"/>
              </a:spcBef>
              <a:spcAft>
                <a:spcPts val="0"/>
              </a:spcAft>
              <a:defRPr/>
            </a:pPr>
            <a:r>
              <a:rPr kumimoji="1" lang="en-US" altLang="zh-CN" sz="3200" b="1" dirty="0">
                <a:solidFill>
                  <a:schemeClr val="tx1"/>
                </a:solidFill>
                <a:effectLst/>
                <a:uFillTx/>
                <a:latin typeface="+mj-lt"/>
                <a:ea typeface="华文彩云" panose="02010800040101010101" pitchFamily="2" charset="-122"/>
              </a:rPr>
              <a:t>Unit 4 Steering &amp; braking systems</a:t>
            </a:r>
            <a:endParaRPr kumimoji="1" lang="en-US" altLang="zh-CN" sz="3200" b="1" dirty="0">
              <a:solidFill>
                <a:schemeClr val="tx1"/>
              </a:solidFill>
              <a:effectLst/>
              <a:uFillTx/>
              <a:latin typeface="+mj-lt"/>
              <a:ea typeface="华文彩云" panose="02010800040101010101" pitchFamily="2"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000">
        <p15:prstTrans prst="crush"/>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Rot="1" noChangeArrowheads="1"/>
          </p:cNvSpPr>
          <p:nvPr/>
        </p:nvSpPr>
        <p:spPr bwMode="auto">
          <a:xfrm>
            <a:off x="907415" y="949325"/>
            <a:ext cx="9980295" cy="4446905"/>
          </a:xfrm>
          <a:prstGeom prst="rect">
            <a:avLst/>
          </a:prstGeom>
          <a:noFill/>
          <a:ln w="9525">
            <a:noFill/>
            <a:miter lim="800000"/>
          </a:ln>
        </p:spPr>
        <p:txBody>
          <a:bodyPr/>
          <a:p>
            <a:pPr marL="0" indent="0" algn="just" eaLnBrk="0" fontAlgn="auto" hangingPunct="0">
              <a:lnSpc>
                <a:spcPct val="130000"/>
              </a:lnSpc>
              <a:buFontTx/>
              <a:buNone/>
            </a:pPr>
            <a:r>
              <a:rPr lang="en-US" sz="2400" dirty="0">
                <a:solidFill>
                  <a:schemeClr val="tx1"/>
                </a:solidFill>
                <a:latin typeface="宋体" panose="02010600030101010101" pitchFamily="2" charset="-122"/>
                <a:ea typeface="宋体" panose="02010600030101010101" pitchFamily="2" charset="-122"/>
                <a:cs typeface="宋体" panose="02010600030101010101" pitchFamily="2" charset="-122"/>
              </a:rPr>
              <a:t>    防抱死制动系统有四个主要组成部分：</a:t>
            </a:r>
            <a:endParaRPr lang="en-US" sz="2400"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marL="0" indent="0" algn="just" eaLnBrk="0" fontAlgn="auto" hangingPunct="0">
              <a:lnSpc>
                <a:spcPct val="130000"/>
              </a:lnSpc>
              <a:buFontTx/>
              <a:buNone/>
            </a:pPr>
            <a:r>
              <a:rPr lang="en-US" sz="2400" dirty="0">
                <a:solidFill>
                  <a:schemeClr val="tx1"/>
                </a:solidFill>
                <a:latin typeface="宋体" panose="02010600030101010101" pitchFamily="2" charset="-122"/>
                <a:ea typeface="宋体" panose="02010600030101010101" pitchFamily="2" charset="-122"/>
                <a:cs typeface="宋体" panose="02010600030101010101" pitchFamily="2" charset="-122"/>
              </a:rPr>
              <a:t>    </a:t>
            </a:r>
            <a:r>
              <a:rPr lang="en-US" sz="2400" b="1" dirty="0">
                <a:solidFill>
                  <a:schemeClr val="tx1"/>
                </a:solidFill>
                <a:latin typeface="宋体" panose="02010600030101010101" pitchFamily="2" charset="-122"/>
                <a:ea typeface="宋体" panose="02010600030101010101" pitchFamily="2" charset="-122"/>
                <a:cs typeface="宋体" panose="02010600030101010101" pitchFamily="2" charset="-122"/>
              </a:rPr>
              <a:t>1.速度传感器</a:t>
            </a:r>
            <a:endParaRPr lang="en-US" sz="2400"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marL="0" indent="0" algn="just" eaLnBrk="0" fontAlgn="auto" hangingPunct="0">
              <a:lnSpc>
                <a:spcPct val="130000"/>
              </a:lnSpc>
              <a:buFontTx/>
              <a:buNone/>
            </a:pPr>
            <a:r>
              <a:rPr lang="en-US" sz="2400" dirty="0">
                <a:solidFill>
                  <a:schemeClr val="tx1"/>
                </a:solidFill>
                <a:latin typeface="宋体" panose="02010600030101010101" pitchFamily="2" charset="-122"/>
                <a:ea typeface="宋体" panose="02010600030101010101" pitchFamily="2" charset="-122"/>
                <a:cs typeface="宋体" panose="02010600030101010101" pitchFamily="2" charset="-122"/>
              </a:rPr>
              <a:t>    它们被用来检测车轮的旋转速度。车轮旋转时会在传感器周围产生磁场。磁场的波动产生电压。这个电压向控制器发送信号。</a:t>
            </a:r>
            <a:endParaRPr lang="en-US" sz="2400"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marL="0" indent="0" algn="just" eaLnBrk="0" fontAlgn="auto" hangingPunct="0">
              <a:lnSpc>
                <a:spcPct val="130000"/>
              </a:lnSpc>
              <a:buFontTx/>
              <a:buNone/>
            </a:pPr>
            <a:r>
              <a:rPr lang="en-US" sz="2400" dirty="0">
                <a:solidFill>
                  <a:schemeClr val="tx1"/>
                </a:solidFill>
                <a:latin typeface="宋体" panose="02010600030101010101" pitchFamily="2" charset="-122"/>
                <a:ea typeface="宋体" panose="02010600030101010101" pitchFamily="2" charset="-122"/>
                <a:cs typeface="宋体" panose="02010600030101010101" pitchFamily="2" charset="-122"/>
              </a:rPr>
              <a:t>    </a:t>
            </a:r>
            <a:r>
              <a:rPr lang="en-US" sz="2400" b="1" dirty="0">
                <a:solidFill>
                  <a:schemeClr val="tx1"/>
                </a:solidFill>
                <a:latin typeface="宋体" panose="02010600030101010101" pitchFamily="2" charset="-122"/>
                <a:ea typeface="宋体" panose="02010600030101010101" pitchFamily="2" charset="-122"/>
                <a:cs typeface="宋体" panose="02010600030101010101" pitchFamily="2" charset="-122"/>
              </a:rPr>
              <a:t>2.阀门</a:t>
            </a:r>
            <a:endParaRPr lang="en-US" sz="2400"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marL="0" indent="0" algn="just" eaLnBrk="0" fontAlgn="auto" hangingPunct="0">
              <a:lnSpc>
                <a:spcPct val="130000"/>
              </a:lnSpc>
              <a:buFontTx/>
              <a:buNone/>
            </a:pPr>
            <a:r>
              <a:rPr lang="en-US" sz="2400" dirty="0">
                <a:solidFill>
                  <a:schemeClr val="tx1"/>
                </a:solidFill>
                <a:latin typeface="宋体" panose="02010600030101010101" pitchFamily="2" charset="-122"/>
                <a:ea typeface="宋体" panose="02010600030101010101" pitchFamily="2" charset="-122"/>
                <a:cs typeface="宋体" panose="02010600030101010101" pitchFamily="2" charset="-122"/>
              </a:rPr>
              <a:t>   在ABS发挥作用时，位于制动管路中的阀门用来调节作用于制动器的空气压力。在大多数情况下，一个阀门有三个工作位置：位置一，阀门打开，压力从主缸传递</a:t>
            </a:r>
            <a:r>
              <a:rPr lang="en-US" sz="2400" dirty="0">
                <a:latin typeface="宋体" panose="02010600030101010101" pitchFamily="2" charset="-122"/>
                <a:ea typeface="宋体" panose="02010600030101010101" pitchFamily="2" charset="-122"/>
                <a:cs typeface="宋体" panose="02010600030101010101" pitchFamily="2" charset="-122"/>
                <a:sym typeface="+mn-ea"/>
              </a:rPr>
              <a:t>到制动器；位置二，阀门阻塞管路，防止压力传递到制动器；位置三，阀门释放一些来自制动器的压力。</a:t>
            </a:r>
            <a:r>
              <a:rPr lang="en-US" sz="2400" dirty="0">
                <a:solidFill>
                  <a:schemeClr val="tx1"/>
                </a:solidFill>
                <a:latin typeface="宋体" panose="02010600030101010101" pitchFamily="2" charset="-122"/>
                <a:ea typeface="宋体" panose="02010600030101010101" pitchFamily="2" charset="-122"/>
                <a:cs typeface="宋体" panose="02010600030101010101" pitchFamily="2" charset="-122"/>
              </a:rPr>
              <a:t>  </a:t>
            </a:r>
            <a:endParaRPr lang="en-US" sz="2400" dirty="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pic>
        <p:nvPicPr>
          <p:cNvPr id="2" name="图片 1" descr="333437323831373b333530353430323bb7b5bbd8">
            <a:hlinkClick r:id="rId1" action="ppaction://hlinksldjump"/>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570335" y="6231890"/>
            <a:ext cx="515620" cy="515620"/>
          </a:xfrm>
          <a:prstGeom prst="rect">
            <a:avLst/>
          </a:prstGeom>
        </p:spPr>
      </p:pic>
      <p:grpSp>
        <p:nvGrpSpPr>
          <p:cNvPr id="3" name="组合 2"/>
          <p:cNvGrpSpPr/>
          <p:nvPr/>
        </p:nvGrpSpPr>
        <p:grpSpPr>
          <a:xfrm>
            <a:off x="6607175" y="91440"/>
            <a:ext cx="5478780" cy="467360"/>
            <a:chOff x="10405" y="144"/>
            <a:chExt cx="8628" cy="736"/>
          </a:xfrm>
        </p:grpSpPr>
        <p:sp>
          <p:nvSpPr>
            <p:cNvPr id="4" name="流程图: 可选过程 3">
              <a:hlinkClick r:id="rId4" action="ppaction://hlinksldjump"/>
            </p:cNvPr>
            <p:cNvSpPr/>
            <p:nvPr/>
          </p:nvSpPr>
          <p:spPr>
            <a:xfrm>
              <a:off x="1040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New words &amp; expressions</a:t>
              </a:r>
              <a:endParaRPr lang="en-US" altLang="zh-CN" sz="1400" b="1">
                <a:solidFill>
                  <a:schemeClr val="tx1"/>
                </a:solidFill>
              </a:endParaRPr>
            </a:p>
          </p:txBody>
        </p:sp>
        <p:sp>
          <p:nvSpPr>
            <p:cNvPr id="5" name="流程图: 可选过程 4">
              <a:hlinkClick r:id="rId5" action="ppaction://hlinksldjump"/>
            </p:cNvPr>
            <p:cNvSpPr/>
            <p:nvPr/>
          </p:nvSpPr>
          <p:spPr>
            <a:xfrm>
              <a:off x="14725" y="144"/>
              <a:ext cx="2154" cy="737"/>
            </a:xfrm>
            <a:prstGeom prst="flowChartAlternateProcess">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Reading &amp; speaking</a:t>
              </a:r>
              <a:endParaRPr lang="en-US" altLang="zh-CN" sz="1400" b="1">
                <a:solidFill>
                  <a:schemeClr val="tx1"/>
                </a:solidFill>
              </a:endParaRPr>
            </a:p>
          </p:txBody>
        </p:sp>
        <p:sp>
          <p:nvSpPr>
            <p:cNvPr id="10" name="流程图: 可选过程 9">
              <a:hlinkClick r:id="rId6" action="ppaction://hlinksldjump"/>
            </p:cNvPr>
            <p:cNvSpPr/>
            <p:nvPr/>
          </p:nvSpPr>
          <p:spPr>
            <a:xfrm>
              <a:off x="12571"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before class</a:t>
              </a:r>
              <a:endParaRPr lang="en-US" altLang="zh-CN" sz="1400" b="1">
                <a:solidFill>
                  <a:schemeClr val="tx1"/>
                </a:solidFill>
              </a:endParaRPr>
            </a:p>
          </p:txBody>
        </p:sp>
        <p:sp>
          <p:nvSpPr>
            <p:cNvPr id="11" name="流程图: 可选过程 10">
              <a:hlinkClick r:id="rId7" action="ppaction://hlinksldjump"/>
            </p:cNvPr>
            <p:cNvSpPr/>
            <p:nvPr/>
          </p:nvSpPr>
          <p:spPr>
            <a:xfrm>
              <a:off x="16879"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in class</a:t>
              </a:r>
              <a:endParaRPr lang="en-US" altLang="zh-CN" sz="1400" b="1">
                <a:solidFill>
                  <a:schemeClr val="tx1"/>
                </a:solidFill>
              </a:endParaRPr>
            </a:p>
          </p:txBody>
        </p:sp>
      </p:grpSp>
    </p:spTree>
    <p:custDataLst>
      <p:tags r:id="rId8"/>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000">
        <p15:prstTrans prst="crush"/>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Rot="1" noChangeArrowheads="1"/>
          </p:cNvSpPr>
          <p:nvPr/>
        </p:nvSpPr>
        <p:spPr bwMode="auto">
          <a:xfrm>
            <a:off x="734060" y="1029970"/>
            <a:ext cx="10468610" cy="5311140"/>
          </a:xfrm>
          <a:prstGeom prst="rect">
            <a:avLst/>
          </a:prstGeom>
          <a:noFill/>
          <a:ln w="9525">
            <a:noFill/>
            <a:miter lim="800000"/>
          </a:ln>
        </p:spPr>
        <p:txBody>
          <a:bodyPr/>
          <a:p>
            <a:pPr marL="0" indent="0" algn="l" eaLnBrk="0" fontAlgn="auto" hangingPunct="0">
              <a:lnSpc>
                <a:spcPct val="130000"/>
              </a:lnSpc>
              <a:buFontTx/>
              <a:buNone/>
            </a:pPr>
            <a:endParaRPr lang="en-US" sz="2400"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marL="0" indent="609600" algn="just" eaLnBrk="0" fontAlgn="auto" hangingPunct="0">
              <a:lnSpc>
                <a:spcPct val="130000"/>
              </a:lnSpc>
              <a:buFontTx/>
              <a:buNone/>
              <a:extLst>
                <a:ext uri="{35155182-B16C-46BC-9424-99874614C6A1}">
                  <wpsdc:indentchars xmlns:wpsdc="http://www.wps.cn/officeDocument/2017/drawingmlCustomData" val="200" checksum="4158780845"/>
                </a:ext>
              </a:extLst>
            </a:pPr>
            <a:r>
              <a:rPr lang="en-US" sz="2400" b="1" dirty="0">
                <a:solidFill>
                  <a:schemeClr val="tx1"/>
                </a:solidFill>
                <a:latin typeface="宋体" panose="02010600030101010101" pitchFamily="2" charset="-122"/>
                <a:ea typeface="宋体" panose="02010600030101010101" pitchFamily="2" charset="-122"/>
                <a:cs typeface="宋体" panose="02010600030101010101" pitchFamily="2" charset="-122"/>
              </a:rPr>
              <a:t>3.泵</a:t>
            </a:r>
            <a:endParaRPr lang="en-US" sz="2400" b="1"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marL="0" indent="609600" algn="just" eaLnBrk="0" fontAlgn="auto" hangingPunct="0">
              <a:lnSpc>
                <a:spcPct val="130000"/>
              </a:lnSpc>
              <a:buFontTx/>
              <a:buNone/>
              <a:extLst>
                <a:ext uri="{35155182-B16C-46BC-9424-99874614C6A1}">
                  <wpsdc:indentchars xmlns:wpsdc="http://www.wps.cn/officeDocument/2017/drawingmlCustomData" val="200" checksum="4158780845"/>
                </a:ext>
              </a:extLst>
            </a:pPr>
            <a:r>
              <a:rPr lang="en-US" sz="2400" dirty="0">
                <a:solidFill>
                  <a:schemeClr val="tx1"/>
                </a:solidFill>
                <a:latin typeface="宋体" panose="02010600030101010101" pitchFamily="2" charset="-122"/>
                <a:ea typeface="宋体" panose="02010600030101010101" pitchFamily="2" charset="-122"/>
                <a:cs typeface="宋体" panose="02010600030101010101" pitchFamily="2" charset="-122"/>
              </a:rPr>
              <a:t>在阀门释放压力后，泵用于恢复制动器的压力。当控制器检测到车轮打滑时，它发送信号释放阀门。当阀门释放压力后，泵会把制动器压力恢复到适度的量。控制器调整泵的状态，以提供所需的压力量。</a:t>
            </a:r>
            <a:endParaRPr lang="en-US" sz="2400"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marL="0" indent="609600" algn="just" eaLnBrk="0" fontAlgn="auto" hangingPunct="0">
              <a:lnSpc>
                <a:spcPct val="130000"/>
              </a:lnSpc>
              <a:buFontTx/>
              <a:buNone/>
              <a:extLst>
                <a:ext uri="{35155182-B16C-46BC-9424-99874614C6A1}">
                  <wpsdc:indentchars xmlns:wpsdc="http://www.wps.cn/officeDocument/2017/drawingmlCustomData" val="200" checksum="4158780845"/>
                </a:ext>
              </a:extLst>
            </a:pPr>
            <a:r>
              <a:rPr lang="en-US" sz="2400" b="1" dirty="0">
                <a:solidFill>
                  <a:schemeClr val="tx1"/>
                </a:solidFill>
                <a:latin typeface="宋体" panose="02010600030101010101" pitchFamily="2" charset="-122"/>
                <a:ea typeface="宋体" panose="02010600030101010101" pitchFamily="2" charset="-122"/>
                <a:cs typeface="宋体" panose="02010600030101010101" pitchFamily="2" charset="-122"/>
              </a:rPr>
              <a:t>4.控制器</a:t>
            </a:r>
            <a:endParaRPr lang="en-US" sz="2400"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marL="0" indent="609600" algn="just" eaLnBrk="0" fontAlgn="auto" hangingPunct="0">
              <a:lnSpc>
                <a:spcPct val="130000"/>
              </a:lnSpc>
              <a:buFontTx/>
              <a:buNone/>
              <a:extLst>
                <a:ext uri="{35155182-B16C-46BC-9424-99874614C6A1}">
                  <wpsdc:indentchars xmlns:wpsdc="http://www.wps.cn/officeDocument/2017/drawingmlCustomData" val="200" checksum="4158780845"/>
                </a:ext>
              </a:extLst>
            </a:pPr>
            <a:r>
              <a:rPr lang="en-US" sz="2400" dirty="0">
                <a:solidFill>
                  <a:schemeClr val="tx1"/>
                </a:solidFill>
                <a:latin typeface="宋体" panose="02010600030101010101" pitchFamily="2" charset="-122"/>
                <a:ea typeface="宋体" panose="02010600030101010101" pitchFamily="2" charset="-122"/>
                <a:cs typeface="宋体" panose="02010600030101010101" pitchFamily="2" charset="-122"/>
              </a:rPr>
              <a:t>防抱死制动系统的控制器由一个电子控制单元(ECU)组成，这个ECU处理所有的ABS信息。ECU从所有的车轮获取信息，然后控制或限制每个车轮的制动力。</a:t>
            </a:r>
            <a:endParaRPr lang="en-US" sz="2400" dirty="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pic>
        <p:nvPicPr>
          <p:cNvPr id="2" name="图片 1" descr="333437323831373b333530353430323bb7b5bbd8">
            <a:hlinkClick r:id="rId1" action="ppaction://hlinksldjump"/>
          </p:cNvPr>
          <p:cNvPicPr>
            <a:picLocks noChangeAspect="1"/>
          </p:cNvPicPr>
          <p:nvPr/>
        </p:nvPicPr>
        <p:blipFill>
          <a:blip r:embed="rId2"/>
          <a:stretch>
            <a:fillRect/>
          </a:stretch>
        </p:blipFill>
        <p:spPr>
          <a:xfrm>
            <a:off x="11570335" y="6231890"/>
            <a:ext cx="515620" cy="515620"/>
          </a:xfrm>
          <a:prstGeom prst="rect">
            <a:avLst/>
          </a:prstGeom>
        </p:spPr>
      </p:pic>
      <p:grpSp>
        <p:nvGrpSpPr>
          <p:cNvPr id="3" name="组合 2"/>
          <p:cNvGrpSpPr/>
          <p:nvPr/>
        </p:nvGrpSpPr>
        <p:grpSpPr>
          <a:xfrm>
            <a:off x="6607175" y="91440"/>
            <a:ext cx="5478780" cy="467360"/>
            <a:chOff x="10405" y="144"/>
            <a:chExt cx="8628" cy="736"/>
          </a:xfrm>
        </p:grpSpPr>
        <p:sp>
          <p:nvSpPr>
            <p:cNvPr id="4" name="流程图: 可选过程 3">
              <a:hlinkClick r:id="rId3" action="ppaction://hlinksldjump"/>
            </p:cNvPr>
            <p:cNvSpPr/>
            <p:nvPr/>
          </p:nvSpPr>
          <p:spPr>
            <a:xfrm>
              <a:off x="1040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New words &amp; expressions</a:t>
              </a:r>
              <a:endParaRPr lang="en-US" altLang="zh-CN" sz="1400" b="1">
                <a:solidFill>
                  <a:schemeClr val="tx1"/>
                </a:solidFill>
              </a:endParaRPr>
            </a:p>
          </p:txBody>
        </p:sp>
        <p:sp>
          <p:nvSpPr>
            <p:cNvPr id="5" name="流程图: 可选过程 4">
              <a:hlinkClick r:id="rId4" action="ppaction://hlinksldjump"/>
            </p:cNvPr>
            <p:cNvSpPr/>
            <p:nvPr/>
          </p:nvSpPr>
          <p:spPr>
            <a:xfrm>
              <a:off x="14725" y="144"/>
              <a:ext cx="2154" cy="737"/>
            </a:xfrm>
            <a:prstGeom prst="flowChartAlternateProcess">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Reading &amp; speaking</a:t>
              </a:r>
              <a:endParaRPr lang="en-US" altLang="zh-CN" sz="1400" b="1">
                <a:solidFill>
                  <a:schemeClr val="tx1"/>
                </a:solidFill>
              </a:endParaRPr>
            </a:p>
          </p:txBody>
        </p:sp>
        <p:sp>
          <p:nvSpPr>
            <p:cNvPr id="10" name="流程图: 可选过程 9">
              <a:hlinkClick r:id="rId5" action="ppaction://hlinksldjump"/>
            </p:cNvPr>
            <p:cNvSpPr/>
            <p:nvPr/>
          </p:nvSpPr>
          <p:spPr>
            <a:xfrm>
              <a:off x="12571"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before class</a:t>
              </a:r>
              <a:endParaRPr lang="en-US" altLang="zh-CN" sz="1400" b="1">
                <a:solidFill>
                  <a:schemeClr val="tx1"/>
                </a:solidFill>
              </a:endParaRPr>
            </a:p>
          </p:txBody>
        </p:sp>
        <p:sp>
          <p:nvSpPr>
            <p:cNvPr id="11" name="流程图: 可选过程 10">
              <a:hlinkClick r:id="rId6" action="ppaction://hlinksldjump"/>
            </p:cNvPr>
            <p:cNvSpPr/>
            <p:nvPr/>
          </p:nvSpPr>
          <p:spPr>
            <a:xfrm>
              <a:off x="16879"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in class</a:t>
              </a:r>
              <a:endParaRPr lang="en-US" altLang="zh-CN" sz="1400" b="1">
                <a:solidFill>
                  <a:schemeClr val="tx1"/>
                </a:solidFill>
              </a:endParaRPr>
            </a:p>
          </p:txBody>
        </p:sp>
      </p:grpSp>
    </p:spTree>
    <p:custDataLst>
      <p:tags r:id="rId7"/>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000">
        <p15:prstTrans prst="crush"/>
      </p:transition>
    </mc:Choice>
    <mc:Fallback>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Rot="1" noChangeArrowheads="1"/>
          </p:cNvSpPr>
          <p:nvPr/>
        </p:nvSpPr>
        <p:spPr bwMode="auto">
          <a:xfrm>
            <a:off x="1191895" y="591820"/>
            <a:ext cx="8735060" cy="518160"/>
          </a:xfrm>
          <a:prstGeom prst="rect">
            <a:avLst/>
          </a:prstGeom>
          <a:noFill/>
          <a:ln w="9525">
            <a:noFill/>
            <a:miter lim="800000"/>
          </a:ln>
        </p:spPr>
        <p:txBody>
          <a:bodyPr/>
          <a:p>
            <a:pPr marL="0" indent="0" eaLnBrk="0" fontAlgn="auto" hangingPunct="0">
              <a:lnSpc>
                <a:spcPct val="150000"/>
              </a:lnSpc>
              <a:buFontTx/>
              <a:buNone/>
            </a:pPr>
            <a:r>
              <a:rPr lang="en-US" sz="2000" b="1" dirty="0">
                <a:solidFill>
                  <a:schemeClr val="tx1"/>
                </a:solidFill>
                <a:latin typeface="Calibri" panose="020F0502020204030204" charset="0"/>
                <a:cs typeface="Calibri" panose="020F0502020204030204" charset="0"/>
              </a:rPr>
              <a:t> </a:t>
            </a:r>
            <a:endParaRPr lang="en-US" sz="2000" b="1" dirty="0">
              <a:solidFill>
                <a:schemeClr val="tx1"/>
              </a:solidFill>
              <a:latin typeface="Calibri" panose="020F0502020204030204" charset="0"/>
              <a:cs typeface="Calibri" panose="020F0502020204030204" charset="0"/>
            </a:endParaRPr>
          </a:p>
        </p:txBody>
      </p:sp>
      <p:grpSp>
        <p:nvGrpSpPr>
          <p:cNvPr id="29" name="组合 28"/>
          <p:cNvGrpSpPr/>
          <p:nvPr/>
        </p:nvGrpSpPr>
        <p:grpSpPr>
          <a:xfrm>
            <a:off x="6607175" y="91440"/>
            <a:ext cx="5478780" cy="467995"/>
            <a:chOff x="10405" y="144"/>
            <a:chExt cx="8628" cy="737"/>
          </a:xfrm>
        </p:grpSpPr>
        <p:sp>
          <p:nvSpPr>
            <p:cNvPr id="6" name="流程图: 可选过程 5">
              <a:hlinkClick r:id="rId1" action="ppaction://hlinksldjump"/>
            </p:cNvPr>
            <p:cNvSpPr/>
            <p:nvPr/>
          </p:nvSpPr>
          <p:spPr>
            <a:xfrm>
              <a:off x="1040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New words &amp; expressions</a:t>
              </a:r>
              <a:endParaRPr lang="en-US" altLang="zh-CN" sz="1400" b="1">
                <a:solidFill>
                  <a:schemeClr val="tx1"/>
                </a:solidFill>
              </a:endParaRPr>
            </a:p>
          </p:txBody>
        </p:sp>
        <p:sp>
          <p:nvSpPr>
            <p:cNvPr id="3" name="流程图: 可选过程 2">
              <a:hlinkClick r:id="rId2" action="ppaction://hlinksldjump"/>
            </p:cNvPr>
            <p:cNvSpPr/>
            <p:nvPr/>
          </p:nvSpPr>
          <p:spPr>
            <a:xfrm>
              <a:off x="1472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Reading &amp; speaking</a:t>
              </a:r>
              <a:endParaRPr lang="en-US" altLang="zh-CN" sz="1400" b="1">
                <a:solidFill>
                  <a:schemeClr val="tx1"/>
                </a:solidFill>
              </a:endParaRPr>
            </a:p>
          </p:txBody>
        </p:sp>
        <p:sp>
          <p:nvSpPr>
            <p:cNvPr id="4" name="流程图: 可选过程 3">
              <a:hlinkClick r:id="rId3" action="ppaction://hlinksldjump"/>
            </p:cNvPr>
            <p:cNvSpPr/>
            <p:nvPr/>
          </p:nvSpPr>
          <p:spPr>
            <a:xfrm>
              <a:off x="12571"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before class</a:t>
              </a:r>
              <a:endParaRPr lang="en-US" altLang="zh-CN" sz="1400" b="1">
                <a:solidFill>
                  <a:schemeClr val="tx1"/>
                </a:solidFill>
              </a:endParaRPr>
            </a:p>
          </p:txBody>
        </p:sp>
        <p:sp>
          <p:nvSpPr>
            <p:cNvPr id="5" name="流程图: 可选过程 4">
              <a:hlinkClick r:id="rId4" action="ppaction://hlinksldjump"/>
            </p:cNvPr>
            <p:cNvSpPr/>
            <p:nvPr/>
          </p:nvSpPr>
          <p:spPr>
            <a:xfrm>
              <a:off x="16879" y="144"/>
              <a:ext cx="2154" cy="737"/>
            </a:xfrm>
            <a:prstGeom prst="flowChartAlternateProcess">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in class</a:t>
              </a:r>
              <a:endParaRPr lang="en-US" altLang="zh-CN" sz="1400" b="1">
                <a:solidFill>
                  <a:schemeClr val="tx1"/>
                </a:solidFill>
              </a:endParaRPr>
            </a:p>
          </p:txBody>
        </p:sp>
      </p:grpSp>
      <p:sp>
        <p:nvSpPr>
          <p:cNvPr id="439" name="矩形 439"/>
          <p:cNvSpPr/>
          <p:nvPr/>
        </p:nvSpPr>
        <p:spPr>
          <a:xfrm>
            <a:off x="537210" y="716915"/>
            <a:ext cx="489585" cy="40386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r>
              <a:rPr lang="en-US" altLang="zh-CN" sz="2400" b="1" kern="100">
                <a:latin typeface="Times New Roman" panose="02020603050405020304"/>
                <a:ea typeface="宋体" panose="02010600030101010101" pitchFamily="2" charset="-122"/>
                <a:cs typeface="Times New Roman" panose="02020603050405020304"/>
                <a:sym typeface="Times New Roman" panose="02020603050405020304"/>
              </a:rPr>
              <a:t>3</a:t>
            </a:r>
            <a:endParaRPr lang="en-US" altLang="zh-CN" sz="2400" b="1" kern="100">
              <a:latin typeface="Times New Roman" panose="02020603050405020304"/>
              <a:ea typeface="宋体" panose="02010600030101010101" pitchFamily="2" charset="-122"/>
              <a:cs typeface="Times New Roman" panose="02020603050405020304"/>
              <a:sym typeface="Times New Roman" panose="02020603050405020304"/>
            </a:endParaRPr>
          </a:p>
        </p:txBody>
      </p:sp>
      <p:sp>
        <p:nvSpPr>
          <p:cNvPr id="2" name="文本框 1"/>
          <p:cNvSpPr txBox="1"/>
          <p:nvPr/>
        </p:nvSpPr>
        <p:spPr>
          <a:xfrm>
            <a:off x="1393825" y="778510"/>
            <a:ext cx="9324340" cy="398780"/>
          </a:xfrm>
          <a:prstGeom prst="rect">
            <a:avLst/>
          </a:prstGeom>
          <a:noFill/>
        </p:spPr>
        <p:txBody>
          <a:bodyPr wrap="square" rtlCol="0" anchor="t">
            <a:spAutoFit/>
          </a:bodyPr>
          <a:p>
            <a:r>
              <a:rPr sz="2000" b="1">
                <a:latin typeface="+mj-lt"/>
                <a:cs typeface="+mj-lt"/>
              </a:rPr>
              <a:t>Match the following words in Column I with their Chinese translation in Column II.   </a:t>
            </a:r>
            <a:endParaRPr sz="2000" b="1">
              <a:latin typeface="+mj-lt"/>
              <a:cs typeface="+mj-lt"/>
            </a:endParaRPr>
          </a:p>
        </p:txBody>
      </p:sp>
      <p:sp>
        <p:nvSpPr>
          <p:cNvPr id="467" name="文本框 467"/>
          <p:cNvSpPr txBox="1"/>
          <p:nvPr/>
        </p:nvSpPr>
        <p:spPr>
          <a:xfrm>
            <a:off x="1640205" y="1396365"/>
            <a:ext cx="2432050" cy="5057775"/>
          </a:xfrm>
          <a:prstGeom prst="rect">
            <a:avLst/>
          </a:prstGeom>
          <a:solidFill>
            <a:schemeClr val="lt1"/>
          </a:solidFill>
          <a:ln w="12700" cmpd="sng">
            <a:solidFill>
              <a:srgbClr val="5B9BD5">
                <a:shade val="50000"/>
              </a:srgbClr>
            </a:solidFill>
            <a:prstDash val="solid"/>
          </a:ln>
          <a:effectLst/>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lstStyle/>
          <a:p>
            <a:pPr algn="just" rtl="0" eaLnBrk="1" fontAlgn="auto" latinLnBrk="0" hangingPunct="1">
              <a:lnSpc>
                <a:spcPct val="150000"/>
              </a:lnSpc>
            </a:pPr>
            <a:r>
              <a:rPr lang="en-US" altLang="zh-CN" sz="1400" b="1" kern="100">
                <a:latin typeface="Times New Roman" panose="02020603050405020304"/>
                <a:ea typeface="宋体" panose="02010600030101010101" pitchFamily="2" charset="-122"/>
                <a:cs typeface="Times New Roman" panose="02020603050405020304"/>
                <a:sym typeface="Times New Roman" panose="02020603050405020304"/>
              </a:rPr>
              <a:t>     </a:t>
            </a:r>
            <a:r>
              <a:rPr lang="en-US" altLang="zh-CN" sz="2400" b="1" kern="100">
                <a:latin typeface="Times New Roman" panose="02020603050405020304"/>
                <a:ea typeface="宋体" panose="02010600030101010101" pitchFamily="2" charset="-122"/>
                <a:cs typeface="Times New Roman" panose="02020603050405020304"/>
                <a:sym typeface="Times New Roman" panose="02020603050405020304"/>
              </a:rPr>
              <a:t>           I              </a:t>
            </a:r>
            <a:endPar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endParaRPr>
          </a:p>
          <a:p>
            <a:pPr marL="0" indent="0" algn="just" rtl="0" fontAlgn="auto">
              <a:lnSpc>
                <a:spcPct val="150000"/>
              </a:lnSpc>
            </a:pP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1. anti-skid</a:t>
            </a:r>
            <a:endParaRPr lang="en-US" altLang="zh-CN" sz="2400" b="1" kern="100">
              <a:latin typeface="Times New Roman" panose="02020603050405020304"/>
              <a:ea typeface="宋体" panose="02010600030101010101" pitchFamily="2" charset="-122"/>
              <a:cs typeface="Times New Roman" panose="02020603050405020304"/>
              <a:sym typeface="Times New Roman" panose="02020603050405020304"/>
            </a:endParaRPr>
          </a:p>
          <a:p>
            <a:pPr marL="0" indent="0" algn="just" rtl="0" fontAlgn="auto">
              <a:lnSpc>
                <a:spcPct val="150000"/>
              </a:lnSpc>
            </a:pP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2. process</a:t>
            </a:r>
            <a:endPar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endParaRPr>
          </a:p>
          <a:p>
            <a:pPr marL="0" indent="0" algn="just" rtl="0" fontAlgn="auto">
              <a:lnSpc>
                <a:spcPct val="150000"/>
              </a:lnSpc>
            </a:pP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3. slippery</a:t>
            </a:r>
            <a:endPar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endParaRPr>
          </a:p>
          <a:p>
            <a:pPr marL="0" indent="0" algn="just" rtl="0" fontAlgn="auto">
              <a:lnSpc>
                <a:spcPct val="150000"/>
              </a:lnSpc>
            </a:pP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4. valve</a:t>
            </a:r>
            <a:endPar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endParaRPr>
          </a:p>
          <a:p>
            <a:pPr marL="0" indent="0" algn="just" rtl="0" fontAlgn="auto">
              <a:lnSpc>
                <a:spcPct val="150000"/>
              </a:lnSpc>
            </a:pP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5. induce</a:t>
            </a:r>
            <a:endParaRPr lang="en-US" altLang="zh-CN" sz="2400" b="1" kern="100">
              <a:latin typeface="Times New Roman" panose="02020603050405020304"/>
              <a:ea typeface="宋体" panose="02010600030101010101" pitchFamily="2" charset="-122"/>
              <a:cs typeface="Times New Roman" panose="02020603050405020304"/>
              <a:sym typeface="Times New Roman" panose="02020603050405020304"/>
            </a:endParaRPr>
          </a:p>
          <a:p>
            <a:pPr marL="0" indent="0" algn="just" rtl="0" fontAlgn="auto">
              <a:lnSpc>
                <a:spcPct val="150000"/>
              </a:lnSpc>
            </a:pP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6. controller</a:t>
            </a:r>
            <a:endParaRPr lang="en-US" altLang="zh-CN" sz="2400" b="1" kern="100">
              <a:latin typeface="Times New Roman" panose="02020603050405020304"/>
              <a:ea typeface="宋体" panose="02010600030101010101" pitchFamily="2" charset="-122"/>
              <a:cs typeface="Times New Roman" panose="02020603050405020304"/>
              <a:sym typeface="Times New Roman" panose="02020603050405020304"/>
            </a:endParaRPr>
          </a:p>
          <a:p>
            <a:pPr marL="0" indent="0" algn="just" rtl="0" fontAlgn="auto">
              <a:lnSpc>
                <a:spcPct val="150000"/>
              </a:lnSpc>
            </a:pP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7. ECU</a:t>
            </a:r>
            <a:endPar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endParaRPr>
          </a:p>
          <a:p>
            <a:pPr marL="0" indent="0" algn="just" rtl="0" fontAlgn="auto">
              <a:lnSpc>
                <a:spcPct val="150000"/>
              </a:lnSpc>
            </a:pP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8. safety</a:t>
            </a:r>
            <a:endPar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endParaRPr>
          </a:p>
        </p:txBody>
      </p:sp>
      <p:sp>
        <p:nvSpPr>
          <p:cNvPr id="466" name="文本框 466"/>
          <p:cNvSpPr txBox="1"/>
          <p:nvPr/>
        </p:nvSpPr>
        <p:spPr>
          <a:xfrm>
            <a:off x="7369175" y="1432560"/>
            <a:ext cx="2595245" cy="5057775"/>
          </a:xfrm>
          <a:prstGeom prst="rect">
            <a:avLst/>
          </a:prstGeom>
          <a:solidFill>
            <a:schemeClr val="lt1"/>
          </a:solidFill>
          <a:ln w="12700" cmpd="sng">
            <a:solidFill>
              <a:srgbClr val="5B9BD5">
                <a:shade val="50000"/>
              </a:srgbClr>
            </a:solidFill>
            <a:prstDash val="solid"/>
          </a:ln>
          <a:effectLst/>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rtl="0" fontAlgn="auto">
              <a:lnSpc>
                <a:spcPct val="150000"/>
              </a:lnSpc>
            </a:pPr>
            <a:r>
              <a:rPr lang="en-US" altLang="zh-CN" sz="2400" b="1" kern="100">
                <a:latin typeface="宋体" panose="02010600030101010101" pitchFamily="2" charset="-122"/>
                <a:ea typeface="宋体" panose="02010600030101010101" pitchFamily="2" charset="-122"/>
                <a:cs typeface="宋体" panose="02010600030101010101" pitchFamily="2" charset="-122"/>
                <a:sym typeface="Times New Roman" panose="02020603050405020304"/>
              </a:rPr>
              <a:t>      </a:t>
            </a:r>
            <a:r>
              <a:rPr lang="en-US" altLang="zh-CN" sz="2400" b="1" kern="100">
                <a:latin typeface="宋体" panose="02010600030101010101" pitchFamily="2" charset="-122"/>
                <a:ea typeface="宋体" panose="02010600030101010101" pitchFamily="2" charset="-122"/>
                <a:cs typeface="宋体" panose="02010600030101010101" pitchFamily="2" charset="-122"/>
                <a:sym typeface="Times New Roman" panose="02020603050405020304"/>
              </a:rPr>
              <a:t>II</a:t>
            </a:r>
            <a:endParaRPr lang="en-US" altLang="zh-CN" sz="2400" b="1" kern="100">
              <a:latin typeface="宋体" panose="02010600030101010101" pitchFamily="2" charset="-122"/>
              <a:ea typeface="宋体" panose="02010600030101010101" pitchFamily="2" charset="-122"/>
              <a:cs typeface="宋体" panose="02010600030101010101" pitchFamily="2" charset="-122"/>
              <a:sym typeface="Times New Roman" panose="02020603050405020304"/>
            </a:endParaRPr>
          </a:p>
          <a:p>
            <a:pPr marL="0" indent="0" algn="l" rtl="0" fontAlgn="auto">
              <a:lnSpc>
                <a:spcPct val="150000"/>
              </a:lnSpc>
            </a:pPr>
            <a:r>
              <a:rPr lang="en-US" altLang="zh-CN" sz="2400" kern="100">
                <a:latin typeface="宋体" panose="02010600030101010101" pitchFamily="2" charset="-122"/>
                <a:ea typeface="宋体" panose="02010600030101010101" pitchFamily="2" charset="-122"/>
                <a:cs typeface="宋体" panose="02010600030101010101" pitchFamily="2" charset="-122"/>
                <a:sym typeface="Times New Roman" panose="02020603050405020304"/>
              </a:rPr>
              <a:t>A. 电子控制单元</a:t>
            </a:r>
            <a:endParaRPr lang="en-US" altLang="zh-CN" sz="2400" kern="100">
              <a:latin typeface="宋体" panose="02010600030101010101" pitchFamily="2" charset="-122"/>
              <a:ea typeface="宋体" panose="02010600030101010101" pitchFamily="2" charset="-122"/>
              <a:cs typeface="宋体" panose="02010600030101010101" pitchFamily="2" charset="-122"/>
              <a:sym typeface="Times New Roman" panose="02020603050405020304"/>
            </a:endParaRPr>
          </a:p>
          <a:p>
            <a:pPr marL="0" indent="0" algn="l" rtl="0" fontAlgn="auto">
              <a:lnSpc>
                <a:spcPct val="150000"/>
              </a:lnSpc>
            </a:pPr>
            <a:r>
              <a:rPr lang="en-US" altLang="zh-CN" sz="2400" kern="100">
                <a:latin typeface="宋体" panose="02010600030101010101" pitchFamily="2" charset="-122"/>
                <a:ea typeface="宋体" panose="02010600030101010101" pitchFamily="2" charset="-122"/>
                <a:cs typeface="宋体" panose="02010600030101010101" pitchFamily="2" charset="-122"/>
                <a:sym typeface="Times New Roman" panose="02020603050405020304"/>
              </a:rPr>
              <a:t>B. 引起</a:t>
            </a:r>
            <a:endParaRPr lang="en-US" altLang="zh-CN" sz="2400" kern="100">
              <a:latin typeface="宋体" panose="02010600030101010101" pitchFamily="2" charset="-122"/>
              <a:ea typeface="宋体" panose="02010600030101010101" pitchFamily="2" charset="-122"/>
              <a:cs typeface="宋体" panose="02010600030101010101" pitchFamily="2" charset="-122"/>
              <a:sym typeface="Times New Roman" panose="02020603050405020304"/>
            </a:endParaRPr>
          </a:p>
          <a:p>
            <a:pPr marL="0" indent="0" algn="l" rtl="0" fontAlgn="auto">
              <a:lnSpc>
                <a:spcPct val="150000"/>
              </a:lnSpc>
            </a:pPr>
            <a:r>
              <a:rPr lang="en-US" altLang="zh-CN" sz="2400" kern="100">
                <a:latin typeface="宋体" panose="02010600030101010101" pitchFamily="2" charset="-122"/>
                <a:ea typeface="宋体" panose="02010600030101010101" pitchFamily="2" charset="-122"/>
                <a:cs typeface="宋体" panose="02010600030101010101" pitchFamily="2" charset="-122"/>
                <a:sym typeface="Times New Roman" panose="02020603050405020304"/>
              </a:rPr>
              <a:t>C. 防滑的</a:t>
            </a:r>
            <a:endParaRPr lang="en-US" altLang="zh-CN" sz="2400" kern="100">
              <a:latin typeface="宋体" panose="02010600030101010101" pitchFamily="2" charset="-122"/>
              <a:ea typeface="宋体" panose="02010600030101010101" pitchFamily="2" charset="-122"/>
              <a:cs typeface="宋体" panose="02010600030101010101" pitchFamily="2" charset="-122"/>
              <a:sym typeface="Times New Roman" panose="02020603050405020304"/>
            </a:endParaRPr>
          </a:p>
          <a:p>
            <a:pPr marL="0" indent="0" algn="l" rtl="0" fontAlgn="auto">
              <a:lnSpc>
                <a:spcPct val="150000"/>
              </a:lnSpc>
            </a:pPr>
            <a:r>
              <a:rPr lang="en-US" altLang="zh-CN" sz="2400" kern="100">
                <a:latin typeface="宋体" panose="02010600030101010101" pitchFamily="2" charset="-122"/>
                <a:ea typeface="宋体" panose="02010600030101010101" pitchFamily="2" charset="-122"/>
                <a:cs typeface="宋体" panose="02010600030101010101" pitchFamily="2" charset="-122"/>
                <a:sym typeface="Times New Roman" panose="02020603050405020304"/>
              </a:rPr>
              <a:t>D. 控制器</a:t>
            </a:r>
            <a:endParaRPr lang="en-US" altLang="zh-CN" sz="2400" kern="100">
              <a:latin typeface="宋体" panose="02010600030101010101" pitchFamily="2" charset="-122"/>
              <a:ea typeface="宋体" panose="02010600030101010101" pitchFamily="2" charset="-122"/>
              <a:cs typeface="宋体" panose="02010600030101010101" pitchFamily="2" charset="-122"/>
              <a:sym typeface="Times New Roman" panose="02020603050405020304"/>
            </a:endParaRPr>
          </a:p>
          <a:p>
            <a:pPr marL="0" indent="0" algn="l" rtl="0" fontAlgn="auto">
              <a:lnSpc>
                <a:spcPct val="150000"/>
              </a:lnSpc>
            </a:pPr>
            <a:r>
              <a:rPr lang="en-US" altLang="zh-CN" sz="2400" kern="100">
                <a:latin typeface="宋体" panose="02010600030101010101" pitchFamily="2" charset="-122"/>
                <a:ea typeface="宋体" panose="02010600030101010101" pitchFamily="2" charset="-122"/>
                <a:cs typeface="宋体" panose="02010600030101010101" pitchFamily="2" charset="-122"/>
                <a:sym typeface="Times New Roman" panose="02020603050405020304"/>
              </a:rPr>
              <a:t>E. 阀门</a:t>
            </a:r>
            <a:endParaRPr lang="en-US" altLang="zh-CN" sz="2400" kern="100">
              <a:latin typeface="宋体" panose="02010600030101010101" pitchFamily="2" charset="-122"/>
              <a:ea typeface="宋体" panose="02010600030101010101" pitchFamily="2" charset="-122"/>
              <a:cs typeface="宋体" panose="02010600030101010101" pitchFamily="2" charset="-122"/>
              <a:sym typeface="Times New Roman" panose="02020603050405020304"/>
            </a:endParaRPr>
          </a:p>
          <a:p>
            <a:pPr marL="0" indent="0" algn="l" rtl="0" fontAlgn="auto">
              <a:lnSpc>
                <a:spcPct val="150000"/>
              </a:lnSpc>
            </a:pPr>
            <a:r>
              <a:rPr lang="en-US" altLang="zh-CN" sz="2400" kern="100">
                <a:latin typeface="宋体" panose="02010600030101010101" pitchFamily="2" charset="-122"/>
                <a:ea typeface="宋体" panose="02010600030101010101" pitchFamily="2" charset="-122"/>
                <a:cs typeface="宋体" panose="02010600030101010101" pitchFamily="2" charset="-122"/>
                <a:sym typeface="Times New Roman" panose="02020603050405020304"/>
              </a:rPr>
              <a:t>F. 处理</a:t>
            </a:r>
            <a:endParaRPr lang="en-US" altLang="zh-CN" sz="2400" kern="100">
              <a:latin typeface="宋体" panose="02010600030101010101" pitchFamily="2" charset="-122"/>
              <a:ea typeface="宋体" panose="02010600030101010101" pitchFamily="2" charset="-122"/>
              <a:cs typeface="宋体" panose="02010600030101010101" pitchFamily="2" charset="-122"/>
              <a:sym typeface="Times New Roman" panose="02020603050405020304"/>
            </a:endParaRPr>
          </a:p>
          <a:p>
            <a:pPr marL="0" indent="0" algn="l" rtl="0" fontAlgn="auto">
              <a:lnSpc>
                <a:spcPct val="150000"/>
              </a:lnSpc>
            </a:pPr>
            <a:r>
              <a:rPr lang="en-US" altLang="zh-CN" sz="2400" kern="100">
                <a:latin typeface="宋体" panose="02010600030101010101" pitchFamily="2" charset="-122"/>
                <a:ea typeface="宋体" panose="02010600030101010101" pitchFamily="2" charset="-122"/>
                <a:cs typeface="宋体" panose="02010600030101010101" pitchFamily="2" charset="-122"/>
                <a:sym typeface="Times New Roman" panose="02020603050405020304"/>
              </a:rPr>
              <a:t>G. 安全</a:t>
            </a:r>
            <a:endParaRPr lang="en-US" altLang="zh-CN" sz="2400" kern="100">
              <a:latin typeface="宋体" panose="02010600030101010101" pitchFamily="2" charset="-122"/>
              <a:ea typeface="宋体" panose="02010600030101010101" pitchFamily="2" charset="-122"/>
              <a:cs typeface="宋体" panose="02010600030101010101" pitchFamily="2" charset="-122"/>
              <a:sym typeface="Times New Roman" panose="02020603050405020304"/>
            </a:endParaRPr>
          </a:p>
          <a:p>
            <a:pPr marL="0" indent="0" algn="l" rtl="0" fontAlgn="auto">
              <a:lnSpc>
                <a:spcPct val="150000"/>
              </a:lnSpc>
            </a:pPr>
            <a:r>
              <a:rPr lang="en-US" altLang="zh-CN" sz="2400" kern="100">
                <a:latin typeface="宋体" panose="02010600030101010101" pitchFamily="2" charset="-122"/>
                <a:ea typeface="宋体" panose="02010600030101010101" pitchFamily="2" charset="-122"/>
                <a:cs typeface="宋体" panose="02010600030101010101" pitchFamily="2" charset="-122"/>
                <a:sym typeface="Times New Roman" panose="02020603050405020304"/>
              </a:rPr>
              <a:t>H. 滑的</a:t>
            </a:r>
            <a:endParaRPr lang="en-US" altLang="zh-CN" sz="2400" b="1" kern="100">
              <a:latin typeface="宋体" panose="02010600030101010101" pitchFamily="2" charset="-122"/>
              <a:ea typeface="宋体" panose="02010600030101010101" pitchFamily="2" charset="-122"/>
              <a:cs typeface="宋体" panose="02010600030101010101" pitchFamily="2" charset="-122"/>
              <a:sym typeface="Times New Roman" panose="02020603050405020304"/>
            </a:endParaRPr>
          </a:p>
        </p:txBody>
      </p:sp>
      <p:cxnSp>
        <p:nvCxnSpPr>
          <p:cNvPr id="7" name="直接连接符 6"/>
          <p:cNvCxnSpPr/>
          <p:nvPr/>
        </p:nvCxnSpPr>
        <p:spPr>
          <a:xfrm>
            <a:off x="3108325" y="2336800"/>
            <a:ext cx="4344670" cy="1118235"/>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2915920" y="2915920"/>
            <a:ext cx="4484370" cy="2158365"/>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3003550" y="3455035"/>
            <a:ext cx="4449445" cy="2741295"/>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2654300" y="4023360"/>
            <a:ext cx="4766945" cy="55372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V="1">
            <a:off x="2794000" y="2915285"/>
            <a:ext cx="4648835" cy="1661795"/>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V="1">
            <a:off x="3195320" y="4026535"/>
            <a:ext cx="4279900" cy="104775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V="1">
            <a:off x="2654300" y="2375535"/>
            <a:ext cx="4852035" cy="3278505"/>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flipV="1">
            <a:off x="2794000" y="5645785"/>
            <a:ext cx="4701540" cy="550545"/>
          </a:xfrm>
          <a:prstGeom prst="line">
            <a:avLst/>
          </a:prstGeom>
        </p:spPr>
        <p:style>
          <a:lnRef idx="1">
            <a:schemeClr val="accent1"/>
          </a:lnRef>
          <a:fillRef idx="0">
            <a:schemeClr val="accent1"/>
          </a:fillRef>
          <a:effectRef idx="0">
            <a:schemeClr val="accent1"/>
          </a:effectRef>
          <a:fontRef idx="minor">
            <a:schemeClr val="tx1"/>
          </a:fontRef>
        </p:style>
      </p:cxnSp>
    </p:spTree>
    <p:custDataLst>
      <p:tags r:id="rId5"/>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188720" y="1604010"/>
            <a:ext cx="10575290" cy="3928110"/>
          </a:xfrm>
          <a:prstGeom prst="rect">
            <a:avLst/>
          </a:prstGeom>
          <a:noFill/>
        </p:spPr>
        <p:txBody>
          <a:bodyPr wrap="square" rtlCol="0">
            <a:spAutoFit/>
          </a:bodyPr>
          <a:p>
            <a:pPr algn="just" fontAlgn="auto">
              <a:lnSpc>
                <a:spcPct val="130000"/>
              </a:lnSpc>
            </a:pPr>
            <a:r>
              <a:rPr sz="2400">
                <a:latin typeface="Times New Roman" panose="02020603050405020304" pitchFamily="18" charset="0"/>
                <a:cs typeface="Times New Roman" panose="02020603050405020304" pitchFamily="18" charset="0"/>
              </a:rPr>
              <a:t>1. It is very easy to _________ on a snowy road for cars without the ABS.</a:t>
            </a:r>
            <a:endParaRPr sz="2400">
              <a:latin typeface="Times New Roman" panose="02020603050405020304" pitchFamily="18" charset="0"/>
              <a:cs typeface="Times New Roman" panose="02020603050405020304" pitchFamily="18" charset="0"/>
            </a:endParaRPr>
          </a:p>
          <a:p>
            <a:pPr algn="just" fontAlgn="auto">
              <a:lnSpc>
                <a:spcPct val="130000"/>
              </a:lnSpc>
            </a:pPr>
            <a:r>
              <a:rPr sz="2400">
                <a:latin typeface="Times New Roman" panose="02020603050405020304" pitchFamily="18" charset="0"/>
                <a:cs typeface="Times New Roman" panose="02020603050405020304" pitchFamily="18" charset="0"/>
              </a:rPr>
              <a:t>2. The ___________ is an electronic device which can control the other</a:t>
            </a:r>
            <a:endParaRPr sz="2400">
              <a:latin typeface="Times New Roman" panose="02020603050405020304" pitchFamily="18" charset="0"/>
              <a:cs typeface="Times New Roman" panose="02020603050405020304" pitchFamily="18" charset="0"/>
            </a:endParaRPr>
          </a:p>
          <a:p>
            <a:pPr algn="just" fontAlgn="auto">
              <a:lnSpc>
                <a:spcPct val="130000"/>
              </a:lnSpc>
            </a:pPr>
            <a:r>
              <a:rPr sz="2400">
                <a:latin typeface="Times New Roman" panose="02020603050405020304" pitchFamily="18" charset="0"/>
                <a:cs typeface="Times New Roman" panose="02020603050405020304" pitchFamily="18" charset="0"/>
              </a:rPr>
              <a:t> components.</a:t>
            </a:r>
            <a:endParaRPr sz="2400">
              <a:latin typeface="Times New Roman" panose="02020603050405020304" pitchFamily="18" charset="0"/>
              <a:cs typeface="Times New Roman" panose="02020603050405020304" pitchFamily="18" charset="0"/>
            </a:endParaRPr>
          </a:p>
          <a:p>
            <a:pPr algn="just" fontAlgn="auto">
              <a:lnSpc>
                <a:spcPct val="130000"/>
              </a:lnSpc>
            </a:pPr>
            <a:r>
              <a:rPr sz="2400">
                <a:latin typeface="Times New Roman" panose="02020603050405020304" pitchFamily="18" charset="0"/>
                <a:cs typeface="Times New Roman" panose="02020603050405020304" pitchFamily="18" charset="0"/>
              </a:rPr>
              <a:t>3. Cars with ABS are much _________ than cars without ABS.</a:t>
            </a:r>
            <a:endParaRPr sz="2400">
              <a:latin typeface="Times New Roman" panose="02020603050405020304" pitchFamily="18" charset="0"/>
              <a:cs typeface="Times New Roman" panose="02020603050405020304" pitchFamily="18" charset="0"/>
            </a:endParaRPr>
          </a:p>
          <a:p>
            <a:pPr algn="just" fontAlgn="auto">
              <a:lnSpc>
                <a:spcPct val="130000"/>
              </a:lnSpc>
            </a:pPr>
            <a:r>
              <a:rPr sz="2400">
                <a:latin typeface="Times New Roman" panose="02020603050405020304" pitchFamily="18" charset="0"/>
                <a:cs typeface="Times New Roman" panose="02020603050405020304" pitchFamily="18" charset="0"/>
              </a:rPr>
              <a:t>4. Be careful! The road is ____________ because of the snow.</a:t>
            </a:r>
            <a:endParaRPr sz="2400">
              <a:latin typeface="Times New Roman" panose="02020603050405020304" pitchFamily="18" charset="0"/>
              <a:cs typeface="Times New Roman" panose="02020603050405020304" pitchFamily="18" charset="0"/>
            </a:endParaRPr>
          </a:p>
          <a:p>
            <a:pPr algn="just" fontAlgn="auto">
              <a:lnSpc>
                <a:spcPct val="130000"/>
              </a:lnSpc>
            </a:pPr>
            <a:r>
              <a:rPr sz="2400">
                <a:latin typeface="Times New Roman" panose="02020603050405020304" pitchFamily="18" charset="0"/>
                <a:cs typeface="Times New Roman" panose="02020603050405020304" pitchFamily="18" charset="0"/>
              </a:rPr>
              <a:t>5. Call 122, please. I need help. My car is our of __________.</a:t>
            </a:r>
            <a:endParaRPr sz="2400">
              <a:latin typeface="Times New Roman" panose="02020603050405020304" pitchFamily="18" charset="0"/>
              <a:cs typeface="Times New Roman" panose="02020603050405020304" pitchFamily="18" charset="0"/>
            </a:endParaRPr>
          </a:p>
          <a:p>
            <a:pPr algn="just" fontAlgn="auto">
              <a:lnSpc>
                <a:spcPct val="130000"/>
              </a:lnSpc>
            </a:pPr>
            <a:r>
              <a:rPr sz="2400">
                <a:latin typeface="Times New Roman" panose="02020603050405020304" pitchFamily="18" charset="0"/>
                <a:cs typeface="Times New Roman" panose="02020603050405020304" pitchFamily="18" charset="0"/>
              </a:rPr>
              <a:t>6. The information has to be ______________ immediately.</a:t>
            </a:r>
            <a:endParaRPr sz="2400">
              <a:latin typeface="Times New Roman" panose="02020603050405020304" pitchFamily="18" charset="0"/>
              <a:cs typeface="Times New Roman" panose="02020603050405020304" pitchFamily="18" charset="0"/>
            </a:endParaRPr>
          </a:p>
          <a:p>
            <a:pPr algn="just" fontAlgn="auto">
              <a:lnSpc>
                <a:spcPct val="130000"/>
              </a:lnSpc>
            </a:pPr>
            <a:r>
              <a:rPr sz="2400">
                <a:latin typeface="Times New Roman" panose="02020603050405020304" pitchFamily="18" charset="0"/>
                <a:cs typeface="Times New Roman" panose="02020603050405020304" pitchFamily="18" charset="0"/>
              </a:rPr>
              <a:t>7. The traffic accident was ____________ by drunk driving.</a:t>
            </a:r>
            <a:endParaRPr sz="2400">
              <a:latin typeface="Times New Roman" panose="02020603050405020304" pitchFamily="18" charset="0"/>
              <a:cs typeface="Times New Roman" panose="02020603050405020304" pitchFamily="18" charset="0"/>
            </a:endParaRPr>
          </a:p>
        </p:txBody>
      </p:sp>
      <p:sp>
        <p:nvSpPr>
          <p:cNvPr id="48129" name="Rectangle 2"/>
          <p:cNvSpPr>
            <a:spLocks noRot="1" noChangeArrowheads="1"/>
          </p:cNvSpPr>
          <p:nvPr/>
        </p:nvSpPr>
        <p:spPr bwMode="auto">
          <a:xfrm>
            <a:off x="1188720" y="685165"/>
            <a:ext cx="9655810" cy="536575"/>
          </a:xfrm>
          <a:prstGeom prst="rect">
            <a:avLst/>
          </a:prstGeom>
          <a:noFill/>
          <a:ln w="9525">
            <a:noFill/>
            <a:miter lim="800000"/>
          </a:ln>
        </p:spPr>
        <p:txBody>
          <a:bodyPr/>
          <a:p>
            <a:pPr marL="0" indent="0" eaLnBrk="0" fontAlgn="auto" hangingPunct="0">
              <a:lnSpc>
                <a:spcPct val="150000"/>
              </a:lnSpc>
              <a:buFontTx/>
              <a:buNone/>
            </a:pPr>
            <a:r>
              <a:rPr lang="en-US" sz="2000" b="1" dirty="0">
                <a:solidFill>
                  <a:schemeClr val="tx1"/>
                </a:solidFill>
                <a:latin typeface="Calibri" panose="020F0502020204030204" charset="0"/>
                <a:cs typeface="Calibri" panose="020F0502020204030204" charset="0"/>
              </a:rPr>
              <a:t> Complete the sentences by using the words in Task 3. Change the form when necessary.</a:t>
            </a:r>
            <a:endParaRPr lang="en-US" sz="2000" b="1" dirty="0">
              <a:solidFill>
                <a:schemeClr val="tx1"/>
              </a:solidFill>
              <a:latin typeface="Calibri" panose="020F0502020204030204" charset="0"/>
              <a:cs typeface="Calibri" panose="020F0502020204030204" charset="0"/>
            </a:endParaRPr>
          </a:p>
        </p:txBody>
      </p:sp>
      <p:sp>
        <p:nvSpPr>
          <p:cNvPr id="439" name="矩形 439"/>
          <p:cNvSpPr/>
          <p:nvPr/>
        </p:nvSpPr>
        <p:spPr>
          <a:xfrm>
            <a:off x="537210" y="798195"/>
            <a:ext cx="489585" cy="40386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r>
              <a:rPr lang="en-US" altLang="zh-CN" sz="2400" b="1" kern="100">
                <a:latin typeface="Times New Roman" panose="02020603050405020304"/>
                <a:ea typeface="宋体" panose="02010600030101010101" pitchFamily="2" charset="-122"/>
                <a:cs typeface="Times New Roman" panose="02020603050405020304"/>
                <a:sym typeface="Times New Roman" panose="02020603050405020304"/>
              </a:rPr>
              <a:t>4</a:t>
            </a:r>
            <a:endParaRPr lang="en-US" altLang="zh-CN" sz="2400" b="1" kern="100">
              <a:latin typeface="Times New Roman" panose="02020603050405020304"/>
              <a:ea typeface="宋体" panose="02010600030101010101" pitchFamily="2" charset="-122"/>
              <a:cs typeface="Times New Roman" panose="02020603050405020304"/>
              <a:sym typeface="Times New Roman" panose="02020603050405020304"/>
            </a:endParaRPr>
          </a:p>
        </p:txBody>
      </p:sp>
      <p:sp>
        <p:nvSpPr>
          <p:cNvPr id="4" name="文本框 3"/>
          <p:cNvSpPr txBox="1"/>
          <p:nvPr/>
        </p:nvSpPr>
        <p:spPr>
          <a:xfrm>
            <a:off x="3965575" y="1725295"/>
            <a:ext cx="725170" cy="460375"/>
          </a:xfrm>
          <a:prstGeom prst="rect">
            <a:avLst/>
          </a:prstGeom>
          <a:noFill/>
        </p:spPr>
        <p:txBody>
          <a:bodyPr wrap="none" rtlCol="0">
            <a:spAutoFit/>
          </a:bodyPr>
          <a:p>
            <a:r>
              <a:rPr lang="en-US" altLang="zh-CN" sz="2400" b="1">
                <a:solidFill>
                  <a:srgbClr val="FF0000"/>
                </a:solidFill>
                <a:latin typeface="Times New Roman" panose="02020603050405020304" pitchFamily="18" charset="0"/>
                <a:cs typeface="Times New Roman" panose="02020603050405020304" pitchFamily="18" charset="0"/>
              </a:rPr>
              <a:t>skid</a:t>
            </a:r>
            <a:endParaRPr lang="en-US" altLang="zh-CN" sz="2400" b="1">
              <a:solidFill>
                <a:srgbClr val="FF0000"/>
              </a:solidFill>
              <a:latin typeface="Times New Roman" panose="02020603050405020304" pitchFamily="18" charset="0"/>
              <a:cs typeface="Times New Roman" panose="02020603050405020304" pitchFamily="18" charset="0"/>
            </a:endParaRPr>
          </a:p>
        </p:txBody>
      </p:sp>
      <p:sp>
        <p:nvSpPr>
          <p:cNvPr id="5" name="文本框 4"/>
          <p:cNvSpPr txBox="1"/>
          <p:nvPr/>
        </p:nvSpPr>
        <p:spPr>
          <a:xfrm>
            <a:off x="2546985" y="2185670"/>
            <a:ext cx="826770" cy="460375"/>
          </a:xfrm>
          <a:prstGeom prst="rect">
            <a:avLst/>
          </a:prstGeom>
          <a:noFill/>
        </p:spPr>
        <p:txBody>
          <a:bodyPr wrap="none" rtlCol="0">
            <a:spAutoFit/>
          </a:bodyPr>
          <a:p>
            <a:r>
              <a:rPr lang="en-US" altLang="zh-CN" sz="2400" b="1">
                <a:solidFill>
                  <a:srgbClr val="FF0000"/>
                </a:solidFill>
                <a:latin typeface="Times New Roman" panose="02020603050405020304" pitchFamily="18" charset="0"/>
                <a:cs typeface="Times New Roman" panose="02020603050405020304" pitchFamily="18" charset="0"/>
              </a:rPr>
              <a:t>ECU</a:t>
            </a:r>
            <a:endParaRPr lang="en-US" altLang="zh-CN" sz="2400" b="1">
              <a:solidFill>
                <a:srgbClr val="FF0000"/>
              </a:solidFill>
              <a:latin typeface="Times New Roman" panose="02020603050405020304" pitchFamily="18" charset="0"/>
              <a:cs typeface="Times New Roman" panose="02020603050405020304" pitchFamily="18" charset="0"/>
            </a:endParaRPr>
          </a:p>
        </p:txBody>
      </p:sp>
      <p:sp>
        <p:nvSpPr>
          <p:cNvPr id="9" name="文本框 8"/>
          <p:cNvSpPr txBox="1"/>
          <p:nvPr/>
        </p:nvSpPr>
        <p:spPr>
          <a:xfrm>
            <a:off x="4993005" y="3145790"/>
            <a:ext cx="826135" cy="460375"/>
          </a:xfrm>
          <a:prstGeom prst="rect">
            <a:avLst/>
          </a:prstGeom>
          <a:noFill/>
        </p:spPr>
        <p:txBody>
          <a:bodyPr wrap="none" rtlCol="0">
            <a:spAutoFit/>
          </a:bodyPr>
          <a:p>
            <a:r>
              <a:rPr lang="en-US" altLang="zh-CN" sz="2400" b="1">
                <a:solidFill>
                  <a:srgbClr val="FF0000"/>
                </a:solidFill>
                <a:latin typeface="Times New Roman" panose="02020603050405020304" pitchFamily="18" charset="0"/>
                <a:cs typeface="Times New Roman" panose="02020603050405020304" pitchFamily="18" charset="0"/>
              </a:rPr>
              <a:t>safer</a:t>
            </a:r>
            <a:endParaRPr lang="en-US" altLang="zh-CN" sz="2400" b="1">
              <a:solidFill>
                <a:srgbClr val="FF0000"/>
              </a:solidFill>
              <a:latin typeface="Times New Roman" panose="02020603050405020304" pitchFamily="18" charset="0"/>
              <a:cs typeface="Times New Roman" panose="02020603050405020304" pitchFamily="18" charset="0"/>
            </a:endParaRPr>
          </a:p>
        </p:txBody>
      </p:sp>
      <p:sp>
        <p:nvSpPr>
          <p:cNvPr id="10" name="文本框 9"/>
          <p:cNvSpPr txBox="1"/>
          <p:nvPr/>
        </p:nvSpPr>
        <p:spPr>
          <a:xfrm>
            <a:off x="4824095" y="3560445"/>
            <a:ext cx="1232535" cy="460375"/>
          </a:xfrm>
          <a:prstGeom prst="rect">
            <a:avLst/>
          </a:prstGeom>
          <a:noFill/>
        </p:spPr>
        <p:txBody>
          <a:bodyPr wrap="none" rtlCol="0">
            <a:spAutoFit/>
          </a:bodyPr>
          <a:p>
            <a:r>
              <a:rPr lang="en-US" altLang="zh-CN" sz="2400" b="1">
                <a:solidFill>
                  <a:srgbClr val="FF0000"/>
                </a:solidFill>
                <a:latin typeface="Times New Roman" panose="02020603050405020304" pitchFamily="18" charset="0"/>
                <a:cs typeface="Times New Roman" panose="02020603050405020304" pitchFamily="18" charset="0"/>
              </a:rPr>
              <a:t>slippery</a:t>
            </a:r>
            <a:endParaRPr lang="en-US" altLang="zh-CN" sz="2400" b="1">
              <a:solidFill>
                <a:srgbClr val="FF0000"/>
              </a:solidFill>
              <a:latin typeface="Times New Roman" panose="02020603050405020304" pitchFamily="18" charset="0"/>
              <a:cs typeface="Times New Roman" panose="02020603050405020304" pitchFamily="18" charset="0"/>
            </a:endParaRPr>
          </a:p>
        </p:txBody>
      </p:sp>
      <p:sp>
        <p:nvSpPr>
          <p:cNvPr id="11" name="文本框 10"/>
          <p:cNvSpPr txBox="1"/>
          <p:nvPr/>
        </p:nvSpPr>
        <p:spPr>
          <a:xfrm>
            <a:off x="7463790" y="4077970"/>
            <a:ext cx="1108075" cy="460375"/>
          </a:xfrm>
          <a:prstGeom prst="rect">
            <a:avLst/>
          </a:prstGeom>
          <a:noFill/>
        </p:spPr>
        <p:txBody>
          <a:bodyPr wrap="none" rtlCol="0">
            <a:spAutoFit/>
          </a:bodyPr>
          <a:p>
            <a:r>
              <a:rPr lang="en-US" altLang="zh-CN" sz="2400" b="1">
                <a:solidFill>
                  <a:srgbClr val="FF0000"/>
                </a:solidFill>
                <a:latin typeface="Times New Roman" panose="02020603050405020304" pitchFamily="18" charset="0"/>
                <a:cs typeface="Times New Roman" panose="02020603050405020304" pitchFamily="18" charset="0"/>
              </a:rPr>
              <a:t>control</a:t>
            </a:r>
            <a:endParaRPr lang="en-US" altLang="zh-CN" sz="2400" b="1">
              <a:solidFill>
                <a:srgbClr val="FF0000"/>
              </a:solidFill>
              <a:latin typeface="Times New Roman" panose="02020603050405020304" pitchFamily="18" charset="0"/>
              <a:cs typeface="Times New Roman" panose="02020603050405020304" pitchFamily="18" charset="0"/>
            </a:endParaRPr>
          </a:p>
        </p:txBody>
      </p:sp>
      <p:sp>
        <p:nvSpPr>
          <p:cNvPr id="12" name="文本框 11"/>
          <p:cNvSpPr txBox="1"/>
          <p:nvPr/>
        </p:nvSpPr>
        <p:spPr>
          <a:xfrm>
            <a:off x="5161280" y="4567555"/>
            <a:ext cx="1447165" cy="460375"/>
          </a:xfrm>
          <a:prstGeom prst="rect">
            <a:avLst/>
          </a:prstGeom>
          <a:noFill/>
        </p:spPr>
        <p:txBody>
          <a:bodyPr wrap="none" rtlCol="0">
            <a:spAutoFit/>
          </a:bodyPr>
          <a:p>
            <a:r>
              <a:rPr lang="en-US" altLang="zh-CN" sz="2400" b="1">
                <a:solidFill>
                  <a:srgbClr val="FF0000"/>
                </a:solidFill>
                <a:latin typeface="Times New Roman" panose="02020603050405020304" pitchFamily="18" charset="0"/>
                <a:cs typeface="Times New Roman" panose="02020603050405020304" pitchFamily="18" charset="0"/>
              </a:rPr>
              <a:t>processed</a:t>
            </a:r>
            <a:endParaRPr lang="en-US" altLang="zh-CN" sz="2400" b="1">
              <a:solidFill>
                <a:srgbClr val="FF0000"/>
              </a:solidFill>
              <a:latin typeface="Times New Roman" panose="02020603050405020304" pitchFamily="18" charset="0"/>
              <a:cs typeface="Times New Roman" panose="02020603050405020304" pitchFamily="18" charset="0"/>
            </a:endParaRPr>
          </a:p>
        </p:txBody>
      </p:sp>
      <p:sp>
        <p:nvSpPr>
          <p:cNvPr id="13" name="文本框 12"/>
          <p:cNvSpPr txBox="1"/>
          <p:nvPr/>
        </p:nvSpPr>
        <p:spPr>
          <a:xfrm>
            <a:off x="4972685" y="5041265"/>
            <a:ext cx="1216025" cy="460375"/>
          </a:xfrm>
          <a:prstGeom prst="rect">
            <a:avLst/>
          </a:prstGeom>
          <a:noFill/>
        </p:spPr>
        <p:txBody>
          <a:bodyPr wrap="none" rtlCol="0">
            <a:spAutoFit/>
          </a:bodyPr>
          <a:p>
            <a:r>
              <a:rPr lang="en-US" altLang="zh-CN" sz="2400" b="1">
                <a:solidFill>
                  <a:srgbClr val="FF0000"/>
                </a:solidFill>
                <a:latin typeface="Times New Roman" panose="02020603050405020304" pitchFamily="18" charset="0"/>
                <a:cs typeface="Times New Roman" panose="02020603050405020304" pitchFamily="18" charset="0"/>
              </a:rPr>
              <a:t>induced</a:t>
            </a:r>
            <a:endParaRPr lang="en-US" altLang="zh-CN" sz="2400" b="1">
              <a:solidFill>
                <a:srgbClr val="FF0000"/>
              </a:solidFill>
              <a:latin typeface="Times New Roman" panose="02020603050405020304" pitchFamily="18" charset="0"/>
              <a:cs typeface="Times New Roman" panose="02020603050405020304" pitchFamily="18" charset="0"/>
            </a:endParaRPr>
          </a:p>
        </p:txBody>
      </p:sp>
      <p:grpSp>
        <p:nvGrpSpPr>
          <p:cNvPr id="14" name="组合 13"/>
          <p:cNvGrpSpPr/>
          <p:nvPr/>
        </p:nvGrpSpPr>
        <p:grpSpPr>
          <a:xfrm>
            <a:off x="6607175" y="91440"/>
            <a:ext cx="5478780" cy="467995"/>
            <a:chOff x="10405" y="144"/>
            <a:chExt cx="8628" cy="737"/>
          </a:xfrm>
        </p:grpSpPr>
        <p:sp>
          <p:nvSpPr>
            <p:cNvPr id="15" name="流程图: 可选过程 14">
              <a:hlinkClick r:id="rId1" action="ppaction://hlinksldjump"/>
            </p:cNvPr>
            <p:cNvSpPr/>
            <p:nvPr/>
          </p:nvSpPr>
          <p:spPr>
            <a:xfrm>
              <a:off x="1040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New words &amp; expressions</a:t>
              </a:r>
              <a:endParaRPr lang="en-US" altLang="zh-CN" sz="1400" b="1">
                <a:solidFill>
                  <a:schemeClr val="tx1"/>
                </a:solidFill>
              </a:endParaRPr>
            </a:p>
          </p:txBody>
        </p:sp>
        <p:sp>
          <p:nvSpPr>
            <p:cNvPr id="16" name="流程图: 可选过程 15">
              <a:hlinkClick r:id="rId2" action="ppaction://hlinksldjump"/>
            </p:cNvPr>
            <p:cNvSpPr/>
            <p:nvPr/>
          </p:nvSpPr>
          <p:spPr>
            <a:xfrm>
              <a:off x="1472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Reading &amp; speaking</a:t>
              </a:r>
              <a:endParaRPr lang="en-US" altLang="zh-CN" sz="1400" b="1">
                <a:solidFill>
                  <a:schemeClr val="tx1"/>
                </a:solidFill>
              </a:endParaRPr>
            </a:p>
          </p:txBody>
        </p:sp>
        <p:sp>
          <p:nvSpPr>
            <p:cNvPr id="17" name="流程图: 可选过程 16">
              <a:hlinkClick r:id="rId3" action="ppaction://hlinksldjump"/>
            </p:cNvPr>
            <p:cNvSpPr/>
            <p:nvPr/>
          </p:nvSpPr>
          <p:spPr>
            <a:xfrm>
              <a:off x="12571"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before class</a:t>
              </a:r>
              <a:endParaRPr lang="en-US" altLang="zh-CN" sz="1400" b="1">
                <a:solidFill>
                  <a:schemeClr val="tx1"/>
                </a:solidFill>
              </a:endParaRPr>
            </a:p>
          </p:txBody>
        </p:sp>
        <p:sp>
          <p:nvSpPr>
            <p:cNvPr id="18" name="流程图: 可选过程 17">
              <a:hlinkClick r:id="rId4" action="ppaction://hlinksldjump"/>
            </p:cNvPr>
            <p:cNvSpPr/>
            <p:nvPr/>
          </p:nvSpPr>
          <p:spPr>
            <a:xfrm>
              <a:off x="16879" y="144"/>
              <a:ext cx="2154" cy="737"/>
            </a:xfrm>
            <a:prstGeom prst="flowChartAlternateProcess">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in class</a:t>
              </a:r>
              <a:endParaRPr lang="en-US" altLang="zh-CN" sz="1400" b="1">
                <a:solidFill>
                  <a:schemeClr val="tx1"/>
                </a:solidFill>
              </a:endParaRPr>
            </a:p>
          </p:txBody>
        </p:sp>
      </p:grpSp>
    </p:spTree>
    <p:custDataLst>
      <p:tags r:id="rId5"/>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9" grpId="0"/>
      <p:bldP spid="10" grpId="0"/>
      <p:bldP spid="11" grpId="0"/>
      <p:bldP spid="12" grpId="0"/>
      <p:bldP spid="1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Rot="1" noChangeArrowheads="1"/>
          </p:cNvSpPr>
          <p:nvPr/>
        </p:nvSpPr>
        <p:spPr bwMode="auto">
          <a:xfrm>
            <a:off x="1163320" y="636270"/>
            <a:ext cx="10922635" cy="510540"/>
          </a:xfrm>
          <a:prstGeom prst="rect">
            <a:avLst/>
          </a:prstGeom>
          <a:noFill/>
          <a:ln w="9525">
            <a:noFill/>
            <a:miter lim="800000"/>
          </a:ln>
        </p:spPr>
        <p:txBody>
          <a:bodyPr/>
          <a:p>
            <a:pPr marL="0" indent="0" eaLnBrk="0" fontAlgn="auto" hangingPunct="0">
              <a:lnSpc>
                <a:spcPct val="150000"/>
              </a:lnSpc>
              <a:buFontTx/>
              <a:buNone/>
            </a:pPr>
            <a:r>
              <a:rPr lang="en-US" sz="2000" b="1" dirty="0">
                <a:solidFill>
                  <a:schemeClr val="tx1"/>
                </a:solidFill>
                <a:latin typeface="Calibri" panose="020F0502020204030204" charset="0"/>
                <a:cs typeface="Calibri" panose="020F0502020204030204" charset="0"/>
              </a:rPr>
              <a:t>Fill in the following blanks and describe how the anti-lock braking system works. </a:t>
            </a:r>
            <a:endParaRPr lang="en-US" sz="2000" b="1" dirty="0">
              <a:solidFill>
                <a:schemeClr val="tx1"/>
              </a:solidFill>
              <a:latin typeface="Calibri" panose="020F0502020204030204" charset="0"/>
              <a:cs typeface="Calibri" panose="020F0502020204030204" charset="0"/>
            </a:endParaRPr>
          </a:p>
        </p:txBody>
      </p:sp>
      <p:sp>
        <p:nvSpPr>
          <p:cNvPr id="439" name="矩形 439"/>
          <p:cNvSpPr/>
          <p:nvPr/>
        </p:nvSpPr>
        <p:spPr>
          <a:xfrm>
            <a:off x="537210" y="778510"/>
            <a:ext cx="489585" cy="40386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r>
              <a:rPr lang="en-US" altLang="zh-CN" sz="2400" b="1" kern="100">
                <a:latin typeface="Times New Roman" panose="02020603050405020304"/>
                <a:ea typeface="宋体" panose="02010600030101010101" pitchFamily="2" charset="-122"/>
                <a:cs typeface="Times New Roman" panose="02020603050405020304"/>
                <a:sym typeface="Times New Roman" panose="02020603050405020304"/>
              </a:rPr>
              <a:t>5</a:t>
            </a:r>
            <a:endParaRPr lang="en-US" altLang="zh-CN" sz="2400" b="1" kern="100">
              <a:latin typeface="Times New Roman" panose="02020603050405020304"/>
              <a:ea typeface="宋体" panose="02010600030101010101" pitchFamily="2" charset="-122"/>
              <a:cs typeface="Times New Roman" panose="02020603050405020304"/>
              <a:sym typeface="Times New Roman" panose="02020603050405020304"/>
            </a:endParaRPr>
          </a:p>
        </p:txBody>
      </p:sp>
      <p:sp>
        <p:nvSpPr>
          <p:cNvPr id="415" name="文本框 415"/>
          <p:cNvSpPr txBox="1"/>
          <p:nvPr/>
        </p:nvSpPr>
        <p:spPr>
          <a:xfrm>
            <a:off x="5654040" y="2853690"/>
            <a:ext cx="5601335" cy="2249170"/>
          </a:xfrm>
          <a:prstGeom prst="rect">
            <a:avLst/>
          </a:prstGeom>
          <a:solidFill>
            <a:schemeClr val="lt1"/>
          </a:solidFill>
          <a:ln w="6350">
            <a:solidFill>
              <a:prstClr val="black"/>
            </a:solid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just" rtl="0" fontAlgn="auto">
              <a:lnSpc>
                <a:spcPct val="130000"/>
              </a:lnSpc>
            </a:pP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When the _______ applies pressure to the brake pedal, the _________ allows pressure through to the __________.</a:t>
            </a:r>
            <a:r>
              <a:rPr lang="en-US" altLang="zh-CN" sz="1050" kern="100">
                <a:latin typeface="Times New Roman" panose="02020603050405020304"/>
                <a:ea typeface="宋体" panose="02010600030101010101" pitchFamily="2" charset="-122"/>
                <a:cs typeface="Times New Roman" panose="02020603050405020304"/>
                <a:sym typeface="Times New Roman" panose="02020603050405020304"/>
              </a:rPr>
              <a:t> </a:t>
            </a:r>
            <a:endParaRPr lang="en-US" altLang="zh-CN" sz="1050" kern="100">
              <a:latin typeface="Times New Roman" panose="02020603050405020304"/>
              <a:ea typeface="宋体" panose="02010600030101010101" pitchFamily="2" charset="-122"/>
              <a:cs typeface="Times New Roman" panose="02020603050405020304"/>
              <a:sym typeface="Times New Roman" panose="02020603050405020304"/>
            </a:endParaRPr>
          </a:p>
        </p:txBody>
      </p:sp>
      <p:sp>
        <p:nvSpPr>
          <p:cNvPr id="7" name="文本框 6"/>
          <p:cNvSpPr txBox="1"/>
          <p:nvPr/>
        </p:nvSpPr>
        <p:spPr>
          <a:xfrm>
            <a:off x="7093585" y="3303270"/>
            <a:ext cx="1100455" cy="460375"/>
          </a:xfrm>
          <a:prstGeom prst="rect">
            <a:avLst/>
          </a:prstGeom>
          <a:noFill/>
        </p:spPr>
        <p:txBody>
          <a:bodyPr wrap="square" rtlCol="0">
            <a:spAutoFit/>
          </a:bodyPr>
          <a:p>
            <a:pPr algn="ctr"/>
            <a:r>
              <a:rPr lang="zh-CN" altLang="en-US" sz="2400" b="1">
                <a:solidFill>
                  <a:srgbClr val="FF0000"/>
                </a:solidFill>
                <a:latin typeface="Times New Roman" panose="02020603050405020304" pitchFamily="18" charset="0"/>
                <a:cs typeface="Times New Roman" panose="02020603050405020304" pitchFamily="18" charset="0"/>
              </a:rPr>
              <a:t>driver</a:t>
            </a:r>
            <a:endParaRPr lang="zh-CN" altLang="en-US" sz="2400" b="1">
              <a:solidFill>
                <a:srgbClr val="FF0000"/>
              </a:solidFill>
              <a:latin typeface="Times New Roman" panose="02020603050405020304" pitchFamily="18" charset="0"/>
              <a:cs typeface="Times New Roman" panose="02020603050405020304" pitchFamily="18" charset="0"/>
            </a:endParaRPr>
          </a:p>
        </p:txBody>
      </p:sp>
      <p:sp>
        <p:nvSpPr>
          <p:cNvPr id="2" name="文本框 1"/>
          <p:cNvSpPr txBox="1"/>
          <p:nvPr/>
        </p:nvSpPr>
        <p:spPr>
          <a:xfrm>
            <a:off x="7904480" y="3797935"/>
            <a:ext cx="1100455" cy="460375"/>
          </a:xfrm>
          <a:prstGeom prst="rect">
            <a:avLst/>
          </a:prstGeom>
          <a:noFill/>
        </p:spPr>
        <p:txBody>
          <a:bodyPr wrap="square" rtlCol="0">
            <a:spAutoFit/>
          </a:bodyPr>
          <a:p>
            <a:pPr algn="ctr"/>
            <a:r>
              <a:rPr lang="en-US" altLang="zh-CN" sz="2400" b="1">
                <a:solidFill>
                  <a:srgbClr val="FF0000"/>
                </a:solidFill>
                <a:latin typeface="Times New Roman" panose="02020603050405020304" pitchFamily="18" charset="0"/>
                <a:cs typeface="Times New Roman" panose="02020603050405020304" pitchFamily="18" charset="0"/>
              </a:rPr>
              <a:t>vavle</a:t>
            </a:r>
            <a:endParaRPr lang="en-US" altLang="zh-CN" sz="2400" b="1">
              <a:solidFill>
                <a:srgbClr val="FF0000"/>
              </a:solidFill>
              <a:latin typeface="Times New Roman" panose="02020603050405020304" pitchFamily="18" charset="0"/>
              <a:cs typeface="Times New Roman" panose="02020603050405020304" pitchFamily="18" charset="0"/>
            </a:endParaRPr>
          </a:p>
        </p:txBody>
      </p:sp>
      <p:sp>
        <p:nvSpPr>
          <p:cNvPr id="8" name="文本框 7"/>
          <p:cNvSpPr txBox="1"/>
          <p:nvPr/>
        </p:nvSpPr>
        <p:spPr>
          <a:xfrm>
            <a:off x="7759065" y="4258310"/>
            <a:ext cx="944880" cy="460375"/>
          </a:xfrm>
          <a:prstGeom prst="rect">
            <a:avLst/>
          </a:prstGeom>
          <a:noFill/>
        </p:spPr>
        <p:txBody>
          <a:bodyPr wrap="none" rtlCol="0">
            <a:spAutoFit/>
          </a:bodyPr>
          <a:p>
            <a:pPr algn="l"/>
            <a:r>
              <a:rPr lang="zh-CN" altLang="en-US" sz="2400" b="1">
                <a:solidFill>
                  <a:srgbClr val="FF0000"/>
                </a:solidFill>
                <a:latin typeface="Times New Roman" panose="02020603050405020304" pitchFamily="18" charset="0"/>
                <a:cs typeface="Times New Roman" panose="02020603050405020304" pitchFamily="18" charset="0"/>
              </a:rPr>
              <a:t>brake</a:t>
            </a:r>
            <a:endParaRPr lang="zh-CN" altLang="en-US" sz="2400" b="1">
              <a:solidFill>
                <a:srgbClr val="FF0000"/>
              </a:solidFill>
              <a:latin typeface="Times New Roman" panose="02020603050405020304" pitchFamily="18" charset="0"/>
              <a:cs typeface="Times New Roman" panose="02020603050405020304" pitchFamily="18" charset="0"/>
            </a:endParaRPr>
          </a:p>
        </p:txBody>
      </p:sp>
      <p:grpSp>
        <p:nvGrpSpPr>
          <p:cNvPr id="13" name="组合 12"/>
          <p:cNvGrpSpPr/>
          <p:nvPr/>
        </p:nvGrpSpPr>
        <p:grpSpPr>
          <a:xfrm>
            <a:off x="6607175" y="91440"/>
            <a:ext cx="5478780" cy="467995"/>
            <a:chOff x="10405" y="144"/>
            <a:chExt cx="8628" cy="737"/>
          </a:xfrm>
        </p:grpSpPr>
        <p:sp>
          <p:nvSpPr>
            <p:cNvPr id="14" name="流程图: 可选过程 13">
              <a:hlinkClick r:id="rId1" action="ppaction://hlinksldjump"/>
            </p:cNvPr>
            <p:cNvSpPr/>
            <p:nvPr/>
          </p:nvSpPr>
          <p:spPr>
            <a:xfrm>
              <a:off x="1040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New words &amp; expressions</a:t>
              </a:r>
              <a:endParaRPr lang="en-US" altLang="zh-CN" sz="1400" b="1">
                <a:solidFill>
                  <a:schemeClr val="tx1"/>
                </a:solidFill>
              </a:endParaRPr>
            </a:p>
          </p:txBody>
        </p:sp>
        <p:sp>
          <p:nvSpPr>
            <p:cNvPr id="15" name="流程图: 可选过程 14">
              <a:hlinkClick r:id="rId2" action="ppaction://hlinksldjump"/>
            </p:cNvPr>
            <p:cNvSpPr/>
            <p:nvPr/>
          </p:nvSpPr>
          <p:spPr>
            <a:xfrm>
              <a:off x="1472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Reading &amp; speaking</a:t>
              </a:r>
              <a:endParaRPr lang="en-US" altLang="zh-CN" sz="1400" b="1">
                <a:solidFill>
                  <a:schemeClr val="tx1"/>
                </a:solidFill>
              </a:endParaRPr>
            </a:p>
          </p:txBody>
        </p:sp>
        <p:sp>
          <p:nvSpPr>
            <p:cNvPr id="16" name="流程图: 可选过程 15">
              <a:hlinkClick r:id="rId3" action="ppaction://hlinksldjump"/>
            </p:cNvPr>
            <p:cNvSpPr/>
            <p:nvPr/>
          </p:nvSpPr>
          <p:spPr>
            <a:xfrm>
              <a:off x="12571"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before class</a:t>
              </a:r>
              <a:endParaRPr lang="en-US" altLang="zh-CN" sz="1400" b="1">
                <a:solidFill>
                  <a:schemeClr val="tx1"/>
                </a:solidFill>
              </a:endParaRPr>
            </a:p>
          </p:txBody>
        </p:sp>
        <p:sp>
          <p:nvSpPr>
            <p:cNvPr id="17" name="流程图: 可选过程 16">
              <a:hlinkClick r:id="rId4" action="ppaction://hlinksldjump"/>
            </p:cNvPr>
            <p:cNvSpPr/>
            <p:nvPr/>
          </p:nvSpPr>
          <p:spPr>
            <a:xfrm>
              <a:off x="16879" y="144"/>
              <a:ext cx="2154" cy="737"/>
            </a:xfrm>
            <a:prstGeom prst="flowChartAlternateProcess">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in class</a:t>
              </a:r>
              <a:endParaRPr lang="en-US" altLang="zh-CN" sz="1400" b="1">
                <a:solidFill>
                  <a:schemeClr val="tx1"/>
                </a:solidFill>
              </a:endParaRPr>
            </a:p>
          </p:txBody>
        </p:sp>
      </p:grpSp>
      <p:pic>
        <p:nvPicPr>
          <p:cNvPr id="4" name="图片 3" descr="bosch-abs-anti-blocking-system 1"/>
          <p:cNvPicPr>
            <a:picLocks noChangeAspect="1"/>
          </p:cNvPicPr>
          <p:nvPr/>
        </p:nvPicPr>
        <p:blipFill>
          <a:blip r:embed="rId5"/>
          <a:stretch>
            <a:fillRect/>
          </a:stretch>
        </p:blipFill>
        <p:spPr>
          <a:xfrm>
            <a:off x="423545" y="1616075"/>
            <a:ext cx="4505325" cy="4724400"/>
          </a:xfrm>
          <a:prstGeom prst="rect">
            <a:avLst/>
          </a:prstGeom>
        </p:spPr>
      </p:pic>
    </p:spTree>
    <p:custDataLst>
      <p:tags r:id="rId6"/>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2" grpId="0"/>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5" name="文本框 415"/>
          <p:cNvSpPr txBox="1"/>
          <p:nvPr/>
        </p:nvSpPr>
        <p:spPr>
          <a:xfrm>
            <a:off x="5546090" y="2717165"/>
            <a:ext cx="5360670" cy="2397760"/>
          </a:xfrm>
          <a:prstGeom prst="rect">
            <a:avLst/>
          </a:prstGeom>
          <a:solidFill>
            <a:schemeClr val="lt1"/>
          </a:solidFill>
          <a:ln w="6350">
            <a:solidFill>
              <a:prstClr val="black"/>
            </a:solid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just" rtl="0" fontAlgn="auto">
              <a:lnSpc>
                <a:spcPct val="130000"/>
              </a:lnSpc>
            </a:pP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If the __________ detects that the wheel is about to lock, the _______ blocks the line and prevents the pressure from passing to the _______.</a:t>
            </a:r>
            <a:endPar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endParaRPr>
          </a:p>
          <a:p>
            <a:pPr algn="just" fontAlgn="auto">
              <a:lnSpc>
                <a:spcPct val="130000"/>
              </a:lnSpc>
            </a:pPr>
            <a:r>
              <a:rPr lang="en-US" altLang="zh-CN" sz="1050" kern="100">
                <a:latin typeface="Times New Roman" panose="02020603050405020304"/>
                <a:ea typeface="宋体" panose="02010600030101010101" pitchFamily="2" charset="-122"/>
                <a:cs typeface="Times New Roman" panose="02020603050405020304"/>
                <a:sym typeface="Times New Roman" panose="02020603050405020304"/>
              </a:rPr>
              <a:t> </a:t>
            </a:r>
            <a:endParaRPr lang="en-US" altLang="zh-CN" sz="1050" kern="100">
              <a:latin typeface="Times New Roman" panose="02020603050405020304"/>
              <a:ea typeface="宋体" panose="02010600030101010101" pitchFamily="2" charset="-122"/>
              <a:cs typeface="Times New Roman" panose="02020603050405020304"/>
              <a:sym typeface="Times New Roman" panose="02020603050405020304"/>
            </a:endParaRPr>
          </a:p>
        </p:txBody>
      </p:sp>
      <p:sp>
        <p:nvSpPr>
          <p:cNvPr id="7" name="文本框 6"/>
          <p:cNvSpPr txBox="1"/>
          <p:nvPr/>
        </p:nvSpPr>
        <p:spPr>
          <a:xfrm>
            <a:off x="6741160" y="2952750"/>
            <a:ext cx="1100455" cy="460375"/>
          </a:xfrm>
          <a:prstGeom prst="rect">
            <a:avLst/>
          </a:prstGeom>
          <a:noFill/>
        </p:spPr>
        <p:txBody>
          <a:bodyPr wrap="square" rtlCol="0">
            <a:spAutoFit/>
          </a:bodyPr>
          <a:p>
            <a:r>
              <a:rPr lang="en-US" altLang="zh-CN" sz="2400" b="1">
                <a:solidFill>
                  <a:srgbClr val="FF0000"/>
                </a:solidFill>
                <a:latin typeface="Times New Roman" panose="02020603050405020304" pitchFamily="18" charset="0"/>
                <a:cs typeface="Times New Roman" panose="02020603050405020304" pitchFamily="18" charset="0"/>
              </a:rPr>
              <a:t>sensor</a:t>
            </a:r>
            <a:endParaRPr lang="en-US" altLang="zh-CN" sz="2400" b="1">
              <a:solidFill>
                <a:srgbClr val="FF0000"/>
              </a:solidFill>
              <a:latin typeface="Times New Roman" panose="02020603050405020304" pitchFamily="18" charset="0"/>
              <a:cs typeface="Times New Roman" panose="02020603050405020304" pitchFamily="18" charset="0"/>
            </a:endParaRPr>
          </a:p>
        </p:txBody>
      </p:sp>
      <p:sp>
        <p:nvSpPr>
          <p:cNvPr id="2" name="文本框 1"/>
          <p:cNvSpPr txBox="1"/>
          <p:nvPr/>
        </p:nvSpPr>
        <p:spPr>
          <a:xfrm>
            <a:off x="8338820" y="3413125"/>
            <a:ext cx="1100455" cy="460375"/>
          </a:xfrm>
          <a:prstGeom prst="rect">
            <a:avLst/>
          </a:prstGeom>
          <a:noFill/>
        </p:spPr>
        <p:txBody>
          <a:bodyPr wrap="square" rtlCol="0">
            <a:spAutoFit/>
          </a:bodyPr>
          <a:p>
            <a:pPr algn="ctr"/>
            <a:r>
              <a:rPr lang="en-US" altLang="zh-CN" sz="2400" b="1">
                <a:solidFill>
                  <a:srgbClr val="FF0000"/>
                </a:solidFill>
                <a:latin typeface="Times New Roman" panose="02020603050405020304" pitchFamily="18" charset="0"/>
                <a:cs typeface="Times New Roman" panose="02020603050405020304" pitchFamily="18" charset="0"/>
              </a:rPr>
              <a:t>vavle</a:t>
            </a:r>
            <a:endParaRPr lang="en-US" altLang="zh-CN" sz="2400" b="1">
              <a:solidFill>
                <a:srgbClr val="FF0000"/>
              </a:solidFill>
              <a:latin typeface="Times New Roman" panose="02020603050405020304" pitchFamily="18" charset="0"/>
              <a:cs typeface="Times New Roman" panose="02020603050405020304" pitchFamily="18" charset="0"/>
            </a:endParaRPr>
          </a:p>
        </p:txBody>
      </p:sp>
      <p:sp>
        <p:nvSpPr>
          <p:cNvPr id="8" name="文本框 7"/>
          <p:cNvSpPr txBox="1"/>
          <p:nvPr/>
        </p:nvSpPr>
        <p:spPr>
          <a:xfrm>
            <a:off x="7484745" y="4348480"/>
            <a:ext cx="944880" cy="460375"/>
          </a:xfrm>
          <a:prstGeom prst="rect">
            <a:avLst/>
          </a:prstGeom>
          <a:noFill/>
        </p:spPr>
        <p:txBody>
          <a:bodyPr wrap="none" rtlCol="0">
            <a:spAutoFit/>
          </a:bodyPr>
          <a:p>
            <a:pPr algn="l"/>
            <a:r>
              <a:rPr lang="zh-CN" altLang="en-US" sz="2400" b="1">
                <a:solidFill>
                  <a:srgbClr val="FF0000"/>
                </a:solidFill>
                <a:latin typeface="Times New Roman" panose="02020603050405020304" pitchFamily="18" charset="0"/>
                <a:cs typeface="Times New Roman" panose="02020603050405020304" pitchFamily="18" charset="0"/>
              </a:rPr>
              <a:t>brake</a:t>
            </a:r>
            <a:endParaRPr lang="zh-CN" altLang="en-US" sz="2400" b="1">
              <a:solidFill>
                <a:srgbClr val="FF0000"/>
              </a:solidFill>
              <a:latin typeface="Times New Roman" panose="02020603050405020304" pitchFamily="18" charset="0"/>
              <a:cs typeface="Times New Roman" panose="02020603050405020304" pitchFamily="18" charset="0"/>
            </a:endParaRPr>
          </a:p>
        </p:txBody>
      </p:sp>
      <p:grpSp>
        <p:nvGrpSpPr>
          <p:cNvPr id="13" name="组合 12"/>
          <p:cNvGrpSpPr/>
          <p:nvPr/>
        </p:nvGrpSpPr>
        <p:grpSpPr>
          <a:xfrm>
            <a:off x="6607175" y="91440"/>
            <a:ext cx="5478780" cy="467995"/>
            <a:chOff x="10405" y="144"/>
            <a:chExt cx="8628" cy="737"/>
          </a:xfrm>
        </p:grpSpPr>
        <p:sp>
          <p:nvSpPr>
            <p:cNvPr id="14" name="流程图: 可选过程 13">
              <a:hlinkClick r:id="rId1" action="ppaction://hlinksldjump"/>
            </p:cNvPr>
            <p:cNvSpPr/>
            <p:nvPr/>
          </p:nvSpPr>
          <p:spPr>
            <a:xfrm>
              <a:off x="1040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New words &amp; expressions</a:t>
              </a:r>
              <a:endParaRPr lang="en-US" altLang="zh-CN" sz="1400" b="1">
                <a:solidFill>
                  <a:schemeClr val="tx1"/>
                </a:solidFill>
              </a:endParaRPr>
            </a:p>
          </p:txBody>
        </p:sp>
        <p:sp>
          <p:nvSpPr>
            <p:cNvPr id="15" name="流程图: 可选过程 14">
              <a:hlinkClick r:id="rId2" action="ppaction://hlinksldjump"/>
            </p:cNvPr>
            <p:cNvSpPr/>
            <p:nvPr/>
          </p:nvSpPr>
          <p:spPr>
            <a:xfrm>
              <a:off x="1472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Reading &amp; speaking</a:t>
              </a:r>
              <a:endParaRPr lang="en-US" altLang="zh-CN" sz="1400" b="1">
                <a:solidFill>
                  <a:schemeClr val="tx1"/>
                </a:solidFill>
              </a:endParaRPr>
            </a:p>
          </p:txBody>
        </p:sp>
        <p:sp>
          <p:nvSpPr>
            <p:cNvPr id="16" name="流程图: 可选过程 15">
              <a:hlinkClick r:id="rId3" action="ppaction://hlinksldjump"/>
            </p:cNvPr>
            <p:cNvSpPr/>
            <p:nvPr/>
          </p:nvSpPr>
          <p:spPr>
            <a:xfrm>
              <a:off x="12571"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before class</a:t>
              </a:r>
              <a:endParaRPr lang="en-US" altLang="zh-CN" sz="1400" b="1">
                <a:solidFill>
                  <a:schemeClr val="tx1"/>
                </a:solidFill>
              </a:endParaRPr>
            </a:p>
          </p:txBody>
        </p:sp>
        <p:sp>
          <p:nvSpPr>
            <p:cNvPr id="17" name="流程图: 可选过程 16">
              <a:hlinkClick r:id="rId4" action="ppaction://hlinksldjump"/>
            </p:cNvPr>
            <p:cNvSpPr/>
            <p:nvPr/>
          </p:nvSpPr>
          <p:spPr>
            <a:xfrm>
              <a:off x="16879" y="144"/>
              <a:ext cx="2154" cy="737"/>
            </a:xfrm>
            <a:prstGeom prst="flowChartAlternateProcess">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in class</a:t>
              </a:r>
              <a:endParaRPr lang="en-US" altLang="zh-CN" sz="1400" b="1">
                <a:solidFill>
                  <a:schemeClr val="tx1"/>
                </a:solidFill>
              </a:endParaRPr>
            </a:p>
          </p:txBody>
        </p:sp>
      </p:grpSp>
      <p:pic>
        <p:nvPicPr>
          <p:cNvPr id="3" name="图片 2" descr="bosch-abs-anti-blocking-system--2"/>
          <p:cNvPicPr>
            <a:picLocks noChangeAspect="1"/>
          </p:cNvPicPr>
          <p:nvPr/>
        </p:nvPicPr>
        <p:blipFill>
          <a:blip r:embed="rId5"/>
          <a:stretch>
            <a:fillRect/>
          </a:stretch>
        </p:blipFill>
        <p:spPr>
          <a:xfrm>
            <a:off x="474980" y="1186180"/>
            <a:ext cx="4405630" cy="4629150"/>
          </a:xfrm>
          <a:prstGeom prst="rect">
            <a:avLst/>
          </a:prstGeom>
        </p:spPr>
      </p:pic>
    </p:spTree>
    <p:custDataLst>
      <p:tags r:id="rId6"/>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2" grpId="0"/>
      <p:bldP spid="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425"/>
          <p:cNvSpPr txBox="1"/>
          <p:nvPr/>
        </p:nvSpPr>
        <p:spPr>
          <a:xfrm>
            <a:off x="5358765" y="2244090"/>
            <a:ext cx="5881370" cy="2506345"/>
          </a:xfrm>
          <a:prstGeom prst="rect">
            <a:avLst/>
          </a:prstGeom>
          <a:solidFill>
            <a:schemeClr val="lt1"/>
          </a:solidFill>
          <a:ln w="6350">
            <a:solidFill>
              <a:prstClr val="black"/>
            </a:solid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just" rtl="0" fontAlgn="auto">
              <a:lnSpc>
                <a:spcPct val="130000"/>
              </a:lnSpc>
            </a:pP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If the _______ is still in danger of locking, the ________ moves the plungerfurther to dump pressure to the reservoir, while the _________ builds up pressure for reapplication.</a:t>
            </a:r>
            <a:endParaRPr lang="en-US" altLang="zh-CN" sz="1050" kern="100">
              <a:latin typeface="Times New Roman" panose="02020603050405020304"/>
              <a:ea typeface="宋体" panose="02010600030101010101" pitchFamily="2" charset="-122"/>
              <a:cs typeface="Times New Roman" panose="02020603050405020304"/>
              <a:sym typeface="Times New Roman" panose="02020603050405020304"/>
            </a:endParaRPr>
          </a:p>
          <a:p>
            <a:pPr algn="just" fontAlgn="auto">
              <a:lnSpc>
                <a:spcPct val="130000"/>
              </a:lnSpc>
            </a:pPr>
            <a:r>
              <a:rPr lang="en-US" altLang="zh-CN" sz="1050" kern="100">
                <a:latin typeface="Times New Roman" panose="02020603050405020304"/>
                <a:ea typeface="宋体" panose="02010600030101010101" pitchFamily="2" charset="-122"/>
                <a:cs typeface="Times New Roman" panose="02020603050405020304"/>
                <a:sym typeface="Times New Roman" panose="02020603050405020304"/>
              </a:rPr>
              <a:t> </a:t>
            </a:r>
            <a:endParaRPr lang="en-US" altLang="zh-CN" sz="1050" kern="100">
              <a:latin typeface="Times New Roman" panose="02020603050405020304"/>
              <a:ea typeface="宋体" panose="02010600030101010101" pitchFamily="2" charset="-122"/>
              <a:cs typeface="Times New Roman" panose="02020603050405020304"/>
              <a:sym typeface="Times New Roman" panose="02020603050405020304"/>
            </a:endParaRPr>
          </a:p>
        </p:txBody>
      </p:sp>
      <p:sp>
        <p:nvSpPr>
          <p:cNvPr id="8" name="文本框 7"/>
          <p:cNvSpPr txBox="1"/>
          <p:nvPr/>
        </p:nvSpPr>
        <p:spPr>
          <a:xfrm>
            <a:off x="6221730" y="2505710"/>
            <a:ext cx="953770" cy="460375"/>
          </a:xfrm>
          <a:prstGeom prst="rect">
            <a:avLst/>
          </a:prstGeom>
          <a:noFill/>
        </p:spPr>
        <p:txBody>
          <a:bodyPr wrap="square" rtlCol="0">
            <a:spAutoFit/>
          </a:bodyPr>
          <a:p>
            <a:pPr algn="ctr"/>
            <a:r>
              <a:rPr lang="en-US" altLang="zh-CN" sz="2400" b="1">
                <a:solidFill>
                  <a:srgbClr val="FF0000"/>
                </a:solidFill>
                <a:latin typeface="Times New Roman" panose="02020603050405020304" pitchFamily="18" charset="0"/>
                <a:cs typeface="Times New Roman" panose="02020603050405020304" pitchFamily="18" charset="0"/>
              </a:rPr>
              <a:t>wheel</a:t>
            </a:r>
            <a:endParaRPr lang="en-US" altLang="zh-CN" sz="2400" b="1">
              <a:solidFill>
                <a:srgbClr val="FF0000"/>
              </a:solidFill>
              <a:latin typeface="Times New Roman" panose="02020603050405020304" pitchFamily="18" charset="0"/>
              <a:cs typeface="Times New Roman" panose="02020603050405020304" pitchFamily="18" charset="0"/>
            </a:endParaRPr>
          </a:p>
        </p:txBody>
      </p:sp>
      <p:sp>
        <p:nvSpPr>
          <p:cNvPr id="9" name="文本框 8"/>
          <p:cNvSpPr txBox="1"/>
          <p:nvPr/>
        </p:nvSpPr>
        <p:spPr>
          <a:xfrm>
            <a:off x="5732780" y="3011805"/>
            <a:ext cx="874395" cy="460375"/>
          </a:xfrm>
          <a:prstGeom prst="rect">
            <a:avLst/>
          </a:prstGeom>
          <a:noFill/>
        </p:spPr>
        <p:txBody>
          <a:bodyPr wrap="square" rtlCol="0">
            <a:spAutoFit/>
          </a:bodyPr>
          <a:p>
            <a:r>
              <a:rPr lang="en-US" altLang="zh-CN" sz="2400" b="1">
                <a:solidFill>
                  <a:srgbClr val="FF0000"/>
                </a:solidFill>
                <a:latin typeface="Times New Roman" panose="02020603050405020304" pitchFamily="18" charset="0"/>
                <a:cs typeface="Times New Roman" panose="02020603050405020304" pitchFamily="18" charset="0"/>
              </a:rPr>
              <a:t>ECU</a:t>
            </a:r>
            <a:endParaRPr lang="en-US" altLang="zh-CN" sz="2400" b="1">
              <a:solidFill>
                <a:srgbClr val="FF0000"/>
              </a:solidFill>
              <a:latin typeface="Times New Roman" panose="02020603050405020304" pitchFamily="18" charset="0"/>
              <a:cs typeface="Times New Roman" panose="02020603050405020304" pitchFamily="18" charset="0"/>
            </a:endParaRPr>
          </a:p>
        </p:txBody>
      </p:sp>
      <p:sp>
        <p:nvSpPr>
          <p:cNvPr id="11" name="文本框 10"/>
          <p:cNvSpPr txBox="1"/>
          <p:nvPr/>
        </p:nvSpPr>
        <p:spPr>
          <a:xfrm>
            <a:off x="9930130" y="3472180"/>
            <a:ext cx="1011555" cy="460375"/>
          </a:xfrm>
          <a:prstGeom prst="rect">
            <a:avLst/>
          </a:prstGeom>
          <a:noFill/>
        </p:spPr>
        <p:txBody>
          <a:bodyPr wrap="square" rtlCol="0">
            <a:spAutoFit/>
          </a:bodyPr>
          <a:p>
            <a:r>
              <a:rPr lang="en-US" altLang="zh-CN" sz="2400" b="1">
                <a:solidFill>
                  <a:srgbClr val="FF0000"/>
                </a:solidFill>
                <a:latin typeface="Times New Roman" panose="02020603050405020304" pitchFamily="18" charset="0"/>
                <a:cs typeface="Times New Roman" panose="02020603050405020304" pitchFamily="18" charset="0"/>
              </a:rPr>
              <a:t>pump</a:t>
            </a:r>
            <a:endParaRPr lang="en-US" altLang="zh-CN" sz="2400" b="1">
              <a:solidFill>
                <a:srgbClr val="FF0000"/>
              </a:solidFill>
              <a:latin typeface="Times New Roman" panose="02020603050405020304" pitchFamily="18" charset="0"/>
              <a:cs typeface="Times New Roman" panose="02020603050405020304" pitchFamily="18" charset="0"/>
            </a:endParaRPr>
          </a:p>
        </p:txBody>
      </p:sp>
      <p:grpSp>
        <p:nvGrpSpPr>
          <p:cNvPr id="7" name="组合 6"/>
          <p:cNvGrpSpPr/>
          <p:nvPr/>
        </p:nvGrpSpPr>
        <p:grpSpPr>
          <a:xfrm>
            <a:off x="6607175" y="91440"/>
            <a:ext cx="5478780" cy="467995"/>
            <a:chOff x="10405" y="144"/>
            <a:chExt cx="8628" cy="737"/>
          </a:xfrm>
        </p:grpSpPr>
        <p:sp>
          <p:nvSpPr>
            <p:cNvPr id="14" name="流程图: 可选过程 13">
              <a:hlinkClick r:id="rId1" action="ppaction://hlinksldjump"/>
            </p:cNvPr>
            <p:cNvSpPr/>
            <p:nvPr/>
          </p:nvSpPr>
          <p:spPr>
            <a:xfrm>
              <a:off x="1040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New words &amp; expressions</a:t>
              </a:r>
              <a:endParaRPr lang="en-US" altLang="zh-CN" sz="1400" b="1">
                <a:solidFill>
                  <a:schemeClr val="tx1"/>
                </a:solidFill>
              </a:endParaRPr>
            </a:p>
          </p:txBody>
        </p:sp>
        <p:sp>
          <p:nvSpPr>
            <p:cNvPr id="15" name="流程图: 可选过程 14">
              <a:hlinkClick r:id="rId2" action="ppaction://hlinksldjump"/>
            </p:cNvPr>
            <p:cNvSpPr/>
            <p:nvPr/>
          </p:nvSpPr>
          <p:spPr>
            <a:xfrm>
              <a:off x="1472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Reading &amp; speaking</a:t>
              </a:r>
              <a:endParaRPr lang="en-US" altLang="zh-CN" sz="1400" b="1">
                <a:solidFill>
                  <a:schemeClr val="tx1"/>
                </a:solidFill>
              </a:endParaRPr>
            </a:p>
          </p:txBody>
        </p:sp>
        <p:sp>
          <p:nvSpPr>
            <p:cNvPr id="16" name="流程图: 可选过程 15">
              <a:hlinkClick r:id="rId3" action="ppaction://hlinksldjump"/>
            </p:cNvPr>
            <p:cNvSpPr/>
            <p:nvPr/>
          </p:nvSpPr>
          <p:spPr>
            <a:xfrm>
              <a:off x="12571"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before class</a:t>
              </a:r>
              <a:endParaRPr lang="en-US" altLang="zh-CN" sz="1400" b="1">
                <a:solidFill>
                  <a:schemeClr val="tx1"/>
                </a:solidFill>
              </a:endParaRPr>
            </a:p>
          </p:txBody>
        </p:sp>
        <p:sp>
          <p:nvSpPr>
            <p:cNvPr id="17" name="流程图: 可选过程 16">
              <a:hlinkClick r:id="rId4" action="ppaction://hlinksldjump"/>
            </p:cNvPr>
            <p:cNvSpPr/>
            <p:nvPr/>
          </p:nvSpPr>
          <p:spPr>
            <a:xfrm>
              <a:off x="16879" y="144"/>
              <a:ext cx="2154" cy="737"/>
            </a:xfrm>
            <a:prstGeom prst="flowChartAlternateProcess">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in class</a:t>
              </a:r>
              <a:endParaRPr lang="en-US" altLang="zh-CN" sz="1400" b="1">
                <a:solidFill>
                  <a:schemeClr val="tx1"/>
                </a:solidFill>
              </a:endParaRPr>
            </a:p>
          </p:txBody>
        </p:sp>
      </p:grpSp>
      <p:pic>
        <p:nvPicPr>
          <p:cNvPr id="4" name="图片 3" descr="bosch-abs-anti-blocking-system--3"/>
          <p:cNvPicPr>
            <a:picLocks noChangeAspect="1"/>
          </p:cNvPicPr>
          <p:nvPr/>
        </p:nvPicPr>
        <p:blipFill>
          <a:blip r:embed="rId5"/>
          <a:stretch>
            <a:fillRect/>
          </a:stretch>
        </p:blipFill>
        <p:spPr>
          <a:xfrm>
            <a:off x="535940" y="1397000"/>
            <a:ext cx="4458335" cy="3869055"/>
          </a:xfrm>
          <a:prstGeom prst="rect">
            <a:avLst/>
          </a:prstGeom>
        </p:spPr>
      </p:pic>
    </p:spTree>
    <p:custDataLst>
      <p:tags r:id="rId6"/>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7" name="文本框 427"/>
          <p:cNvSpPr txBox="1"/>
          <p:nvPr/>
        </p:nvSpPr>
        <p:spPr>
          <a:xfrm>
            <a:off x="5501005" y="2610485"/>
            <a:ext cx="5960745" cy="1868805"/>
          </a:xfrm>
          <a:prstGeom prst="rect">
            <a:avLst/>
          </a:prstGeom>
          <a:solidFill>
            <a:schemeClr val="lt1"/>
          </a:solidFill>
          <a:ln w="6350">
            <a:solidFill>
              <a:prstClr val="black"/>
            </a:solid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just" rtl="0" fontAlgn="auto">
              <a:lnSpc>
                <a:spcPct val="130000"/>
              </a:lnSpc>
            </a:pP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When the wheel speeds up sufficiently, the _______ is dropped to its lowest position to allow the pressure through to the ______ again.</a:t>
            </a:r>
            <a:endParaRPr lang="en-US" altLang="zh-CN" sz="1050" kern="100">
              <a:latin typeface="Times New Roman" panose="02020603050405020304"/>
              <a:ea typeface="宋体" panose="02010600030101010101" pitchFamily="2" charset="-122"/>
              <a:cs typeface="Times New Roman" panose="02020603050405020304"/>
              <a:sym typeface="Times New Roman" panose="02020603050405020304"/>
            </a:endParaRPr>
          </a:p>
        </p:txBody>
      </p:sp>
      <p:sp>
        <p:nvSpPr>
          <p:cNvPr id="12" name="文本框 11"/>
          <p:cNvSpPr txBox="1"/>
          <p:nvPr/>
        </p:nvSpPr>
        <p:spPr>
          <a:xfrm>
            <a:off x="5512435" y="3371850"/>
            <a:ext cx="1285875" cy="460375"/>
          </a:xfrm>
          <a:prstGeom prst="rect">
            <a:avLst/>
          </a:prstGeom>
          <a:noFill/>
        </p:spPr>
        <p:txBody>
          <a:bodyPr wrap="square" rtlCol="0">
            <a:spAutoFit/>
          </a:bodyPr>
          <a:p>
            <a:pPr algn="ctr"/>
            <a:r>
              <a:rPr lang="en-US" altLang="zh-CN" sz="2400" b="1">
                <a:solidFill>
                  <a:srgbClr val="FF0000"/>
                </a:solidFill>
                <a:latin typeface="Times New Roman" panose="02020603050405020304" pitchFamily="18" charset="0"/>
                <a:cs typeface="Times New Roman" panose="02020603050405020304" pitchFamily="18" charset="0"/>
              </a:rPr>
              <a:t>plunger</a:t>
            </a:r>
            <a:endParaRPr lang="en-US" altLang="zh-CN" sz="2400" b="1">
              <a:solidFill>
                <a:srgbClr val="FF0000"/>
              </a:solidFill>
              <a:latin typeface="Times New Roman" panose="02020603050405020304" pitchFamily="18" charset="0"/>
              <a:cs typeface="Times New Roman" panose="02020603050405020304" pitchFamily="18" charset="0"/>
            </a:endParaRPr>
          </a:p>
        </p:txBody>
      </p:sp>
      <p:sp>
        <p:nvSpPr>
          <p:cNvPr id="13" name="文本框 12"/>
          <p:cNvSpPr txBox="1"/>
          <p:nvPr/>
        </p:nvSpPr>
        <p:spPr>
          <a:xfrm>
            <a:off x="9625330" y="3832225"/>
            <a:ext cx="1022350" cy="460375"/>
          </a:xfrm>
          <a:prstGeom prst="rect">
            <a:avLst/>
          </a:prstGeom>
          <a:noFill/>
        </p:spPr>
        <p:txBody>
          <a:bodyPr wrap="square" rtlCol="0">
            <a:spAutoFit/>
          </a:bodyPr>
          <a:p>
            <a:pPr algn="ctr"/>
            <a:r>
              <a:rPr lang="en-US" altLang="zh-CN" sz="2400" b="1">
                <a:solidFill>
                  <a:srgbClr val="FF0000"/>
                </a:solidFill>
                <a:latin typeface="Times New Roman" panose="02020603050405020304" pitchFamily="18" charset="0"/>
                <a:cs typeface="Times New Roman" panose="02020603050405020304" pitchFamily="18" charset="0"/>
              </a:rPr>
              <a:t>brake</a:t>
            </a:r>
            <a:endParaRPr lang="en-US" altLang="zh-CN" sz="2400" b="1">
              <a:solidFill>
                <a:srgbClr val="FF0000"/>
              </a:solidFill>
              <a:latin typeface="Times New Roman" panose="02020603050405020304" pitchFamily="18" charset="0"/>
              <a:cs typeface="Times New Roman" panose="02020603050405020304" pitchFamily="18" charset="0"/>
            </a:endParaRPr>
          </a:p>
        </p:txBody>
      </p:sp>
      <p:grpSp>
        <p:nvGrpSpPr>
          <p:cNvPr id="7" name="组合 6"/>
          <p:cNvGrpSpPr/>
          <p:nvPr/>
        </p:nvGrpSpPr>
        <p:grpSpPr>
          <a:xfrm>
            <a:off x="6607175" y="91440"/>
            <a:ext cx="5478780" cy="467995"/>
            <a:chOff x="10405" y="144"/>
            <a:chExt cx="8628" cy="737"/>
          </a:xfrm>
        </p:grpSpPr>
        <p:sp>
          <p:nvSpPr>
            <p:cNvPr id="14" name="流程图: 可选过程 13">
              <a:hlinkClick r:id="rId1" action="ppaction://hlinksldjump"/>
            </p:cNvPr>
            <p:cNvSpPr/>
            <p:nvPr/>
          </p:nvSpPr>
          <p:spPr>
            <a:xfrm>
              <a:off x="1040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New words &amp; expressions</a:t>
              </a:r>
              <a:endParaRPr lang="en-US" altLang="zh-CN" sz="1400" b="1">
                <a:solidFill>
                  <a:schemeClr val="tx1"/>
                </a:solidFill>
              </a:endParaRPr>
            </a:p>
          </p:txBody>
        </p:sp>
        <p:sp>
          <p:nvSpPr>
            <p:cNvPr id="15" name="流程图: 可选过程 14">
              <a:hlinkClick r:id="rId2" action="ppaction://hlinksldjump"/>
            </p:cNvPr>
            <p:cNvSpPr/>
            <p:nvPr/>
          </p:nvSpPr>
          <p:spPr>
            <a:xfrm>
              <a:off x="1472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Reading &amp; speaking</a:t>
              </a:r>
              <a:endParaRPr lang="en-US" altLang="zh-CN" sz="1400" b="1">
                <a:solidFill>
                  <a:schemeClr val="tx1"/>
                </a:solidFill>
              </a:endParaRPr>
            </a:p>
          </p:txBody>
        </p:sp>
        <p:sp>
          <p:nvSpPr>
            <p:cNvPr id="16" name="流程图: 可选过程 15">
              <a:hlinkClick r:id="rId3" action="ppaction://hlinksldjump"/>
            </p:cNvPr>
            <p:cNvSpPr/>
            <p:nvPr/>
          </p:nvSpPr>
          <p:spPr>
            <a:xfrm>
              <a:off x="12571"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before class</a:t>
              </a:r>
              <a:endParaRPr lang="en-US" altLang="zh-CN" sz="1400" b="1">
                <a:solidFill>
                  <a:schemeClr val="tx1"/>
                </a:solidFill>
              </a:endParaRPr>
            </a:p>
          </p:txBody>
        </p:sp>
        <p:sp>
          <p:nvSpPr>
            <p:cNvPr id="17" name="流程图: 可选过程 16">
              <a:hlinkClick r:id="rId4" action="ppaction://hlinksldjump"/>
            </p:cNvPr>
            <p:cNvSpPr/>
            <p:nvPr/>
          </p:nvSpPr>
          <p:spPr>
            <a:xfrm>
              <a:off x="16879" y="144"/>
              <a:ext cx="2154" cy="737"/>
            </a:xfrm>
            <a:prstGeom prst="flowChartAlternateProcess">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in class</a:t>
              </a:r>
              <a:endParaRPr lang="en-US" altLang="zh-CN" sz="1400" b="1">
                <a:solidFill>
                  <a:schemeClr val="tx1"/>
                </a:solidFill>
              </a:endParaRPr>
            </a:p>
          </p:txBody>
        </p:sp>
      </p:grpSp>
      <p:pic>
        <p:nvPicPr>
          <p:cNvPr id="3" name="图片 2" descr="bosch-abs-anti-blocking-system--4"/>
          <p:cNvPicPr>
            <a:picLocks noChangeAspect="1"/>
          </p:cNvPicPr>
          <p:nvPr/>
        </p:nvPicPr>
        <p:blipFill>
          <a:blip r:embed="rId5"/>
          <a:stretch>
            <a:fillRect/>
          </a:stretch>
        </p:blipFill>
        <p:spPr>
          <a:xfrm>
            <a:off x="481330" y="1042670"/>
            <a:ext cx="4112260" cy="4447540"/>
          </a:xfrm>
          <a:prstGeom prst="rect">
            <a:avLst/>
          </a:prstGeom>
        </p:spPr>
      </p:pic>
    </p:spTree>
    <p:custDataLst>
      <p:tags r:id="rId6"/>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文本框 26"/>
          <p:cNvSpPr txBox="1"/>
          <p:nvPr/>
        </p:nvSpPr>
        <p:spPr>
          <a:xfrm>
            <a:off x="3611245" y="1874520"/>
            <a:ext cx="8381365" cy="4484370"/>
          </a:xfrm>
          <a:prstGeom prst="rect">
            <a:avLst/>
          </a:prstGeom>
          <a:solidFill>
            <a:schemeClr val="lt1"/>
          </a:solidFill>
          <a:ln w="12700" cap="rnd" cmpd="sng">
            <a:solidFill>
              <a:schemeClr val="accent1">
                <a:shade val="50000"/>
              </a:schemeClr>
            </a:solidFill>
            <a:prstDash val="solid"/>
            <a:round/>
          </a:ln>
          <a:effectLst/>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lstStyle/>
          <a:p>
            <a:pPr marL="266700" indent="0" algn="just" rtl="0" fontAlgn="auto">
              <a:lnSpc>
                <a:spcPct val="130000"/>
              </a:lnSpc>
            </a:pPr>
            <a:r>
              <a:rPr lang="en-US" altLang="zh-CN" sz="2400" kern="100" spc="-100">
                <a:solidFill>
                  <a:schemeClr val="tx1"/>
                </a:solidFill>
                <a:uFillTx/>
                <a:latin typeface="Times New Roman" panose="02020603050405020304"/>
                <a:ea typeface="宋体" panose="02010600030101010101" pitchFamily="2" charset="-122"/>
                <a:cs typeface="Times New Roman" panose="02020603050405020304"/>
                <a:sym typeface="Times New Roman" panose="02020603050405020304"/>
              </a:rPr>
              <a:t>A: ___________________________________________________</a:t>
            </a:r>
            <a:endParaRPr lang="en-US" altLang="zh-CN" sz="2400" kern="100" spc="-100">
              <a:solidFill>
                <a:schemeClr val="tx1"/>
              </a:solidFill>
              <a:uFillTx/>
              <a:latin typeface="Times New Roman" panose="02020603050405020304"/>
              <a:ea typeface="宋体" panose="02010600030101010101" pitchFamily="2" charset="-122"/>
              <a:cs typeface="Times New Roman" panose="02020603050405020304"/>
              <a:sym typeface="Times New Roman" panose="02020603050405020304"/>
            </a:endParaRPr>
          </a:p>
          <a:p>
            <a:pPr marL="266700" indent="0" algn="just" rtl="0" fontAlgn="auto">
              <a:lnSpc>
                <a:spcPct val="130000"/>
              </a:lnSpc>
            </a:pPr>
            <a:r>
              <a:rPr lang="en-US" altLang="zh-CN" sz="2400" kern="100" spc="-100">
                <a:solidFill>
                  <a:schemeClr val="tx1"/>
                </a:solidFill>
                <a:uFillTx/>
                <a:latin typeface="Times New Roman" panose="02020603050405020304"/>
                <a:ea typeface="宋体" panose="02010600030101010101" pitchFamily="2" charset="-122"/>
                <a:cs typeface="Times New Roman" panose="02020603050405020304"/>
                <a:sym typeface="Times New Roman" panose="02020603050405020304"/>
              </a:rPr>
              <a:t>B: Certainly, Miss. The ABS is now a standard equipment on most cars.</a:t>
            </a:r>
            <a:endParaRPr lang="en-US" altLang="zh-CN" sz="2400" kern="100" spc="-100">
              <a:solidFill>
                <a:schemeClr val="tx1"/>
              </a:solidFill>
              <a:uFillTx/>
              <a:latin typeface="Times New Roman" panose="02020603050405020304"/>
              <a:ea typeface="宋体" panose="02010600030101010101" pitchFamily="2" charset="-122"/>
              <a:cs typeface="Times New Roman" panose="02020603050405020304"/>
              <a:sym typeface="Times New Roman" panose="02020603050405020304"/>
            </a:endParaRPr>
          </a:p>
          <a:p>
            <a:pPr marL="266700" indent="0" algn="just" rtl="0" fontAlgn="auto">
              <a:lnSpc>
                <a:spcPct val="130000"/>
              </a:lnSpc>
            </a:pPr>
            <a:r>
              <a:rPr lang="en-US" altLang="zh-CN" sz="2400" kern="100" spc="-100">
                <a:solidFill>
                  <a:schemeClr val="tx1"/>
                </a:solidFill>
                <a:uFillTx/>
                <a:latin typeface="Times New Roman" panose="02020603050405020304"/>
                <a:ea typeface="宋体" panose="02010600030101010101" pitchFamily="2" charset="-122"/>
                <a:cs typeface="Times New Roman" panose="02020603050405020304"/>
                <a:sym typeface="Times New Roman" panose="02020603050405020304"/>
              </a:rPr>
              <a:t>A: Does it really work?</a:t>
            </a:r>
            <a:endParaRPr lang="en-US" altLang="zh-CN" sz="2400" kern="100" spc="-100">
              <a:solidFill>
                <a:schemeClr val="tx1"/>
              </a:solidFill>
              <a:uFillTx/>
              <a:latin typeface="Times New Roman" panose="02020603050405020304"/>
              <a:ea typeface="宋体" panose="02010600030101010101" pitchFamily="2" charset="-122"/>
              <a:cs typeface="Times New Roman" panose="02020603050405020304"/>
              <a:sym typeface="Times New Roman" panose="02020603050405020304"/>
            </a:endParaRPr>
          </a:p>
          <a:p>
            <a:pPr marL="266700" indent="0" algn="just" rtl="0" fontAlgn="auto">
              <a:lnSpc>
                <a:spcPct val="130000"/>
              </a:lnSpc>
            </a:pPr>
            <a:r>
              <a:rPr lang="en-US" altLang="zh-CN" sz="2400" kern="100" spc="-100">
                <a:solidFill>
                  <a:schemeClr val="tx1"/>
                </a:solidFill>
                <a:uFillTx/>
                <a:latin typeface="Times New Roman" panose="02020603050405020304"/>
                <a:ea typeface="宋体" panose="02010600030101010101" pitchFamily="2" charset="-122"/>
                <a:cs typeface="Times New Roman" panose="02020603050405020304"/>
                <a:sym typeface="Times New Roman" panose="02020603050405020304"/>
              </a:rPr>
              <a:t>B: _____________________________________________</a:t>
            </a:r>
            <a:endParaRPr lang="en-US" altLang="zh-CN" sz="2400" kern="100" spc="-100">
              <a:solidFill>
                <a:schemeClr val="tx1"/>
              </a:solidFill>
              <a:uFillTx/>
              <a:latin typeface="Times New Roman" panose="02020603050405020304"/>
              <a:ea typeface="宋体" panose="02010600030101010101" pitchFamily="2" charset="-122"/>
              <a:cs typeface="Times New Roman" panose="02020603050405020304"/>
              <a:sym typeface="Times New Roman" panose="02020603050405020304"/>
            </a:endParaRPr>
          </a:p>
          <a:p>
            <a:pPr marL="266700" indent="0" algn="just" rtl="0" fontAlgn="auto">
              <a:lnSpc>
                <a:spcPct val="130000"/>
              </a:lnSpc>
            </a:pPr>
            <a:r>
              <a:rPr lang="en-US" altLang="zh-CN" sz="2400" kern="100" spc="-100">
                <a:solidFill>
                  <a:schemeClr val="tx1"/>
                </a:solidFill>
                <a:uFillTx/>
                <a:latin typeface="Times New Roman" panose="02020603050405020304"/>
                <a:ea typeface="宋体" panose="02010600030101010101" pitchFamily="2" charset="-122"/>
                <a:cs typeface="Times New Roman" panose="02020603050405020304"/>
                <a:sym typeface="Times New Roman" panose="02020603050405020304"/>
              </a:rPr>
              <a:t>A: How does it work?</a:t>
            </a:r>
            <a:endParaRPr lang="en-US" altLang="zh-CN" sz="2400" kern="100" spc="-100">
              <a:solidFill>
                <a:schemeClr val="tx1"/>
              </a:solidFill>
              <a:uFillTx/>
              <a:latin typeface="Times New Roman" panose="02020603050405020304"/>
              <a:ea typeface="宋体" panose="02010600030101010101" pitchFamily="2" charset="-122"/>
              <a:cs typeface="Times New Roman" panose="02020603050405020304"/>
              <a:sym typeface="Times New Roman" panose="02020603050405020304"/>
            </a:endParaRPr>
          </a:p>
          <a:p>
            <a:pPr marL="266700" indent="0" algn="just" rtl="0" fontAlgn="auto">
              <a:lnSpc>
                <a:spcPct val="130000"/>
              </a:lnSpc>
            </a:pPr>
            <a:r>
              <a:rPr lang="en-US" altLang="zh-CN" sz="2400" kern="100" spc="-100">
                <a:solidFill>
                  <a:schemeClr val="tx1"/>
                </a:solidFill>
                <a:uFillTx/>
                <a:latin typeface="Times New Roman" panose="02020603050405020304"/>
                <a:ea typeface="宋体" panose="02010600030101010101" pitchFamily="2" charset="-122"/>
                <a:cs typeface="Times New Roman" panose="02020603050405020304"/>
                <a:sym typeface="Times New Roman" panose="02020603050405020304"/>
              </a:rPr>
              <a:t>B: _______________________________________</a:t>
            </a:r>
            <a:endParaRPr lang="en-US" altLang="zh-CN" sz="2400" kern="100" spc="-100">
              <a:solidFill>
                <a:schemeClr val="tx1"/>
              </a:solidFill>
              <a:uFillTx/>
              <a:latin typeface="Times New Roman" panose="02020603050405020304"/>
              <a:ea typeface="宋体" panose="02010600030101010101" pitchFamily="2" charset="-122"/>
              <a:cs typeface="Times New Roman" panose="02020603050405020304"/>
              <a:sym typeface="Times New Roman" panose="02020603050405020304"/>
            </a:endParaRPr>
          </a:p>
          <a:p>
            <a:pPr marL="266700" indent="0" algn="just" rtl="0" fontAlgn="auto">
              <a:lnSpc>
                <a:spcPct val="130000"/>
              </a:lnSpc>
            </a:pPr>
            <a:r>
              <a:rPr lang="en-US" altLang="zh-CN" sz="2400" kern="100" spc="-100">
                <a:solidFill>
                  <a:schemeClr val="tx1"/>
                </a:solidFill>
                <a:uFillTx/>
                <a:latin typeface="Times New Roman" panose="02020603050405020304"/>
                <a:ea typeface="宋体" panose="02010600030101010101" pitchFamily="2" charset="-122"/>
                <a:cs typeface="Times New Roman" panose="02020603050405020304"/>
                <a:sym typeface="Times New Roman" panose="02020603050405020304"/>
              </a:rPr>
              <a:t>A: Should I pump the brake pedal when stopping in slippery conditions?</a:t>
            </a:r>
            <a:endParaRPr lang="en-US" altLang="zh-CN" sz="2400" kern="100" spc="-100">
              <a:solidFill>
                <a:schemeClr val="tx1"/>
              </a:solidFill>
              <a:uFillTx/>
              <a:latin typeface="Times New Roman" panose="02020603050405020304"/>
              <a:ea typeface="宋体" panose="02010600030101010101" pitchFamily="2" charset="-122"/>
              <a:cs typeface="Times New Roman" panose="02020603050405020304"/>
              <a:sym typeface="Times New Roman" panose="02020603050405020304"/>
            </a:endParaRPr>
          </a:p>
          <a:p>
            <a:pPr marL="266700" indent="0" algn="just" rtl="0" fontAlgn="auto">
              <a:lnSpc>
                <a:spcPct val="130000"/>
              </a:lnSpc>
            </a:pPr>
            <a:r>
              <a:rPr lang="en-US" altLang="zh-CN" sz="2400" kern="100" spc="-100">
                <a:solidFill>
                  <a:schemeClr val="tx1"/>
                </a:solidFill>
                <a:uFillTx/>
                <a:latin typeface="Times New Roman" panose="02020603050405020304"/>
                <a:ea typeface="宋体" panose="02010600030101010101" pitchFamily="2" charset="-122"/>
                <a:cs typeface="Times New Roman" panose="02020603050405020304"/>
                <a:sym typeface="Times New Roman" panose="02020603050405020304"/>
              </a:rPr>
              <a:t>B: _____________ You should apply the brake pedal firmly while the ABS does all the work.</a:t>
            </a:r>
            <a:endParaRPr lang="en-US" altLang="zh-CN" sz="2400" kern="100" spc="-100">
              <a:solidFill>
                <a:schemeClr val="tx1"/>
              </a:solidFill>
              <a:uFillTx/>
              <a:latin typeface="Times New Roman" panose="02020603050405020304"/>
              <a:ea typeface="宋体" panose="02010600030101010101" pitchFamily="2" charset="-122"/>
              <a:cs typeface="Times New Roman" panose="02020603050405020304"/>
              <a:sym typeface="Times New Roman" panose="02020603050405020304"/>
            </a:endParaRPr>
          </a:p>
        </p:txBody>
      </p:sp>
      <p:sp>
        <p:nvSpPr>
          <p:cNvPr id="48129" name="Rectangle 2"/>
          <p:cNvSpPr>
            <a:spLocks noRot="1" noChangeArrowheads="1"/>
          </p:cNvSpPr>
          <p:nvPr/>
        </p:nvSpPr>
        <p:spPr bwMode="auto">
          <a:xfrm>
            <a:off x="1191895" y="620395"/>
            <a:ext cx="10800715" cy="566420"/>
          </a:xfrm>
          <a:prstGeom prst="rect">
            <a:avLst/>
          </a:prstGeom>
          <a:noFill/>
          <a:ln w="9525">
            <a:noFill/>
            <a:miter lim="800000"/>
          </a:ln>
        </p:spPr>
        <p:txBody>
          <a:bodyPr/>
          <a:p>
            <a:pPr marL="0" indent="0" eaLnBrk="0" fontAlgn="auto" hangingPunct="0">
              <a:lnSpc>
                <a:spcPct val="150000"/>
              </a:lnSpc>
              <a:buFontTx/>
              <a:buNone/>
            </a:pPr>
            <a:r>
              <a:rPr lang="en-US" sz="2000" b="1" dirty="0">
                <a:latin typeface="Calibri" panose="020F0502020204030204" charset="0"/>
                <a:cs typeface="Calibri" panose="020F0502020204030204" charset="0"/>
                <a:sym typeface="+mn-ea"/>
              </a:rPr>
              <a:t>Choose a suitable expression for each blank to complete the following conversation. </a:t>
            </a:r>
            <a:endParaRPr lang="en-US" sz="2000" b="1" dirty="0">
              <a:solidFill>
                <a:schemeClr val="tx1"/>
              </a:solidFill>
              <a:latin typeface="Calibri" panose="020F0502020204030204" charset="0"/>
              <a:cs typeface="Calibri" panose="020F0502020204030204" charset="0"/>
            </a:endParaRPr>
          </a:p>
        </p:txBody>
      </p:sp>
      <p:sp>
        <p:nvSpPr>
          <p:cNvPr id="439" name="矩形 439"/>
          <p:cNvSpPr/>
          <p:nvPr/>
        </p:nvSpPr>
        <p:spPr>
          <a:xfrm>
            <a:off x="537210" y="702945"/>
            <a:ext cx="489585" cy="40386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r>
              <a:rPr lang="en-US" altLang="zh-CN" sz="2400" b="1" kern="100">
                <a:latin typeface="Times New Roman" panose="02020603050405020304"/>
                <a:ea typeface="宋体" panose="02010600030101010101" pitchFamily="2" charset="-122"/>
                <a:cs typeface="Times New Roman" panose="02020603050405020304"/>
                <a:sym typeface="Times New Roman" panose="02020603050405020304"/>
              </a:rPr>
              <a:t>6</a:t>
            </a:r>
            <a:endParaRPr lang="en-US" altLang="zh-CN" sz="2400" b="1" kern="100">
              <a:latin typeface="Times New Roman" panose="02020603050405020304"/>
              <a:ea typeface="宋体" panose="02010600030101010101" pitchFamily="2" charset="-122"/>
              <a:cs typeface="Times New Roman" panose="02020603050405020304"/>
              <a:sym typeface="Times New Roman" panose="02020603050405020304"/>
            </a:endParaRPr>
          </a:p>
        </p:txBody>
      </p:sp>
      <p:sp>
        <p:nvSpPr>
          <p:cNvPr id="17" name="文本框 16"/>
          <p:cNvSpPr txBox="1"/>
          <p:nvPr/>
        </p:nvSpPr>
        <p:spPr>
          <a:xfrm>
            <a:off x="4310380" y="1883410"/>
            <a:ext cx="7010400" cy="570865"/>
          </a:xfrm>
          <a:prstGeom prst="rect">
            <a:avLst/>
          </a:prstGeom>
          <a:noFill/>
        </p:spPr>
        <p:txBody>
          <a:bodyPr wrap="square" rtlCol="0">
            <a:spAutoFit/>
          </a:bodyPr>
          <a:p>
            <a:pPr algn="just" fontAlgn="auto">
              <a:lnSpc>
                <a:spcPct val="130000"/>
              </a:lnSpc>
            </a:pP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 </a:t>
            </a:r>
            <a:r>
              <a:rPr lang="en-US" altLang="zh-CN" sz="2400" kern="100">
                <a:solidFill>
                  <a:srgbClr val="FF0000"/>
                </a:solidFill>
                <a:latin typeface="Times New Roman" panose="02020603050405020304"/>
                <a:ea typeface="宋体" panose="02010600030101010101" pitchFamily="2" charset="-122"/>
                <a:cs typeface="Times New Roman" panose="02020603050405020304"/>
                <a:sym typeface="Times New Roman" panose="02020603050405020304"/>
              </a:rPr>
              <a:t>Is this car equipped with the anti-lock braking system?</a:t>
            </a:r>
            <a:r>
              <a:rPr lang="en-US" altLang="zh-CN" sz="2400" kern="100">
                <a:solidFill>
                  <a:schemeClr val="dk1"/>
                </a:solidFill>
                <a:latin typeface="Times New Roman" panose="02020603050405020304"/>
                <a:ea typeface="宋体" panose="02010600030101010101" pitchFamily="2" charset="-122"/>
                <a:cs typeface="Times New Roman" panose="02020603050405020304"/>
                <a:sym typeface="Times New Roman" panose="02020603050405020304"/>
              </a:rPr>
              <a:t> </a:t>
            </a:r>
            <a:endParaRPr lang="en-US" altLang="zh-CN" sz="2400">
              <a:solidFill>
                <a:srgbClr val="FF0000"/>
              </a:solidFill>
              <a:latin typeface="Times New Roman" panose="02020603050405020304" pitchFamily="18" charset="0"/>
              <a:cs typeface="Times New Roman" panose="02020603050405020304" pitchFamily="18" charset="0"/>
            </a:endParaRPr>
          </a:p>
        </p:txBody>
      </p:sp>
      <p:sp>
        <p:nvSpPr>
          <p:cNvPr id="18" name="文本框 17"/>
          <p:cNvSpPr txBox="1"/>
          <p:nvPr/>
        </p:nvSpPr>
        <p:spPr>
          <a:xfrm>
            <a:off x="1191895" y="1286510"/>
            <a:ext cx="7452360" cy="460375"/>
          </a:xfrm>
          <a:prstGeom prst="rect">
            <a:avLst/>
          </a:prstGeom>
          <a:noFill/>
        </p:spPr>
        <p:txBody>
          <a:bodyPr wrap="square" rtlCol="0">
            <a:spAutoFit/>
          </a:bodyPr>
          <a:p>
            <a:r>
              <a:rPr lang="en-US" altLang="zh-CN" sz="2400">
                <a:solidFill>
                  <a:srgbClr val="FF0000"/>
                </a:solidFill>
                <a:latin typeface="Times New Roman" panose="02020603050405020304" pitchFamily="18" charset="0"/>
                <a:cs typeface="Times New Roman" panose="02020603050405020304" pitchFamily="18" charset="0"/>
              </a:rPr>
              <a:t>Situation: A is a customer in a 4S store, B is a salesperson.  </a:t>
            </a:r>
            <a:endParaRPr lang="en-US" altLang="zh-CN" sz="2400">
              <a:solidFill>
                <a:srgbClr val="FF0000"/>
              </a:solidFill>
              <a:latin typeface="Times New Roman" panose="02020603050405020304" pitchFamily="18" charset="0"/>
              <a:cs typeface="Times New Roman" panose="02020603050405020304" pitchFamily="18" charset="0"/>
            </a:endParaRPr>
          </a:p>
        </p:txBody>
      </p:sp>
      <p:sp>
        <p:nvSpPr>
          <p:cNvPr id="25" name="文本框 25"/>
          <p:cNvSpPr txBox="1"/>
          <p:nvPr/>
        </p:nvSpPr>
        <p:spPr>
          <a:xfrm>
            <a:off x="302895" y="2044065"/>
            <a:ext cx="3145790" cy="3954145"/>
          </a:xfrm>
          <a:prstGeom prst="rect">
            <a:avLst/>
          </a:prstGeom>
          <a:gradFill>
            <a:gsLst>
              <a:gs pos="35000">
                <a:srgbClr val="F6EDE1"/>
              </a:gs>
              <a:gs pos="0">
                <a:srgbClr val="F9F3EB"/>
              </a:gs>
              <a:gs pos="100000">
                <a:srgbClr val="F3E6D7"/>
              </a:gs>
            </a:gsLst>
            <a:lin scaled="1"/>
          </a:gradFill>
          <a:ln w="12700" cmpd="sng">
            <a:solidFill>
              <a:srgbClr val="DAED05"/>
            </a:solidFill>
            <a:prstDash val="solid"/>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lstStyle/>
          <a:p>
            <a:pPr algn="just" rtl="0" fontAlgn="auto">
              <a:lnSpc>
                <a:spcPct val="130000"/>
              </a:lnSpc>
            </a:pP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1. It really helps you stop better.</a:t>
            </a:r>
            <a:endPar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endParaRPr>
          </a:p>
          <a:p>
            <a:pPr algn="just" rtl="0" fontAlgn="auto">
              <a:lnSpc>
                <a:spcPct val="130000"/>
              </a:lnSpc>
            </a:pP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2. Definitely not.</a:t>
            </a:r>
            <a:endPar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endParaRPr>
          </a:p>
          <a:p>
            <a:pPr algn="just" rtl="0" fontAlgn="auto">
              <a:lnSpc>
                <a:spcPct val="130000"/>
              </a:lnSpc>
            </a:pP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3. Is this car equipped with the anti-lock braking system?</a:t>
            </a:r>
            <a:endPar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endParaRPr>
          </a:p>
          <a:p>
            <a:pPr algn="just" rtl="0" fontAlgn="auto">
              <a:lnSpc>
                <a:spcPct val="130000"/>
              </a:lnSpc>
            </a:pP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4. It prevents the wheels from locking up.</a:t>
            </a:r>
            <a:endPar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endParaRPr>
          </a:p>
        </p:txBody>
      </p:sp>
      <p:sp>
        <p:nvSpPr>
          <p:cNvPr id="19" name="文本框 18"/>
          <p:cNvSpPr txBox="1"/>
          <p:nvPr/>
        </p:nvSpPr>
        <p:spPr>
          <a:xfrm>
            <a:off x="4421505" y="3384550"/>
            <a:ext cx="6478270" cy="460375"/>
          </a:xfrm>
          <a:prstGeom prst="rect">
            <a:avLst/>
          </a:prstGeom>
          <a:noFill/>
        </p:spPr>
        <p:txBody>
          <a:bodyPr wrap="square" rtlCol="0">
            <a:spAutoFit/>
          </a:bodyPr>
          <a:p>
            <a:pPr fontAlgn="auto"/>
            <a:r>
              <a:rPr lang="en-US" altLang="zh-CN" sz="2400" kern="100">
                <a:solidFill>
                  <a:srgbClr val="FF0000"/>
                </a:solidFill>
                <a:latin typeface="Times New Roman" panose="02020603050405020304"/>
                <a:ea typeface="宋体" panose="02010600030101010101" pitchFamily="2" charset="-122"/>
                <a:cs typeface="Times New Roman" panose="02020603050405020304"/>
                <a:sym typeface="Times New Roman" panose="02020603050405020304"/>
              </a:rPr>
              <a:t>It’s very likely that your brake pads are worn out.</a:t>
            </a:r>
            <a:endParaRPr lang="en-US" altLang="zh-CN" sz="2400" kern="100">
              <a:solidFill>
                <a:srgbClr val="FF0000"/>
              </a:solidFill>
              <a:latin typeface="Times New Roman" panose="02020603050405020304"/>
              <a:ea typeface="宋体" panose="02010600030101010101" pitchFamily="2" charset="-122"/>
              <a:cs typeface="Times New Roman" panose="02020603050405020304"/>
              <a:sym typeface="Times New Roman" panose="02020603050405020304"/>
            </a:endParaRPr>
          </a:p>
        </p:txBody>
      </p:sp>
      <p:sp>
        <p:nvSpPr>
          <p:cNvPr id="20" name="文本框 19"/>
          <p:cNvSpPr txBox="1"/>
          <p:nvPr/>
        </p:nvSpPr>
        <p:spPr>
          <a:xfrm>
            <a:off x="4225925" y="5298440"/>
            <a:ext cx="2026920" cy="460375"/>
          </a:xfrm>
          <a:prstGeom prst="rect">
            <a:avLst/>
          </a:prstGeom>
          <a:noFill/>
        </p:spPr>
        <p:txBody>
          <a:bodyPr wrap="square" rtlCol="0">
            <a:spAutoFit/>
          </a:bodyPr>
          <a:p>
            <a:pPr fontAlgn="auto"/>
            <a:r>
              <a:rPr lang="en-US" altLang="zh-CN" sz="2400" kern="100">
                <a:solidFill>
                  <a:srgbClr val="FF0000"/>
                </a:solidFill>
                <a:latin typeface="Times New Roman" panose="02020603050405020304"/>
                <a:ea typeface="宋体" panose="02010600030101010101" pitchFamily="2" charset="-122"/>
                <a:cs typeface="Times New Roman" panose="02020603050405020304"/>
                <a:sym typeface="Times New Roman" panose="02020603050405020304"/>
              </a:rPr>
              <a:t>Definitely not.</a:t>
            </a:r>
            <a:endParaRPr lang="en-US" altLang="zh-CN" sz="2400" kern="100">
              <a:solidFill>
                <a:srgbClr val="FF0000"/>
              </a:solidFill>
              <a:latin typeface="Times New Roman" panose="02020603050405020304"/>
              <a:ea typeface="宋体" panose="02010600030101010101" pitchFamily="2" charset="-122"/>
              <a:cs typeface="Times New Roman" panose="02020603050405020304"/>
              <a:sym typeface="Times New Roman" panose="02020603050405020304"/>
            </a:endParaRPr>
          </a:p>
        </p:txBody>
      </p:sp>
      <p:sp>
        <p:nvSpPr>
          <p:cNvPr id="21" name="文本框 20"/>
          <p:cNvSpPr txBox="1"/>
          <p:nvPr/>
        </p:nvSpPr>
        <p:spPr>
          <a:xfrm>
            <a:off x="4421505" y="4355465"/>
            <a:ext cx="5049520" cy="460375"/>
          </a:xfrm>
          <a:prstGeom prst="rect">
            <a:avLst/>
          </a:prstGeom>
          <a:noFill/>
        </p:spPr>
        <p:txBody>
          <a:bodyPr wrap="square" rtlCol="0">
            <a:spAutoFit/>
          </a:bodyPr>
          <a:p>
            <a:pPr fontAlgn="auto"/>
            <a:r>
              <a:rPr lang="en-US" altLang="zh-CN" sz="2400" kern="100">
                <a:solidFill>
                  <a:srgbClr val="FF0000"/>
                </a:solidFill>
                <a:latin typeface="Times New Roman" panose="02020603050405020304"/>
                <a:ea typeface="宋体" panose="02010600030101010101" pitchFamily="2" charset="-122"/>
                <a:cs typeface="Times New Roman" panose="02020603050405020304"/>
                <a:sym typeface="Times New Roman" panose="02020603050405020304"/>
              </a:rPr>
              <a:t>It prevents the wheels from locking up.</a:t>
            </a:r>
            <a:endParaRPr lang="en-US" altLang="zh-CN" sz="2400" kern="100">
              <a:solidFill>
                <a:srgbClr val="FF0000"/>
              </a:solidFill>
              <a:latin typeface="Times New Roman" panose="02020603050405020304"/>
              <a:ea typeface="宋体" panose="02010600030101010101" pitchFamily="2" charset="-122"/>
              <a:cs typeface="Times New Roman" panose="02020603050405020304"/>
              <a:sym typeface="Times New Roman" panose="02020603050405020304"/>
            </a:endParaRPr>
          </a:p>
        </p:txBody>
      </p:sp>
      <p:grpSp>
        <p:nvGrpSpPr>
          <p:cNvPr id="2" name="组合 1"/>
          <p:cNvGrpSpPr/>
          <p:nvPr/>
        </p:nvGrpSpPr>
        <p:grpSpPr>
          <a:xfrm>
            <a:off x="6607175" y="91440"/>
            <a:ext cx="5478780" cy="467995"/>
            <a:chOff x="10405" y="144"/>
            <a:chExt cx="8628" cy="737"/>
          </a:xfrm>
        </p:grpSpPr>
        <p:sp>
          <p:nvSpPr>
            <p:cNvPr id="7" name="流程图: 可选过程 6">
              <a:hlinkClick r:id="rId1" action="ppaction://hlinksldjump"/>
            </p:cNvPr>
            <p:cNvSpPr/>
            <p:nvPr/>
          </p:nvSpPr>
          <p:spPr>
            <a:xfrm>
              <a:off x="1040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New words &amp; expressions</a:t>
              </a:r>
              <a:endParaRPr lang="en-US" altLang="zh-CN" sz="1400" b="1">
                <a:solidFill>
                  <a:schemeClr val="tx1"/>
                </a:solidFill>
              </a:endParaRPr>
            </a:p>
          </p:txBody>
        </p:sp>
        <p:sp>
          <p:nvSpPr>
            <p:cNvPr id="8" name="流程图: 可选过程 7">
              <a:hlinkClick r:id="rId2" action="ppaction://hlinksldjump"/>
            </p:cNvPr>
            <p:cNvSpPr/>
            <p:nvPr/>
          </p:nvSpPr>
          <p:spPr>
            <a:xfrm>
              <a:off x="1472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Reading &amp; speaking</a:t>
              </a:r>
              <a:endParaRPr lang="en-US" altLang="zh-CN" sz="1400" b="1">
                <a:solidFill>
                  <a:schemeClr val="tx1"/>
                </a:solidFill>
              </a:endParaRPr>
            </a:p>
          </p:txBody>
        </p:sp>
        <p:sp>
          <p:nvSpPr>
            <p:cNvPr id="9" name="流程图: 可选过程 8">
              <a:hlinkClick r:id="rId3" action="ppaction://hlinksldjump"/>
            </p:cNvPr>
            <p:cNvSpPr/>
            <p:nvPr/>
          </p:nvSpPr>
          <p:spPr>
            <a:xfrm>
              <a:off x="12571"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before class</a:t>
              </a:r>
              <a:endParaRPr lang="en-US" altLang="zh-CN" sz="1400" b="1">
                <a:solidFill>
                  <a:schemeClr val="tx1"/>
                </a:solidFill>
              </a:endParaRPr>
            </a:p>
          </p:txBody>
        </p:sp>
        <p:sp>
          <p:nvSpPr>
            <p:cNvPr id="10" name="流程图: 可选过程 9">
              <a:hlinkClick r:id="rId4" action="ppaction://hlinksldjump"/>
            </p:cNvPr>
            <p:cNvSpPr/>
            <p:nvPr/>
          </p:nvSpPr>
          <p:spPr>
            <a:xfrm>
              <a:off x="16879" y="144"/>
              <a:ext cx="2154" cy="737"/>
            </a:xfrm>
            <a:prstGeom prst="flowChartAlternateProcess">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in class</a:t>
              </a:r>
              <a:endParaRPr lang="en-US" altLang="zh-CN" sz="1400" b="1">
                <a:solidFill>
                  <a:schemeClr val="tx1"/>
                </a:solidFill>
              </a:endParaRPr>
            </a:p>
          </p:txBody>
        </p:sp>
      </p:grpSp>
    </p:spTree>
    <p:custDataLst>
      <p:tags r:id="rId5"/>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9" grpId="0"/>
      <p:bldP spid="21" grpId="0"/>
      <p:bldP spid="2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Rot="1" noChangeArrowheads="1"/>
          </p:cNvSpPr>
          <p:nvPr/>
        </p:nvSpPr>
        <p:spPr bwMode="auto">
          <a:xfrm>
            <a:off x="1191895" y="559435"/>
            <a:ext cx="3178175" cy="566420"/>
          </a:xfrm>
          <a:prstGeom prst="rect">
            <a:avLst/>
          </a:prstGeom>
          <a:noFill/>
          <a:ln w="9525">
            <a:noFill/>
            <a:miter lim="800000"/>
          </a:ln>
        </p:spPr>
        <p:txBody>
          <a:bodyPr/>
          <a:p>
            <a:pPr marL="0" indent="0" eaLnBrk="0" fontAlgn="auto" hangingPunct="0">
              <a:lnSpc>
                <a:spcPct val="150000"/>
              </a:lnSpc>
              <a:buFontTx/>
              <a:buNone/>
            </a:pPr>
            <a:r>
              <a:rPr lang="en-US" sz="2000" b="1" dirty="0">
                <a:solidFill>
                  <a:schemeClr val="tx1"/>
                </a:solidFill>
                <a:latin typeface="Calibri" panose="020F0502020204030204" charset="0"/>
                <a:cs typeface="Calibri" panose="020F0502020204030204" charset="0"/>
              </a:rPr>
              <a:t>Complete the word search.</a:t>
            </a:r>
            <a:endParaRPr lang="en-US" sz="2000" b="1" dirty="0">
              <a:solidFill>
                <a:schemeClr val="tx1"/>
              </a:solidFill>
              <a:latin typeface="Calibri" panose="020F0502020204030204" charset="0"/>
              <a:cs typeface="Calibri" panose="020F0502020204030204" charset="0"/>
            </a:endParaRPr>
          </a:p>
        </p:txBody>
      </p:sp>
      <p:sp>
        <p:nvSpPr>
          <p:cNvPr id="11" name="矩形 10"/>
          <p:cNvSpPr/>
          <p:nvPr/>
        </p:nvSpPr>
        <p:spPr>
          <a:xfrm>
            <a:off x="2620645" y="2266950"/>
            <a:ext cx="5400000" cy="575945"/>
          </a:xfrm>
          <a:prstGeom prst="rect">
            <a:avLst/>
          </a:prstGeom>
          <a:solidFill>
            <a:srgbClr val="308E98"/>
          </a:solidFill>
          <a:ln w="31750">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 name="矩形 6"/>
          <p:cNvSpPr/>
          <p:nvPr/>
        </p:nvSpPr>
        <p:spPr>
          <a:xfrm>
            <a:off x="3538220" y="5119370"/>
            <a:ext cx="6300000" cy="576000"/>
          </a:xfrm>
          <a:prstGeom prst="rect">
            <a:avLst/>
          </a:prstGeom>
          <a:solidFill>
            <a:srgbClr val="7030A0"/>
          </a:solidFill>
          <a:ln w="31750">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39" name="矩形 439"/>
          <p:cNvSpPr/>
          <p:nvPr/>
        </p:nvSpPr>
        <p:spPr>
          <a:xfrm>
            <a:off x="537210" y="721995"/>
            <a:ext cx="489585" cy="40386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r>
              <a:rPr lang="en-US" altLang="zh-CN" sz="2400" b="1" kern="100">
                <a:latin typeface="Times New Roman" panose="02020603050405020304"/>
                <a:ea typeface="宋体" panose="02010600030101010101" pitchFamily="2" charset="-122"/>
                <a:cs typeface="Times New Roman" panose="02020603050405020304"/>
                <a:sym typeface="Times New Roman" panose="02020603050405020304"/>
              </a:rPr>
              <a:t>7</a:t>
            </a:r>
            <a:endParaRPr lang="en-US" altLang="zh-CN" sz="2400" b="1" kern="100">
              <a:latin typeface="Times New Roman" panose="02020603050405020304"/>
              <a:ea typeface="宋体" panose="02010600030101010101" pitchFamily="2" charset="-122"/>
              <a:cs typeface="Times New Roman" panose="02020603050405020304"/>
              <a:sym typeface="Times New Roman" panose="02020603050405020304"/>
            </a:endParaRPr>
          </a:p>
        </p:txBody>
      </p:sp>
      <p:sp>
        <p:nvSpPr>
          <p:cNvPr id="23" name="矩形 22"/>
          <p:cNvSpPr/>
          <p:nvPr/>
        </p:nvSpPr>
        <p:spPr>
          <a:xfrm>
            <a:off x="4418330" y="4543425"/>
            <a:ext cx="6299835" cy="576000"/>
          </a:xfrm>
          <a:prstGeom prst="rect">
            <a:avLst/>
          </a:prstGeom>
          <a:solidFill>
            <a:srgbClr val="00B0F0"/>
          </a:solidFill>
          <a:ln w="31750">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4" name="矩形 23"/>
          <p:cNvSpPr/>
          <p:nvPr/>
        </p:nvSpPr>
        <p:spPr>
          <a:xfrm rot="5400000">
            <a:off x="5042535" y="1914525"/>
            <a:ext cx="575945" cy="3584575"/>
          </a:xfrm>
          <a:prstGeom prst="rect">
            <a:avLst/>
          </a:prstGeom>
          <a:solidFill>
            <a:srgbClr val="BAD699"/>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5" name="矩形 24"/>
          <p:cNvSpPr/>
          <p:nvPr/>
        </p:nvSpPr>
        <p:spPr>
          <a:xfrm>
            <a:off x="833120" y="2842895"/>
            <a:ext cx="9885045" cy="575945"/>
          </a:xfrm>
          <a:prstGeom prst="rect">
            <a:avLst/>
          </a:prstGeom>
          <a:solidFill>
            <a:srgbClr val="FFC000"/>
          </a:solidFill>
          <a:ln w="31750">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3" name="矩形 12"/>
          <p:cNvSpPr/>
          <p:nvPr/>
        </p:nvSpPr>
        <p:spPr>
          <a:xfrm>
            <a:off x="833120" y="1666875"/>
            <a:ext cx="896620" cy="345186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4" name="矩形 13"/>
          <p:cNvSpPr/>
          <p:nvPr/>
        </p:nvSpPr>
        <p:spPr>
          <a:xfrm>
            <a:off x="1729740" y="1666875"/>
            <a:ext cx="890905" cy="402844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8" name="矩形 17"/>
          <p:cNvSpPr/>
          <p:nvPr/>
        </p:nvSpPr>
        <p:spPr>
          <a:xfrm>
            <a:off x="9838055" y="1666875"/>
            <a:ext cx="880110" cy="1751965"/>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9" name="矩形 8"/>
          <p:cNvSpPr/>
          <p:nvPr/>
        </p:nvSpPr>
        <p:spPr>
          <a:xfrm rot="5400000">
            <a:off x="4139565" y="2397760"/>
            <a:ext cx="575945" cy="7187565"/>
          </a:xfrm>
          <a:prstGeom prst="rect">
            <a:avLst/>
          </a:prstGeom>
          <a:solidFill>
            <a:srgbClr val="BAD699"/>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 name="矩形 9"/>
          <p:cNvSpPr/>
          <p:nvPr/>
        </p:nvSpPr>
        <p:spPr>
          <a:xfrm>
            <a:off x="8021320" y="1692910"/>
            <a:ext cx="890905" cy="4586605"/>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aphicFrame>
        <p:nvGraphicFramePr>
          <p:cNvPr id="2" name="内容占位符 1"/>
          <p:cNvGraphicFramePr/>
          <p:nvPr>
            <p:ph idx="1"/>
            <p:custDataLst>
              <p:tags r:id="rId1"/>
            </p:custDataLst>
          </p:nvPr>
        </p:nvGraphicFramePr>
        <p:xfrm>
          <a:off x="850900" y="1671320"/>
          <a:ext cx="9884410" cy="4612640"/>
        </p:xfrm>
        <a:graphic>
          <a:graphicData uri="http://schemas.openxmlformats.org/drawingml/2006/table">
            <a:tbl>
              <a:tblPr firstRow="1" bandRow="1">
                <a:tableStyleId>{5940675A-B579-460E-94D1-54222C63F5DA}</a:tableStyleId>
              </a:tblPr>
              <a:tblGrid>
                <a:gridCol w="883920"/>
                <a:gridCol w="900025"/>
                <a:gridCol w="900025"/>
                <a:gridCol w="899795"/>
                <a:gridCol w="900255"/>
                <a:gridCol w="900025"/>
                <a:gridCol w="900025"/>
                <a:gridCol w="900025"/>
                <a:gridCol w="900025"/>
                <a:gridCol w="900025"/>
                <a:gridCol w="900025"/>
              </a:tblGrid>
              <a:tr h="576580">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s</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v</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a</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f</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h</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o</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x</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z</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s</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r</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p</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76580">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a</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o</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i</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n</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d</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u</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c</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e</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l</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q</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e</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76580">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f</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l</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u</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c</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t</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u</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a</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t</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i</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o</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n</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76580">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e</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t</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c</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s</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k</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i</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d</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l</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p</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x</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j</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76580">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t</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a</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z</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b</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w</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q</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i</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m</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p</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c</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h</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76580">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y</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g</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j</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k</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p</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r</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o</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c</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e</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s</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s</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76580">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v</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e</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f</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r</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e</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s</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t</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o</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r</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e</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g</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76580">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m</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a</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g</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n</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e</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t</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i</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c</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y</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b</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m</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grpSp>
        <p:nvGrpSpPr>
          <p:cNvPr id="8" name="组合 7"/>
          <p:cNvGrpSpPr/>
          <p:nvPr/>
        </p:nvGrpSpPr>
        <p:grpSpPr>
          <a:xfrm>
            <a:off x="6607175" y="91440"/>
            <a:ext cx="5478780" cy="467995"/>
            <a:chOff x="10405" y="144"/>
            <a:chExt cx="8628" cy="737"/>
          </a:xfrm>
        </p:grpSpPr>
        <p:sp>
          <p:nvSpPr>
            <p:cNvPr id="12" name="流程图: 可选过程 11">
              <a:hlinkClick r:id="rId2" action="ppaction://hlinksldjump"/>
            </p:cNvPr>
            <p:cNvSpPr/>
            <p:nvPr/>
          </p:nvSpPr>
          <p:spPr>
            <a:xfrm>
              <a:off x="1040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New words &amp; expressions</a:t>
              </a:r>
              <a:endParaRPr lang="en-US" altLang="zh-CN" sz="1400" b="1">
                <a:solidFill>
                  <a:schemeClr val="tx1"/>
                </a:solidFill>
              </a:endParaRPr>
            </a:p>
          </p:txBody>
        </p:sp>
        <p:sp>
          <p:nvSpPr>
            <p:cNvPr id="15" name="流程图: 可选过程 14">
              <a:hlinkClick r:id="rId3" action="ppaction://hlinksldjump"/>
            </p:cNvPr>
            <p:cNvSpPr/>
            <p:nvPr/>
          </p:nvSpPr>
          <p:spPr>
            <a:xfrm>
              <a:off x="1472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Reading &amp; speaking</a:t>
              </a:r>
              <a:endParaRPr lang="en-US" altLang="zh-CN" sz="1400" b="1">
                <a:solidFill>
                  <a:schemeClr val="tx1"/>
                </a:solidFill>
              </a:endParaRPr>
            </a:p>
          </p:txBody>
        </p:sp>
        <p:sp>
          <p:nvSpPr>
            <p:cNvPr id="16" name="流程图: 可选过程 15">
              <a:hlinkClick r:id="rId4" action="ppaction://hlinksldjump"/>
            </p:cNvPr>
            <p:cNvSpPr/>
            <p:nvPr/>
          </p:nvSpPr>
          <p:spPr>
            <a:xfrm>
              <a:off x="12571"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before class</a:t>
              </a:r>
              <a:endParaRPr lang="en-US" altLang="zh-CN" sz="1400" b="1">
                <a:solidFill>
                  <a:schemeClr val="tx1"/>
                </a:solidFill>
              </a:endParaRPr>
            </a:p>
          </p:txBody>
        </p:sp>
        <p:sp>
          <p:nvSpPr>
            <p:cNvPr id="17" name="流程图: 可选过程 16">
              <a:hlinkClick r:id="rId5" action="ppaction://hlinksldjump"/>
            </p:cNvPr>
            <p:cNvSpPr/>
            <p:nvPr/>
          </p:nvSpPr>
          <p:spPr>
            <a:xfrm>
              <a:off x="16879" y="144"/>
              <a:ext cx="2154" cy="737"/>
            </a:xfrm>
            <a:prstGeom prst="flowChartAlternateProcess">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in class</a:t>
              </a:r>
              <a:endParaRPr lang="en-US" altLang="zh-CN" sz="1400" b="1">
                <a:solidFill>
                  <a:schemeClr val="tx1"/>
                </a:solidFill>
              </a:endParaRPr>
            </a:p>
          </p:txBody>
        </p:sp>
      </p:grpSp>
      <p:sp>
        <p:nvSpPr>
          <p:cNvPr id="3" name="矩形 2"/>
          <p:cNvSpPr/>
          <p:nvPr>
            <p:custDataLst>
              <p:tags r:id="rId6"/>
            </p:custDataLst>
          </p:nvPr>
        </p:nvSpPr>
        <p:spPr>
          <a:xfrm rot="18180000">
            <a:off x="4095750" y="936625"/>
            <a:ext cx="719455" cy="3830955"/>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ustDataLst>
      <p:tags r:id="rId7"/>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0"/>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8"/>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25" grpId="0" bldLvl="0" animBg="1"/>
      <p:bldP spid="24" grpId="0" animBg="1"/>
      <p:bldP spid="23" grpId="0" bldLvl="0" animBg="1"/>
      <p:bldP spid="7" grpId="0" bldLvl="0" animBg="1"/>
      <p:bldP spid="9" grpId="0" animBg="1"/>
      <p:bldP spid="13" grpId="0" animBg="1"/>
      <p:bldP spid="14" grpId="0" animBg="1"/>
      <p:bldP spid="10" grpId="0" animBg="1"/>
      <p:bldP spid="18" grpId="0" animBg="1"/>
      <p:bldP spid="3"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p:nvGrpSpPr>
        <p:grpSpPr>
          <a:xfrm>
            <a:off x="6607175" y="91440"/>
            <a:ext cx="5478780" cy="467360"/>
            <a:chOff x="10405" y="144"/>
            <a:chExt cx="8628" cy="736"/>
          </a:xfrm>
        </p:grpSpPr>
        <p:sp>
          <p:nvSpPr>
            <p:cNvPr id="6" name="流程图: 可选过程 5">
              <a:hlinkClick r:id="rId1" action="ppaction://hlinksldjump"/>
            </p:cNvPr>
            <p:cNvSpPr/>
            <p:nvPr/>
          </p:nvSpPr>
          <p:spPr>
            <a:xfrm>
              <a:off x="10405" y="144"/>
              <a:ext cx="2154" cy="737"/>
            </a:xfrm>
            <a:prstGeom prst="flowChartAlternateProcess">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New words &amp; expressions</a:t>
              </a:r>
              <a:endParaRPr lang="en-US" altLang="zh-CN" sz="1400" b="1">
                <a:solidFill>
                  <a:schemeClr val="tx1"/>
                </a:solidFill>
              </a:endParaRPr>
            </a:p>
          </p:txBody>
        </p:sp>
        <p:sp>
          <p:nvSpPr>
            <p:cNvPr id="7" name="流程图: 可选过程 6">
              <a:hlinkClick r:id="rId2" action="ppaction://hlinksldjump"/>
            </p:cNvPr>
            <p:cNvSpPr/>
            <p:nvPr/>
          </p:nvSpPr>
          <p:spPr>
            <a:xfrm>
              <a:off x="1472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Reading &amp; speaking</a:t>
              </a:r>
              <a:endParaRPr lang="en-US" altLang="zh-CN" sz="1400" b="1">
                <a:solidFill>
                  <a:schemeClr val="tx1"/>
                </a:solidFill>
              </a:endParaRPr>
            </a:p>
          </p:txBody>
        </p:sp>
        <p:sp>
          <p:nvSpPr>
            <p:cNvPr id="8" name="流程图: 可选过程 7">
              <a:hlinkClick r:id="rId3" action="ppaction://hlinksldjump"/>
            </p:cNvPr>
            <p:cNvSpPr/>
            <p:nvPr/>
          </p:nvSpPr>
          <p:spPr>
            <a:xfrm>
              <a:off x="12571"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before class</a:t>
              </a:r>
              <a:endParaRPr lang="en-US" altLang="zh-CN" sz="1400" b="1">
                <a:solidFill>
                  <a:schemeClr val="tx1"/>
                </a:solidFill>
              </a:endParaRPr>
            </a:p>
          </p:txBody>
        </p:sp>
        <p:sp>
          <p:nvSpPr>
            <p:cNvPr id="9" name="流程图: 可选过程 8">
              <a:hlinkClick r:id="rId4" action="ppaction://hlinksldjump"/>
            </p:cNvPr>
            <p:cNvSpPr/>
            <p:nvPr/>
          </p:nvSpPr>
          <p:spPr>
            <a:xfrm>
              <a:off x="16879"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in class</a:t>
              </a:r>
              <a:endParaRPr lang="en-US" altLang="zh-CN" sz="1400" b="1">
                <a:solidFill>
                  <a:schemeClr val="tx1"/>
                </a:solidFill>
              </a:endParaRPr>
            </a:p>
          </p:txBody>
        </p:sp>
      </p:grpSp>
      <p:graphicFrame>
        <p:nvGraphicFramePr>
          <p:cNvPr id="3" name="表格 2"/>
          <p:cNvGraphicFramePr/>
          <p:nvPr>
            <p:custDataLst>
              <p:tags r:id="rId5"/>
            </p:custDataLst>
          </p:nvPr>
        </p:nvGraphicFramePr>
        <p:xfrm>
          <a:off x="3005455" y="1165860"/>
          <a:ext cx="6344920" cy="5053965"/>
        </p:xfrm>
        <a:graphic>
          <a:graphicData uri="http://schemas.openxmlformats.org/drawingml/2006/table">
            <a:tbl>
              <a:tblPr/>
              <a:tblGrid>
                <a:gridCol w="3172460"/>
                <a:gridCol w="3172460"/>
              </a:tblGrid>
              <a:tr h="721995">
                <a:tc>
                  <a:txBody>
                    <a:bodyPr/>
                    <a:p>
                      <a:pPr indent="0">
                        <a:buNone/>
                      </a:pPr>
                      <a:r>
                        <a:rPr lang="en-US" sz="2400" b="0">
                          <a:latin typeface="Times New Roman" panose="02020603050405020304" pitchFamily="18" charset="0"/>
                          <a:ea typeface="宋体" panose="02010600030101010101" pitchFamily="2" charset="-122"/>
                          <a:cs typeface="Times New Roman" panose="02020603050405020304" pitchFamily="18" charset="0"/>
                        </a:rPr>
                        <a:t>anti-lock</a:t>
                      </a:r>
                      <a:endParaRPr lang="en-US" altLang="en-US" sz="2400" b="0">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c>
                  <a:txBody>
                    <a:bodyPr/>
                    <a:p>
                      <a:pPr indent="0">
                        <a:buNone/>
                      </a:pPr>
                      <a:r>
                        <a:rPr lang="en-US" sz="2400" b="0">
                          <a:latin typeface="Times New Roman" panose="02020603050405020304" pitchFamily="18" charset="0"/>
                          <a:ea typeface="宋体" panose="02010600030101010101" pitchFamily="2" charset="-122"/>
                          <a:cs typeface="Times New Roman" panose="02020603050405020304" pitchFamily="18" charset="0"/>
                        </a:rPr>
                        <a:t>voltage</a:t>
                      </a:r>
                      <a:endParaRPr lang="en-US" altLang="en-US" sz="2400" b="0">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r>
              <a:tr h="721995">
                <a:tc>
                  <a:txBody>
                    <a:bodyPr/>
                    <a:p>
                      <a:pPr indent="0">
                        <a:buNone/>
                      </a:pPr>
                      <a:r>
                        <a:rPr lang="en-US" sz="2400" b="0">
                          <a:latin typeface="Times New Roman" panose="02020603050405020304" pitchFamily="18" charset="0"/>
                          <a:ea typeface="宋体" panose="02010600030101010101" pitchFamily="2" charset="-122"/>
                          <a:cs typeface="Times New Roman" panose="02020603050405020304" pitchFamily="18" charset="0"/>
                        </a:rPr>
                        <a:t>anti-skid</a:t>
                      </a:r>
                      <a:endParaRPr lang="en-US" altLang="en-US" sz="2400" b="0">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c>
                  <a:txBody>
                    <a:bodyPr/>
                    <a:p>
                      <a:pPr indent="0">
                        <a:buNone/>
                      </a:pPr>
                      <a:r>
                        <a:rPr lang="en-US" sz="2400" b="0">
                          <a:latin typeface="Times New Roman" panose="02020603050405020304" pitchFamily="18" charset="0"/>
                          <a:ea typeface="宋体" panose="02010600030101010101" pitchFamily="2" charset="-122"/>
                          <a:cs typeface="Times New Roman" panose="02020603050405020304" pitchFamily="18" charset="0"/>
                        </a:rPr>
                        <a:t>controller</a:t>
                      </a:r>
                      <a:endParaRPr lang="en-US" altLang="en-US" sz="2400" b="0">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r>
              <a:tr h="721995">
                <a:tc>
                  <a:txBody>
                    <a:bodyPr/>
                    <a:p>
                      <a:pPr indent="0">
                        <a:buNone/>
                      </a:pPr>
                      <a:r>
                        <a:rPr lang="en-US" sz="2400" b="0">
                          <a:latin typeface="Times New Roman" panose="02020603050405020304" pitchFamily="18" charset="0"/>
                          <a:ea typeface="宋体" panose="02010600030101010101" pitchFamily="2" charset="-122"/>
                          <a:cs typeface="Times New Roman" panose="02020603050405020304" pitchFamily="18" charset="0"/>
                        </a:rPr>
                        <a:t>safety</a:t>
                      </a:r>
                      <a:endParaRPr lang="en-US" altLang="en-US" sz="2400" b="0">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c>
                  <a:txBody>
                    <a:bodyPr/>
                    <a:p>
                      <a:pPr indent="0">
                        <a:buNone/>
                      </a:pPr>
                      <a:r>
                        <a:rPr lang="en-US" sz="2400" b="0">
                          <a:latin typeface="Times New Roman" panose="02020603050405020304" pitchFamily="18" charset="0"/>
                          <a:ea typeface="宋体" panose="02010600030101010101" pitchFamily="2" charset="-122"/>
                          <a:cs typeface="Times New Roman" panose="02020603050405020304" pitchFamily="18" charset="0"/>
                        </a:rPr>
                        <a:t>block</a:t>
                      </a:r>
                      <a:endParaRPr lang="en-US" altLang="en-US" sz="2400" b="0">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r>
              <a:tr h="721995">
                <a:tc>
                  <a:txBody>
                    <a:bodyPr/>
                    <a:p>
                      <a:pPr indent="0">
                        <a:buNone/>
                      </a:pPr>
                      <a:r>
                        <a:rPr lang="en-US" sz="2400" b="0">
                          <a:latin typeface="Times New Roman" panose="02020603050405020304" pitchFamily="18" charset="0"/>
                          <a:ea typeface="宋体" panose="02010600030101010101" pitchFamily="2" charset="-122"/>
                          <a:cs typeface="Times New Roman" panose="02020603050405020304" pitchFamily="18" charset="0"/>
                        </a:rPr>
                        <a:t>slippery</a:t>
                      </a:r>
                      <a:endParaRPr lang="en-US" altLang="en-US" sz="2400" b="0">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c>
                  <a:txBody>
                    <a:bodyPr/>
                    <a:p>
                      <a:pPr indent="0">
                        <a:buNone/>
                      </a:pPr>
                      <a:r>
                        <a:rPr lang="en-US" sz="2400" b="0">
                          <a:latin typeface="Times New Roman" panose="02020603050405020304" pitchFamily="18" charset="0"/>
                          <a:ea typeface="宋体" panose="02010600030101010101" pitchFamily="2" charset="-122"/>
                          <a:cs typeface="Times New Roman" panose="02020603050405020304" pitchFamily="18" charset="0"/>
                        </a:rPr>
                        <a:t>restore</a:t>
                      </a:r>
                      <a:endParaRPr lang="en-US" altLang="en-US" sz="2400" b="0">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r>
              <a:tr h="721995">
                <a:tc>
                  <a:txBody>
                    <a:bodyPr/>
                    <a:p>
                      <a:pPr indent="0">
                        <a:buNone/>
                      </a:pPr>
                      <a:r>
                        <a:rPr lang="en-US" sz="2400" b="0">
                          <a:latin typeface="Times New Roman" panose="02020603050405020304" pitchFamily="18" charset="0"/>
                          <a:ea typeface="宋体" panose="02010600030101010101" pitchFamily="2" charset="-122"/>
                          <a:cs typeface="Times New Roman" panose="02020603050405020304" pitchFamily="18" charset="0"/>
                        </a:rPr>
                        <a:t>induce</a:t>
                      </a:r>
                      <a:endParaRPr lang="en-US" altLang="en-US" sz="2400" b="0">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c>
                  <a:txBody>
                    <a:bodyPr/>
                    <a:p>
                      <a:pPr indent="0">
                        <a:buNone/>
                      </a:pPr>
                      <a:r>
                        <a:rPr lang="en-US" sz="2400" b="0">
                          <a:latin typeface="Times New Roman" panose="02020603050405020304" pitchFamily="18" charset="0"/>
                          <a:ea typeface="宋体" panose="02010600030101010101" pitchFamily="2" charset="-122"/>
                          <a:cs typeface="Times New Roman" panose="02020603050405020304" pitchFamily="18" charset="0"/>
                        </a:rPr>
                        <a:t>ECU</a:t>
                      </a:r>
                      <a:endParaRPr lang="en-US" altLang="en-US" sz="2400" b="0">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r>
              <a:tr h="721995">
                <a:tc>
                  <a:txBody>
                    <a:bodyPr/>
                    <a:p>
                      <a:pPr indent="0">
                        <a:buNone/>
                      </a:pPr>
                      <a:r>
                        <a:rPr lang="en-US" sz="2400" b="0">
                          <a:latin typeface="Times New Roman" panose="02020603050405020304" pitchFamily="18" charset="0"/>
                          <a:ea typeface="宋体" panose="02010600030101010101" pitchFamily="2" charset="-122"/>
                          <a:cs typeface="Times New Roman" panose="02020603050405020304" pitchFamily="18" charset="0"/>
                        </a:rPr>
                        <a:t>magnetic</a:t>
                      </a:r>
                      <a:endParaRPr lang="en-US" altLang="en-US" sz="2400" b="0">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c>
                  <a:txBody>
                    <a:bodyPr/>
                    <a:p>
                      <a:pPr indent="0">
                        <a:buNone/>
                      </a:pPr>
                      <a:r>
                        <a:rPr lang="en-US" sz="2400" b="0">
                          <a:latin typeface="Times New Roman" panose="02020603050405020304" pitchFamily="18" charset="0"/>
                          <a:ea typeface="宋体" panose="02010600030101010101" pitchFamily="2" charset="-122"/>
                          <a:cs typeface="Times New Roman" panose="02020603050405020304" pitchFamily="18" charset="0"/>
                        </a:rPr>
                        <a:t>process</a:t>
                      </a:r>
                      <a:endParaRPr lang="en-US" altLang="en-US" sz="2400" b="0">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r>
              <a:tr h="721995">
                <a:tc>
                  <a:txBody>
                    <a:bodyPr/>
                    <a:p>
                      <a:pPr indent="0">
                        <a:buNone/>
                      </a:pPr>
                      <a:r>
                        <a:rPr lang="en-US" sz="2400" b="0">
                          <a:latin typeface="Times New Roman" panose="02020603050405020304" pitchFamily="18" charset="0"/>
                          <a:ea typeface="宋体" panose="02010600030101010101" pitchFamily="2" charset="-122"/>
                          <a:cs typeface="Times New Roman" panose="02020603050405020304" pitchFamily="18" charset="0"/>
                        </a:rPr>
                        <a:t>fluctuation</a:t>
                      </a:r>
                      <a:endParaRPr lang="en-US" altLang="en-US" sz="2400" b="0">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c>
                  <a:txBody>
                    <a:bodyPr/>
                    <a:p>
                      <a:pPr indent="0">
                        <a:buNone/>
                      </a:pPr>
                      <a:endParaRPr lang="en-US" altLang="en-US" sz="2400" b="0">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r>
            </a:tbl>
          </a:graphicData>
        </a:graphic>
      </p:graphicFrame>
    </p:spTree>
    <p:custDataLst>
      <p:tags r:id="rId6"/>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000">
        <p15:prstTrans prst="crush"/>
      </p:transition>
    </mc:Choice>
    <mc:Fallback>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3235325" y="2706370"/>
            <a:ext cx="5721350" cy="1445260"/>
          </a:xfrm>
          <a:prstGeom prst="rect">
            <a:avLst/>
          </a:prstGeom>
          <a:noFill/>
        </p:spPr>
        <p:txBody>
          <a:bodyPr wrap="square" rtlCol="0">
            <a:spAutoFit/>
            <a:scene3d>
              <a:camera prst="orthographicFront"/>
              <a:lightRig rig="threePt" dir="t"/>
            </a:scene3d>
          </a:bodyPr>
          <a:p>
            <a:pPr algn="ctr"/>
            <a:r>
              <a:rPr lang="en-US" altLang="zh-CN" sz="8800">
                <a:solidFill>
                  <a:schemeClr val="accent1"/>
                </a:solidFill>
                <a:effectLst>
                  <a:outerShdw blurRad="38100" dist="25400" dir="5400000" algn="ctr" rotWithShape="0">
                    <a:srgbClr val="6E747A">
                      <a:alpha val="43000"/>
                    </a:srgbClr>
                  </a:outerShdw>
                </a:effectLst>
              </a:rPr>
              <a:t>Thank you!</a:t>
            </a:r>
            <a:endParaRPr lang="en-US" altLang="zh-CN" sz="8800">
              <a:solidFill>
                <a:schemeClr val="accent1"/>
              </a:solidFill>
              <a:effectLst>
                <a:outerShdw blurRad="38100" dist="25400" dir="5400000" algn="ctr" rotWithShape="0">
                  <a:srgbClr val="6E747A">
                    <a:alpha val="43000"/>
                  </a:srgbClr>
                </a:outerShdw>
              </a:effectLst>
            </a:endParaRPr>
          </a:p>
        </p:txBody>
      </p:sp>
      <p:pic>
        <p:nvPicPr>
          <p:cNvPr id="3" name="图片 2" descr="学校名"/>
          <p:cNvPicPr>
            <a:picLocks noChangeAspect="1"/>
          </p:cNvPicPr>
          <p:nvPr/>
        </p:nvPicPr>
        <p:blipFill>
          <a:blip r:embed="rId1"/>
          <a:stretch>
            <a:fillRect/>
          </a:stretch>
        </p:blipFill>
        <p:spPr>
          <a:xfrm>
            <a:off x="1337945" y="2706370"/>
            <a:ext cx="9516745" cy="1416050"/>
          </a:xfrm>
          <a:prstGeom prst="rect">
            <a:avLst/>
          </a:prstGeom>
        </p:spPr>
      </p:pic>
    </p:spTree>
    <p:custDataLst>
      <p:tags r:id="rId2"/>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xit" presetSubtype="0" fill="hold" grpId="0" nodeType="clickEffect">
                                  <p:stCondLst>
                                    <p:cond delay="0"/>
                                  </p:stCondLst>
                                  <p:childTnLst>
                                    <p:animEffect transition="out" filter="fade">
                                      <p:cBhvr>
                                        <p:cTn id="6" dur="998"/>
                                        <p:tgtEl>
                                          <p:spTgt spid="2"/>
                                        </p:tgtEl>
                                      </p:cBhvr>
                                    </p:animEffect>
                                    <p:anim calcmode="lin" valueType="num">
                                      <p:cBhvr>
                                        <p:cTn id="7" dur="998"/>
                                        <p:tgtEl>
                                          <p:spTgt spid="2"/>
                                        </p:tgtEl>
                                        <p:attrNameLst>
                                          <p:attrName>ppt_x</p:attrName>
                                        </p:attrNameLst>
                                      </p:cBhvr>
                                      <p:tavLst>
                                        <p:tav tm="0">
                                          <p:val>
                                            <p:strVal val="ppt_x"/>
                                          </p:val>
                                        </p:tav>
                                        <p:tav tm="100000">
                                          <p:val>
                                            <p:strVal val="ppt_x"/>
                                          </p:val>
                                        </p:tav>
                                      </p:tavLst>
                                    </p:anim>
                                    <p:anim calcmode="lin" valueType="num">
                                      <p:cBhvr>
                                        <p:cTn id="8" dur="998"/>
                                        <p:tgtEl>
                                          <p:spTgt spid="2"/>
                                        </p:tgtEl>
                                        <p:attrNameLst>
                                          <p:attrName>ppt_y</p:attrName>
                                        </p:attrNameLst>
                                      </p:cBhvr>
                                      <p:tavLst>
                                        <p:tav tm="0">
                                          <p:val>
                                            <p:strVal val="ppt_y"/>
                                          </p:val>
                                        </p:tav>
                                        <p:tav tm="100000">
                                          <p:val>
                                            <p:strVal val="ppt_y-.1"/>
                                          </p:val>
                                        </p:tav>
                                      </p:tavLst>
                                    </p:anim>
                                    <p:set>
                                      <p:cBhvr>
                                        <p:cTn id="9" dur="1" fill="hold">
                                          <p:stCondLst>
                                            <p:cond delay="998"/>
                                          </p:stCondLst>
                                        </p:cTn>
                                        <p:tgtEl>
                                          <p:spTgt spid="2"/>
                                        </p:tgtEl>
                                        <p:attrNameLst>
                                          <p:attrName>style.visibility</p:attrName>
                                        </p:attrNameLst>
                                      </p:cBhvr>
                                      <p:to>
                                        <p:strVal val="hidden"/>
                                      </p:to>
                                    </p:set>
                                  </p:childTnLst>
                                </p:cTn>
                              </p:par>
                            </p:childTnLst>
                          </p:cTn>
                        </p:par>
                        <p:par>
                          <p:cTn id="10" fill="hold">
                            <p:stCondLst>
                              <p:cond delay="1000"/>
                            </p:stCondLst>
                            <p:childTnLst>
                              <p:par>
                                <p:cTn id="11" presetID="42" presetClass="entr" presetSubtype="0" fill="hold" nodeType="afterEffect">
                                  <p:stCondLst>
                                    <p:cond delay="0"/>
                                  </p:stCondLst>
                                  <p:childTnLst>
                                    <p:set>
                                      <p:cBhvr>
                                        <p:cTn id="12" dur="2000" fill="hold">
                                          <p:stCondLst>
                                            <p:cond delay="0"/>
                                          </p:stCondLst>
                                        </p:cTn>
                                        <p:tgtEl>
                                          <p:spTgt spid="3"/>
                                        </p:tgtEl>
                                        <p:attrNameLst>
                                          <p:attrName>style.visibility</p:attrName>
                                        </p:attrNameLst>
                                      </p:cBhvr>
                                      <p:to>
                                        <p:strVal val="visible"/>
                                      </p:to>
                                    </p:set>
                                    <p:animEffect transition="in" filter="fade">
                                      <p:cBhvr>
                                        <p:cTn id="13" dur="2000"/>
                                        <p:tgtEl>
                                          <p:spTgt spid="3"/>
                                        </p:tgtEl>
                                      </p:cBhvr>
                                    </p:animEffect>
                                    <p:anim calcmode="lin" valueType="num">
                                      <p:cBhvr>
                                        <p:cTn id="14" dur="2000" fill="hold"/>
                                        <p:tgtEl>
                                          <p:spTgt spid="3"/>
                                        </p:tgtEl>
                                        <p:attrNameLst>
                                          <p:attrName>ppt_x</p:attrName>
                                        </p:attrNameLst>
                                      </p:cBhvr>
                                      <p:tavLst>
                                        <p:tav tm="0">
                                          <p:val>
                                            <p:strVal val="#ppt_x"/>
                                          </p:val>
                                        </p:tav>
                                        <p:tav tm="100000">
                                          <p:val>
                                            <p:strVal val="#ppt_x"/>
                                          </p:val>
                                        </p:tav>
                                      </p:tavLst>
                                    </p:anim>
                                    <p:anim calcmode="lin" valueType="num">
                                      <p:cBhvr>
                                        <p:cTn id="15" dur="2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Rot="1" noChangeArrowheads="1"/>
          </p:cNvSpPr>
          <p:nvPr/>
        </p:nvSpPr>
        <p:spPr bwMode="auto">
          <a:xfrm>
            <a:off x="950595" y="602615"/>
            <a:ext cx="10986770" cy="6019165"/>
          </a:xfrm>
          <a:prstGeom prst="rect">
            <a:avLst/>
          </a:prstGeom>
          <a:noFill/>
          <a:ln w="9525">
            <a:noFill/>
            <a:miter lim="800000"/>
          </a:ln>
        </p:spPr>
        <p:txBody>
          <a:bodyPr/>
          <a:p>
            <a:pPr marL="0" indent="0" eaLnBrk="0" fontAlgn="auto" hangingPunct="0">
              <a:lnSpc>
                <a:spcPct val="150000"/>
              </a:lnSpc>
              <a:buFontTx/>
              <a:buNone/>
            </a:pPr>
            <a:r>
              <a:rPr lang="en-US" sz="2000" b="1" dirty="0">
                <a:solidFill>
                  <a:schemeClr val="tx1"/>
                </a:solidFill>
                <a:latin typeface="Calibri" panose="020F0502020204030204" charset="0"/>
                <a:cs typeface="Calibri" panose="020F0502020204030204" charset="0"/>
              </a:rPr>
              <a:t>Choose the correct answer for each question below.</a:t>
            </a:r>
            <a:endParaRPr lang="en-US" sz="2000" b="1" dirty="0">
              <a:solidFill>
                <a:schemeClr val="tx1"/>
              </a:solidFill>
              <a:latin typeface="Calibri" panose="020F0502020204030204" charset="0"/>
              <a:cs typeface="Calibri" panose="020F0502020204030204" charset="0"/>
            </a:endParaRPr>
          </a:p>
          <a:p>
            <a:pPr marL="0" indent="0" eaLnBrk="0" fontAlgn="auto" hangingPunct="0">
              <a:lnSpc>
                <a:spcPct val="150000"/>
              </a:lnSpc>
              <a:buFontTx/>
              <a:buNone/>
            </a:pPr>
            <a:r>
              <a:rPr lang="en-US" sz="2400" dirty="0">
                <a:solidFill>
                  <a:schemeClr val="tx1"/>
                </a:solidFill>
                <a:latin typeface="Times New Roman" panose="02020603050405020304" pitchFamily="18" charset="0"/>
                <a:cs typeface="Times New Roman" panose="02020603050405020304" pitchFamily="18" charset="0"/>
              </a:rPr>
              <a:t>1.What kind of system is the anti-lock braking system? </a:t>
            </a:r>
            <a:endParaRPr lang="en-US" sz="2400" dirty="0">
              <a:solidFill>
                <a:schemeClr val="tx1"/>
              </a:solidFill>
              <a:latin typeface="Times New Roman" panose="02020603050405020304" pitchFamily="18" charset="0"/>
              <a:cs typeface="Times New Roman" panose="02020603050405020304" pitchFamily="18" charset="0"/>
            </a:endParaRPr>
          </a:p>
          <a:p>
            <a:pPr indent="304800" eaLnBrk="0" fontAlgn="auto" hangingPunct="0">
              <a:lnSpc>
                <a:spcPct val="150000"/>
              </a:lnSpc>
              <a:buFontTx/>
              <a:buNone/>
              <a:extLst>
                <a:ext uri="{35155182-B16C-46BC-9424-99874614C6A1}">
                  <wpsdc:indentchars xmlns:wpsdc="http://www.wps.cn/officeDocument/2017/drawingmlCustomData" val="100" checksum="3588401361"/>
                </a:ext>
              </a:extLst>
            </a:pPr>
            <a:r>
              <a:rPr lang="en-US" sz="2400" dirty="0">
                <a:solidFill>
                  <a:schemeClr val="tx1"/>
                </a:solidFill>
                <a:latin typeface="Times New Roman" panose="02020603050405020304" pitchFamily="18" charset="0"/>
                <a:cs typeface="Times New Roman" panose="02020603050405020304" pitchFamily="18" charset="0"/>
              </a:rPr>
              <a:t>A. a cooling system	    B. a safety system</a:t>
            </a:r>
            <a:endParaRPr lang="en-US" sz="2400" dirty="0">
              <a:solidFill>
                <a:schemeClr val="tx1"/>
              </a:solidFill>
              <a:latin typeface="Times New Roman" panose="02020603050405020304" pitchFamily="18" charset="0"/>
              <a:cs typeface="Times New Roman" panose="02020603050405020304" pitchFamily="18" charset="0"/>
            </a:endParaRPr>
          </a:p>
          <a:p>
            <a:pPr indent="304800" eaLnBrk="0" fontAlgn="auto" hangingPunct="0">
              <a:lnSpc>
                <a:spcPct val="150000"/>
              </a:lnSpc>
              <a:buFontTx/>
              <a:buNone/>
              <a:extLst>
                <a:ext uri="{35155182-B16C-46BC-9424-99874614C6A1}">
                  <wpsdc:indentchars xmlns:wpsdc="http://www.wps.cn/officeDocument/2017/drawingmlCustomData" val="100" checksum="3588401361"/>
                </a:ext>
              </a:extLst>
            </a:pPr>
            <a:r>
              <a:rPr lang="en-US" sz="2400" dirty="0">
                <a:solidFill>
                  <a:schemeClr val="tx1"/>
                </a:solidFill>
                <a:latin typeface="Times New Roman" panose="02020603050405020304" pitchFamily="18" charset="0"/>
                <a:cs typeface="Times New Roman" panose="02020603050405020304" pitchFamily="18" charset="0"/>
              </a:rPr>
              <a:t>C. a power system	    D. a steering system</a:t>
            </a:r>
            <a:endParaRPr lang="en-US" sz="2400" dirty="0">
              <a:solidFill>
                <a:schemeClr val="tx1"/>
              </a:solidFill>
              <a:latin typeface="Times New Roman" panose="02020603050405020304" pitchFamily="18" charset="0"/>
              <a:cs typeface="Times New Roman" panose="02020603050405020304" pitchFamily="18" charset="0"/>
            </a:endParaRPr>
          </a:p>
          <a:p>
            <a:pPr marL="0" indent="0" eaLnBrk="0" fontAlgn="auto" hangingPunct="0">
              <a:lnSpc>
                <a:spcPct val="150000"/>
              </a:lnSpc>
              <a:buFontTx/>
              <a:buNone/>
            </a:pPr>
            <a:r>
              <a:rPr lang="en-US" sz="2400" dirty="0">
                <a:solidFill>
                  <a:schemeClr val="tx1"/>
                </a:solidFill>
                <a:latin typeface="Times New Roman" panose="02020603050405020304" pitchFamily="18" charset="0"/>
                <a:cs typeface="Times New Roman" panose="02020603050405020304" pitchFamily="18" charset="0"/>
              </a:rPr>
              <a:t>2. How many parts are there in an ABS?</a:t>
            </a:r>
            <a:endParaRPr lang="en-US" sz="2400" dirty="0">
              <a:solidFill>
                <a:schemeClr val="tx1"/>
              </a:solidFill>
              <a:latin typeface="Times New Roman" panose="02020603050405020304" pitchFamily="18" charset="0"/>
              <a:cs typeface="Times New Roman" panose="02020603050405020304" pitchFamily="18" charset="0"/>
            </a:endParaRPr>
          </a:p>
          <a:p>
            <a:pPr indent="304800" eaLnBrk="0" fontAlgn="auto" hangingPunct="0">
              <a:lnSpc>
                <a:spcPct val="150000"/>
              </a:lnSpc>
              <a:buFontTx/>
              <a:buNone/>
              <a:extLst>
                <a:ext uri="{35155182-B16C-46BC-9424-99874614C6A1}">
                  <wpsdc:indentchars xmlns:wpsdc="http://www.wps.cn/officeDocument/2017/drawingmlCustomData" val="100" checksum="3588401361"/>
                </a:ext>
              </a:extLst>
            </a:pPr>
            <a:r>
              <a:rPr lang="en-US" sz="2400" dirty="0">
                <a:solidFill>
                  <a:schemeClr val="tx1"/>
                </a:solidFill>
                <a:latin typeface="Times New Roman" panose="02020603050405020304" pitchFamily="18" charset="0"/>
                <a:cs typeface="Times New Roman" panose="02020603050405020304" pitchFamily="18" charset="0"/>
              </a:rPr>
              <a:t>A. one	            B. two              C. three	    D. four</a:t>
            </a:r>
            <a:endParaRPr lang="en-US" sz="2400" dirty="0">
              <a:solidFill>
                <a:schemeClr val="tx1"/>
              </a:solidFill>
              <a:latin typeface="Times New Roman" panose="02020603050405020304" pitchFamily="18" charset="0"/>
              <a:cs typeface="Times New Roman" panose="02020603050405020304" pitchFamily="18" charset="0"/>
            </a:endParaRPr>
          </a:p>
          <a:p>
            <a:pPr marL="0" indent="0" eaLnBrk="0" fontAlgn="auto" hangingPunct="0">
              <a:lnSpc>
                <a:spcPct val="150000"/>
              </a:lnSpc>
              <a:buFontTx/>
              <a:buNone/>
            </a:pPr>
            <a:r>
              <a:rPr lang="en-US" sz="2400" dirty="0">
                <a:solidFill>
                  <a:schemeClr val="tx1"/>
                </a:solidFill>
                <a:latin typeface="Times New Roman" panose="02020603050405020304" pitchFamily="18" charset="0"/>
                <a:cs typeface="Times New Roman" panose="02020603050405020304" pitchFamily="18" charset="0"/>
              </a:rPr>
              <a:t>3. Which of the following statements is not about the functions of the ABS?</a:t>
            </a:r>
            <a:endParaRPr lang="en-US" sz="2400" dirty="0">
              <a:solidFill>
                <a:schemeClr val="tx1"/>
              </a:solidFill>
              <a:latin typeface="Times New Roman" panose="02020603050405020304" pitchFamily="18" charset="0"/>
              <a:cs typeface="Times New Roman" panose="02020603050405020304" pitchFamily="18" charset="0"/>
            </a:endParaRPr>
          </a:p>
          <a:p>
            <a:pPr indent="304800" eaLnBrk="0" fontAlgn="auto" hangingPunct="0">
              <a:lnSpc>
                <a:spcPct val="150000"/>
              </a:lnSpc>
              <a:buFontTx/>
              <a:buNone/>
              <a:extLst>
                <a:ext uri="{35155182-B16C-46BC-9424-99874614C6A1}">
                  <wpsdc:indentchars xmlns:wpsdc="http://www.wps.cn/officeDocument/2017/drawingmlCustomData" val="100" checksum="3588401361"/>
                </a:ext>
              </a:extLst>
            </a:pPr>
            <a:r>
              <a:rPr lang="en-US" sz="2400" dirty="0">
                <a:solidFill>
                  <a:schemeClr val="tx1"/>
                </a:solidFill>
                <a:latin typeface="Times New Roman" panose="02020603050405020304" pitchFamily="18" charset="0"/>
                <a:cs typeface="Times New Roman" panose="02020603050405020304" pitchFamily="18" charset="0"/>
              </a:rPr>
              <a:t>A. It keeps the wheels from locking when braking.</a:t>
            </a:r>
            <a:endParaRPr lang="en-US" sz="2400" dirty="0">
              <a:solidFill>
                <a:schemeClr val="tx1"/>
              </a:solidFill>
              <a:latin typeface="Times New Roman" panose="02020603050405020304" pitchFamily="18" charset="0"/>
              <a:cs typeface="Times New Roman" panose="02020603050405020304" pitchFamily="18" charset="0"/>
            </a:endParaRPr>
          </a:p>
          <a:p>
            <a:pPr indent="304800" eaLnBrk="0" fontAlgn="auto" hangingPunct="0">
              <a:lnSpc>
                <a:spcPct val="150000"/>
              </a:lnSpc>
              <a:buFontTx/>
              <a:buNone/>
              <a:extLst>
                <a:ext uri="{35155182-B16C-46BC-9424-99874614C6A1}">
                  <wpsdc:indentchars xmlns:wpsdc="http://www.wps.cn/officeDocument/2017/drawingmlCustomData" val="100" checksum="3588401361"/>
                </a:ext>
              </a:extLst>
            </a:pPr>
            <a:r>
              <a:rPr lang="en-US" sz="2400" dirty="0">
                <a:solidFill>
                  <a:schemeClr val="tx1"/>
                </a:solidFill>
                <a:latin typeface="Times New Roman" panose="02020603050405020304" pitchFamily="18" charset="0"/>
                <a:cs typeface="Times New Roman" panose="02020603050405020304" pitchFamily="18" charset="0"/>
              </a:rPr>
              <a:t>B. It makes the car go back.</a:t>
            </a:r>
            <a:endParaRPr lang="en-US" sz="2400" dirty="0">
              <a:solidFill>
                <a:schemeClr val="tx1"/>
              </a:solidFill>
              <a:latin typeface="Times New Roman" panose="02020603050405020304" pitchFamily="18" charset="0"/>
              <a:cs typeface="Times New Roman" panose="02020603050405020304" pitchFamily="18" charset="0"/>
            </a:endParaRPr>
          </a:p>
          <a:p>
            <a:pPr indent="304800" eaLnBrk="0" fontAlgn="auto" hangingPunct="0">
              <a:lnSpc>
                <a:spcPct val="150000"/>
              </a:lnSpc>
              <a:buFontTx/>
              <a:buNone/>
              <a:extLst>
                <a:ext uri="{35155182-B16C-46BC-9424-99874614C6A1}">
                  <wpsdc:indentchars xmlns:wpsdc="http://www.wps.cn/officeDocument/2017/drawingmlCustomData" val="100" checksum="3588401361"/>
                </a:ext>
              </a:extLst>
            </a:pPr>
            <a:r>
              <a:rPr lang="en-US" sz="2400" dirty="0">
                <a:solidFill>
                  <a:schemeClr val="tx1"/>
                </a:solidFill>
                <a:latin typeface="Times New Roman" panose="02020603050405020304" pitchFamily="18" charset="0"/>
                <a:cs typeface="Times New Roman" panose="02020603050405020304" pitchFamily="18" charset="0"/>
              </a:rPr>
              <a:t>C. It avoids uncontrolled skidding.</a:t>
            </a:r>
            <a:endParaRPr lang="en-US" sz="2400" dirty="0">
              <a:solidFill>
                <a:schemeClr val="tx1"/>
              </a:solidFill>
              <a:latin typeface="Times New Roman" panose="02020603050405020304" pitchFamily="18" charset="0"/>
              <a:cs typeface="Times New Roman" panose="02020603050405020304" pitchFamily="18" charset="0"/>
            </a:endParaRPr>
          </a:p>
          <a:p>
            <a:pPr indent="304800" eaLnBrk="0" fontAlgn="auto" hangingPunct="0">
              <a:lnSpc>
                <a:spcPct val="150000"/>
              </a:lnSpc>
              <a:buFontTx/>
              <a:buNone/>
              <a:extLst>
                <a:ext uri="{35155182-B16C-46BC-9424-99874614C6A1}">
                  <wpsdc:indentchars xmlns:wpsdc="http://www.wps.cn/officeDocument/2017/drawingmlCustomData" val="100" checksum="3588401361"/>
                </a:ext>
              </a:extLst>
            </a:pPr>
            <a:r>
              <a:rPr lang="en-US" sz="2400" dirty="0">
                <a:solidFill>
                  <a:schemeClr val="tx1"/>
                </a:solidFill>
                <a:latin typeface="Times New Roman" panose="02020603050405020304" pitchFamily="18" charset="0"/>
                <a:cs typeface="Times New Roman" panose="02020603050405020304" pitchFamily="18" charset="0"/>
              </a:rPr>
              <a:t>D. It helps the driver get better steering control during braking.</a:t>
            </a:r>
            <a:endParaRPr lang="en-US" sz="2400" dirty="0">
              <a:solidFill>
                <a:schemeClr val="tx1"/>
              </a:solidFill>
              <a:latin typeface="Times New Roman" panose="02020603050405020304" pitchFamily="18" charset="0"/>
              <a:cs typeface="Times New Roman" panose="02020603050405020304" pitchFamily="18" charset="0"/>
            </a:endParaRPr>
          </a:p>
        </p:txBody>
      </p:sp>
      <p:grpSp>
        <p:nvGrpSpPr>
          <p:cNvPr id="29" name="组合 28"/>
          <p:cNvGrpSpPr/>
          <p:nvPr/>
        </p:nvGrpSpPr>
        <p:grpSpPr>
          <a:xfrm>
            <a:off x="6607175" y="134620"/>
            <a:ext cx="5478780" cy="467360"/>
            <a:chOff x="10405" y="144"/>
            <a:chExt cx="8628" cy="736"/>
          </a:xfrm>
        </p:grpSpPr>
        <p:sp>
          <p:nvSpPr>
            <p:cNvPr id="6" name="流程图: 可选过程 5">
              <a:hlinkClick r:id="rId1" action="ppaction://hlinksldjump"/>
            </p:cNvPr>
            <p:cNvSpPr/>
            <p:nvPr/>
          </p:nvSpPr>
          <p:spPr>
            <a:xfrm>
              <a:off x="1040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New words &amp; expressions</a:t>
              </a:r>
              <a:endParaRPr lang="en-US" altLang="zh-CN" sz="1400" b="1">
                <a:solidFill>
                  <a:schemeClr val="tx1"/>
                </a:solidFill>
              </a:endParaRPr>
            </a:p>
          </p:txBody>
        </p:sp>
        <p:sp>
          <p:nvSpPr>
            <p:cNvPr id="7" name="流程图: 可选过程 6">
              <a:hlinkClick r:id="rId2" action="ppaction://hlinksldjump"/>
            </p:cNvPr>
            <p:cNvSpPr/>
            <p:nvPr/>
          </p:nvSpPr>
          <p:spPr>
            <a:xfrm>
              <a:off x="1472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Reading &amp; speaking</a:t>
              </a:r>
              <a:endParaRPr lang="en-US" altLang="zh-CN" sz="1400" b="1">
                <a:solidFill>
                  <a:schemeClr val="tx1"/>
                </a:solidFill>
              </a:endParaRPr>
            </a:p>
          </p:txBody>
        </p:sp>
        <p:sp>
          <p:nvSpPr>
            <p:cNvPr id="8" name="流程图: 可选过程 7">
              <a:hlinkClick r:id="rId3" action="ppaction://hlinksldjump"/>
            </p:cNvPr>
            <p:cNvSpPr/>
            <p:nvPr/>
          </p:nvSpPr>
          <p:spPr>
            <a:xfrm>
              <a:off x="12571" y="144"/>
              <a:ext cx="2154" cy="737"/>
            </a:xfrm>
            <a:prstGeom prst="flowChartAlternateProcess">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before class</a:t>
              </a:r>
              <a:endParaRPr lang="en-US" altLang="zh-CN" sz="1400" b="1">
                <a:solidFill>
                  <a:schemeClr val="tx1"/>
                </a:solidFill>
              </a:endParaRPr>
            </a:p>
          </p:txBody>
        </p:sp>
        <p:sp>
          <p:nvSpPr>
            <p:cNvPr id="9" name="流程图: 可选过程 8">
              <a:hlinkClick r:id="rId4" action="ppaction://hlinksldjump"/>
            </p:cNvPr>
            <p:cNvSpPr/>
            <p:nvPr/>
          </p:nvSpPr>
          <p:spPr>
            <a:xfrm>
              <a:off x="16879"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in class</a:t>
              </a:r>
              <a:endParaRPr lang="en-US" altLang="zh-CN" sz="1400" b="1">
                <a:solidFill>
                  <a:schemeClr val="tx1"/>
                </a:solidFill>
              </a:endParaRPr>
            </a:p>
          </p:txBody>
        </p:sp>
      </p:grpSp>
      <p:sp>
        <p:nvSpPr>
          <p:cNvPr id="439" name="矩形 439"/>
          <p:cNvSpPr/>
          <p:nvPr/>
        </p:nvSpPr>
        <p:spPr>
          <a:xfrm>
            <a:off x="461010" y="782955"/>
            <a:ext cx="489585" cy="40386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2400" b="1" kern="100">
                <a:latin typeface="Times New Roman" panose="02020603050405020304"/>
                <a:ea typeface="宋体" panose="02010600030101010101" pitchFamily="2" charset="-122"/>
                <a:cs typeface="Times New Roman" panose="02020603050405020304"/>
                <a:sym typeface="Times New Roman" panose="02020603050405020304"/>
              </a:rPr>
              <a:t>1</a:t>
            </a:r>
            <a:endParaRPr lang="en-US" altLang="zh-CN" sz="2400" b="1" kern="100">
              <a:latin typeface="Times New Roman" panose="02020603050405020304"/>
              <a:ea typeface="宋体" panose="02010600030101010101" pitchFamily="2" charset="-122"/>
              <a:cs typeface="Times New Roman" panose="02020603050405020304"/>
              <a:sym typeface="Times New Roman" panose="02020603050405020304"/>
            </a:endParaRPr>
          </a:p>
        </p:txBody>
      </p:sp>
      <p:pic>
        <p:nvPicPr>
          <p:cNvPr id="62471" name="Picture 3"/>
          <p:cNvPicPr>
            <a:picLocks noChangeAspect="1"/>
          </p:cNvPicPr>
          <p:nvPr/>
        </p:nvPicPr>
        <p:blipFill>
          <a:blip r:embed="rId5"/>
          <a:stretch>
            <a:fillRect/>
          </a:stretch>
        </p:blipFill>
        <p:spPr>
          <a:xfrm rot="1800000">
            <a:off x="3848735" y="1917700"/>
            <a:ext cx="563245" cy="563245"/>
          </a:xfrm>
          <a:prstGeom prst="rect">
            <a:avLst/>
          </a:prstGeom>
          <a:noFill/>
          <a:ln w="9525">
            <a:noFill/>
          </a:ln>
        </p:spPr>
      </p:pic>
      <p:pic>
        <p:nvPicPr>
          <p:cNvPr id="5" name="Picture 3"/>
          <p:cNvPicPr>
            <a:picLocks noChangeAspect="1"/>
          </p:cNvPicPr>
          <p:nvPr/>
        </p:nvPicPr>
        <p:blipFill>
          <a:blip r:embed="rId5"/>
          <a:stretch>
            <a:fillRect/>
          </a:stretch>
        </p:blipFill>
        <p:spPr>
          <a:xfrm rot="1800000">
            <a:off x="7578725" y="3505200"/>
            <a:ext cx="563245" cy="563245"/>
          </a:xfrm>
          <a:prstGeom prst="rect">
            <a:avLst/>
          </a:prstGeom>
          <a:noFill/>
          <a:ln w="9525">
            <a:noFill/>
          </a:ln>
        </p:spPr>
      </p:pic>
      <p:pic>
        <p:nvPicPr>
          <p:cNvPr id="3" name="Picture 3"/>
          <p:cNvPicPr>
            <a:picLocks noChangeAspect="1"/>
          </p:cNvPicPr>
          <p:nvPr>
            <p:ph idx="1"/>
          </p:nvPr>
        </p:nvPicPr>
        <p:blipFill>
          <a:blip r:embed="rId5"/>
          <a:stretch>
            <a:fillRect/>
          </a:stretch>
        </p:blipFill>
        <p:spPr>
          <a:xfrm rot="1800000">
            <a:off x="1158837" y="5208045"/>
            <a:ext cx="561600" cy="561600"/>
          </a:xfrm>
          <a:prstGeom prst="rect">
            <a:avLst/>
          </a:prstGeom>
          <a:noFill/>
          <a:ln w="9525">
            <a:noFill/>
          </a:ln>
        </p:spPr>
      </p:pic>
    </p:spTree>
    <p:custDataLst>
      <p:tags r:id="rId6"/>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247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Rot="1" noChangeArrowheads="1"/>
          </p:cNvSpPr>
          <p:nvPr/>
        </p:nvSpPr>
        <p:spPr bwMode="auto">
          <a:xfrm>
            <a:off x="1035685" y="542925"/>
            <a:ext cx="5335905" cy="637540"/>
          </a:xfrm>
          <a:prstGeom prst="rect">
            <a:avLst/>
          </a:prstGeom>
          <a:noFill/>
          <a:ln w="9525">
            <a:noFill/>
            <a:miter lim="800000"/>
          </a:ln>
        </p:spPr>
        <p:txBody>
          <a:bodyPr/>
          <a:p>
            <a:pPr marL="0" indent="0" eaLnBrk="0" fontAlgn="auto" hangingPunct="0">
              <a:lnSpc>
                <a:spcPct val="150000"/>
              </a:lnSpc>
              <a:buFontTx/>
              <a:buNone/>
            </a:pPr>
            <a:r>
              <a:rPr lang="en-US" sz="2000" b="1" dirty="0">
                <a:solidFill>
                  <a:schemeClr val="tx1"/>
                </a:solidFill>
                <a:latin typeface="+mj-lt"/>
                <a:cs typeface="+mj-lt"/>
              </a:rPr>
              <a:t>Fill in the blanks with the missing words.</a:t>
            </a:r>
            <a:endParaRPr lang="en-US" sz="2400" b="1" dirty="0">
              <a:solidFill>
                <a:schemeClr val="tx1"/>
              </a:solidFill>
              <a:latin typeface="+mj-lt"/>
              <a:cs typeface="+mj-lt"/>
            </a:endParaRPr>
          </a:p>
          <a:p>
            <a:pPr marL="0" indent="0" eaLnBrk="0" hangingPunct="0">
              <a:lnSpc>
                <a:spcPct val="130000"/>
              </a:lnSpc>
              <a:buFontTx/>
              <a:buNone/>
            </a:pPr>
            <a:endParaRPr lang="en-US" sz="2400" b="1" dirty="0">
              <a:solidFill>
                <a:schemeClr val="tx1"/>
              </a:solidFill>
              <a:latin typeface="+mj-lt"/>
              <a:cs typeface="+mj-lt"/>
            </a:endParaRPr>
          </a:p>
        </p:txBody>
      </p:sp>
      <p:graphicFrame>
        <p:nvGraphicFramePr>
          <p:cNvPr id="10" name="表格 9"/>
          <p:cNvGraphicFramePr/>
          <p:nvPr>
            <p:custDataLst>
              <p:tags r:id="rId1"/>
            </p:custDataLst>
          </p:nvPr>
        </p:nvGraphicFramePr>
        <p:xfrm>
          <a:off x="950595" y="1694815"/>
          <a:ext cx="10147300" cy="4162425"/>
        </p:xfrm>
        <a:graphic>
          <a:graphicData uri="http://schemas.openxmlformats.org/drawingml/2006/table">
            <a:tbl>
              <a:tblPr firstRow="1" bandRow="1">
                <a:tableStyleId>{5C22544A-7EE6-4342-B048-85BDC9FD1C3A}</a:tableStyleId>
              </a:tblPr>
              <a:tblGrid>
                <a:gridCol w="1993265"/>
                <a:gridCol w="8154035"/>
              </a:tblGrid>
              <a:tr h="2378075">
                <a:tc>
                  <a:txBody>
                    <a:bodyPr/>
                    <a:p>
                      <a:pPr indent="0" algn="ctr" fontAlgn="auto">
                        <a:lnSpc>
                          <a:spcPct val="150000"/>
                        </a:lnSpc>
                        <a:buNone/>
                      </a:pPr>
                      <a:r>
                        <a:rPr lang="en-US" altLang="en-US" sz="2400" b="0">
                          <a:solidFill>
                            <a:srgbClr val="0A0A0A"/>
                          </a:solidFill>
                          <a:latin typeface="Times New Roman" panose="02020603050405020304" pitchFamily="18" charset="0"/>
                          <a:ea typeface="宋体" panose="02010600030101010101" pitchFamily="2" charset="-122"/>
                          <a:cs typeface="Times New Roman" panose="02020603050405020304" pitchFamily="18" charset="0"/>
                        </a:rPr>
                        <a:t>Speed sensors</a:t>
                      </a:r>
                      <a:endParaRPr lang="en-US" altLang="en-US" sz="2400" b="0">
                        <a:solidFill>
                          <a:srgbClr val="0A0A0A"/>
                        </a:solidFill>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tc>
                  <a:txBody>
                    <a:bodyPr/>
                    <a:p>
                      <a:pPr indent="0" algn="just" fontAlgn="auto">
                        <a:lnSpc>
                          <a:spcPct val="150000"/>
                        </a:lnSpc>
                        <a:buNone/>
                      </a:pPr>
                      <a:r>
                        <a:rPr lang="en-US" altLang="en-US" sz="2400" b="0">
                          <a:solidFill>
                            <a:srgbClr val="0A0A0A"/>
                          </a:solidFill>
                          <a:latin typeface="Times New Roman" panose="02020603050405020304" pitchFamily="18" charset="0"/>
                          <a:ea typeface="宋体" panose="02010600030101010101" pitchFamily="2" charset="-122"/>
                          <a:cs typeface="Times New Roman" panose="02020603050405020304" pitchFamily="18" charset="0"/>
                        </a:rPr>
                        <a:t>They can 1__________ the rotating speed of the 2___________. The rotating wheels induce a 3____________ field where the 4__________________ generates voltage. This voltage sends 5__________ to the controller.</a:t>
                      </a:r>
                      <a:endParaRPr lang="en-US" altLang="en-US" sz="2400" b="0">
                        <a:solidFill>
                          <a:srgbClr val="0A0A0A"/>
                        </a:solidFill>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tr>
              <a:tr h="1784350">
                <a:tc>
                  <a:txBody>
                    <a:bodyPr/>
                    <a:p>
                      <a:pPr indent="0" algn="ctr" fontAlgn="auto">
                        <a:lnSpc>
                          <a:spcPct val="150000"/>
                        </a:lnSpc>
                        <a:buNone/>
                      </a:pPr>
                      <a:r>
                        <a:rPr lang="en-US" altLang="en-US" sz="2400" b="0">
                          <a:solidFill>
                            <a:srgbClr val="0A0A0A"/>
                          </a:solidFill>
                          <a:latin typeface="Times New Roman" panose="02020603050405020304" pitchFamily="18" charset="0"/>
                          <a:ea typeface="宋体" panose="02010600030101010101" pitchFamily="2" charset="-122"/>
                          <a:cs typeface="Times New Roman" panose="02020603050405020304" pitchFamily="18" charset="0"/>
                        </a:rPr>
                        <a:t>Valves</a:t>
                      </a:r>
                      <a:endParaRPr lang="en-US" altLang="en-US" sz="2400" b="0">
                        <a:solidFill>
                          <a:srgbClr val="0A0A0A"/>
                        </a:solidFill>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tc>
                  <a:txBody>
                    <a:bodyPr/>
                    <a:p>
                      <a:pPr indent="0" algn="just" fontAlgn="auto">
                        <a:lnSpc>
                          <a:spcPct val="150000"/>
                        </a:lnSpc>
                        <a:buNone/>
                      </a:pPr>
                      <a:r>
                        <a:rPr lang="en-US" altLang="en-US" sz="2400" b="0">
                          <a:solidFill>
                            <a:srgbClr val="0A0A0A"/>
                          </a:solidFill>
                          <a:latin typeface="Times New Roman" panose="02020603050405020304" pitchFamily="18" charset="0"/>
                          <a:ea typeface="宋体" panose="02010600030101010101" pitchFamily="2" charset="-122"/>
                          <a:cs typeface="Times New Roman" panose="02020603050405020304" pitchFamily="18" charset="0"/>
                        </a:rPr>
                        <a:t>They are located in the 6__________________, they can regulate the 7________________ to the brakes, and they have 8________ working positions.</a:t>
                      </a:r>
                      <a:endParaRPr lang="en-US" altLang="en-US" sz="2400" b="0">
                        <a:solidFill>
                          <a:srgbClr val="0A0A0A"/>
                        </a:solidFill>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tr>
            </a:tbl>
          </a:graphicData>
        </a:graphic>
      </p:graphicFrame>
      <p:sp>
        <p:nvSpPr>
          <p:cNvPr id="439" name="矩形 439"/>
          <p:cNvSpPr/>
          <p:nvPr/>
        </p:nvSpPr>
        <p:spPr>
          <a:xfrm>
            <a:off x="461010" y="665480"/>
            <a:ext cx="489585" cy="40386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r>
              <a:rPr lang="en-US" altLang="zh-CN" sz="2400" b="1" kern="100">
                <a:latin typeface="Times New Roman" panose="02020603050405020304"/>
                <a:ea typeface="宋体" panose="02010600030101010101" pitchFamily="2" charset="-122"/>
                <a:cs typeface="Times New Roman" panose="02020603050405020304"/>
                <a:sym typeface="Times New Roman" panose="02020603050405020304"/>
              </a:rPr>
              <a:t>2</a:t>
            </a:r>
            <a:endParaRPr lang="en-US" altLang="zh-CN" sz="2400" b="1" kern="100">
              <a:latin typeface="Times New Roman" panose="02020603050405020304"/>
              <a:ea typeface="宋体" panose="02010600030101010101" pitchFamily="2" charset="-122"/>
              <a:cs typeface="Times New Roman" panose="02020603050405020304"/>
              <a:sym typeface="Times New Roman" panose="02020603050405020304"/>
            </a:endParaRPr>
          </a:p>
        </p:txBody>
      </p:sp>
      <p:sp>
        <p:nvSpPr>
          <p:cNvPr id="2" name="文本框 1"/>
          <p:cNvSpPr txBox="1"/>
          <p:nvPr/>
        </p:nvSpPr>
        <p:spPr>
          <a:xfrm>
            <a:off x="4574540" y="1823085"/>
            <a:ext cx="1138555" cy="460375"/>
          </a:xfrm>
          <a:prstGeom prst="rect">
            <a:avLst/>
          </a:prstGeom>
          <a:noFill/>
        </p:spPr>
        <p:txBody>
          <a:bodyPr wrap="square" rtlCol="0">
            <a:spAutoFit/>
          </a:bodyPr>
          <a:p>
            <a:r>
              <a:rPr lang="zh-CN" altLang="en-US" sz="2400" b="1">
                <a:solidFill>
                  <a:srgbClr val="FF0000"/>
                </a:solidFill>
                <a:latin typeface="Times New Roman" panose="02020603050405020304" pitchFamily="18" charset="0"/>
                <a:cs typeface="Times New Roman" panose="02020603050405020304" pitchFamily="18" charset="0"/>
              </a:rPr>
              <a:t>detect</a:t>
            </a:r>
            <a:endParaRPr lang="zh-CN" altLang="en-US" sz="2400" b="1">
              <a:solidFill>
                <a:srgbClr val="FF0000"/>
              </a:solidFill>
              <a:latin typeface="Times New Roman" panose="02020603050405020304" pitchFamily="18" charset="0"/>
              <a:cs typeface="Times New Roman" panose="02020603050405020304" pitchFamily="18" charset="0"/>
            </a:endParaRPr>
          </a:p>
        </p:txBody>
      </p:sp>
      <p:sp>
        <p:nvSpPr>
          <p:cNvPr id="3" name="文本框 2"/>
          <p:cNvSpPr txBox="1"/>
          <p:nvPr/>
        </p:nvSpPr>
        <p:spPr>
          <a:xfrm>
            <a:off x="9454515" y="1800225"/>
            <a:ext cx="1159510" cy="460375"/>
          </a:xfrm>
          <a:prstGeom prst="rect">
            <a:avLst/>
          </a:prstGeom>
          <a:noFill/>
        </p:spPr>
        <p:txBody>
          <a:bodyPr wrap="square" rtlCol="0">
            <a:spAutoFit/>
          </a:bodyPr>
          <a:p>
            <a:r>
              <a:rPr lang="zh-CN" altLang="en-US" sz="2400" b="1">
                <a:solidFill>
                  <a:srgbClr val="FF0000"/>
                </a:solidFill>
                <a:latin typeface="Times New Roman" panose="02020603050405020304" pitchFamily="18" charset="0"/>
                <a:cs typeface="Times New Roman" panose="02020603050405020304" pitchFamily="18" charset="0"/>
              </a:rPr>
              <a:t>wheels</a:t>
            </a:r>
            <a:endParaRPr lang="zh-CN" altLang="en-US" sz="2400" b="1">
              <a:solidFill>
                <a:srgbClr val="FF0000"/>
              </a:solidFill>
              <a:latin typeface="Times New Roman" panose="02020603050405020304" pitchFamily="18" charset="0"/>
              <a:cs typeface="Times New Roman" panose="02020603050405020304" pitchFamily="18" charset="0"/>
            </a:endParaRPr>
          </a:p>
        </p:txBody>
      </p:sp>
      <p:sp>
        <p:nvSpPr>
          <p:cNvPr id="4" name="文本框 3"/>
          <p:cNvSpPr txBox="1"/>
          <p:nvPr/>
        </p:nvSpPr>
        <p:spPr>
          <a:xfrm flipH="1">
            <a:off x="7249160" y="2363470"/>
            <a:ext cx="1468755" cy="460375"/>
          </a:xfrm>
          <a:prstGeom prst="rect">
            <a:avLst/>
          </a:prstGeom>
          <a:noFill/>
        </p:spPr>
        <p:txBody>
          <a:bodyPr wrap="square" rtlCol="0">
            <a:spAutoFit/>
          </a:bodyPr>
          <a:p>
            <a:r>
              <a:rPr lang="zh-CN" altLang="en-US" sz="2400" b="1">
                <a:solidFill>
                  <a:srgbClr val="FF0000"/>
                </a:solidFill>
                <a:effectLst/>
                <a:latin typeface="Times New Roman" panose="02020603050405020304" pitchFamily="18" charset="0"/>
                <a:cs typeface="Times New Roman" panose="02020603050405020304" pitchFamily="18" charset="0"/>
              </a:rPr>
              <a:t>magnetic</a:t>
            </a:r>
            <a:endParaRPr lang="zh-CN" altLang="en-US" sz="2400" b="1">
              <a:solidFill>
                <a:srgbClr val="FF0000"/>
              </a:solidFill>
              <a:effectLst/>
              <a:latin typeface="Times New Roman" panose="02020603050405020304" pitchFamily="18" charset="0"/>
              <a:cs typeface="Times New Roman" panose="02020603050405020304" pitchFamily="18" charset="0"/>
            </a:endParaRPr>
          </a:p>
        </p:txBody>
      </p:sp>
      <p:sp>
        <p:nvSpPr>
          <p:cNvPr id="5" name="文本框 4"/>
          <p:cNvSpPr txBox="1"/>
          <p:nvPr/>
        </p:nvSpPr>
        <p:spPr>
          <a:xfrm>
            <a:off x="3762375" y="2909570"/>
            <a:ext cx="1678305" cy="460375"/>
          </a:xfrm>
          <a:prstGeom prst="rect">
            <a:avLst/>
          </a:prstGeom>
          <a:noFill/>
        </p:spPr>
        <p:txBody>
          <a:bodyPr wrap="square" rtlCol="0">
            <a:spAutoFit/>
          </a:bodyPr>
          <a:p>
            <a:r>
              <a:rPr lang="zh-CN" altLang="en-US" sz="2400" b="1">
                <a:solidFill>
                  <a:srgbClr val="FF0000"/>
                </a:solidFill>
                <a:latin typeface="Times New Roman" panose="02020603050405020304" pitchFamily="18" charset="0"/>
                <a:cs typeface="Times New Roman" panose="02020603050405020304" pitchFamily="18" charset="0"/>
              </a:rPr>
              <a:t>fluctuation</a:t>
            </a:r>
            <a:endParaRPr lang="zh-CN" altLang="en-US" sz="2400" b="1">
              <a:solidFill>
                <a:srgbClr val="FF0000"/>
              </a:solidFill>
              <a:latin typeface="Times New Roman" panose="02020603050405020304" pitchFamily="18" charset="0"/>
              <a:cs typeface="Times New Roman" panose="02020603050405020304" pitchFamily="18" charset="0"/>
            </a:endParaRPr>
          </a:p>
        </p:txBody>
      </p:sp>
      <p:sp>
        <p:nvSpPr>
          <p:cNvPr id="11" name="文本框 10"/>
          <p:cNvSpPr txBox="1"/>
          <p:nvPr/>
        </p:nvSpPr>
        <p:spPr>
          <a:xfrm>
            <a:off x="3361690" y="3454400"/>
            <a:ext cx="1280795" cy="460375"/>
          </a:xfrm>
          <a:prstGeom prst="rect">
            <a:avLst/>
          </a:prstGeom>
          <a:noFill/>
        </p:spPr>
        <p:txBody>
          <a:bodyPr wrap="square" rtlCol="0">
            <a:spAutoFit/>
          </a:bodyPr>
          <a:p>
            <a:r>
              <a:rPr lang="zh-CN" altLang="en-US" sz="2400" b="1">
                <a:solidFill>
                  <a:srgbClr val="FF0000"/>
                </a:solidFill>
                <a:latin typeface="Times New Roman" panose="02020603050405020304" pitchFamily="18" charset="0"/>
                <a:cs typeface="Times New Roman" panose="02020603050405020304" pitchFamily="18" charset="0"/>
              </a:rPr>
              <a:t> signals</a:t>
            </a:r>
            <a:endParaRPr lang="zh-CN" altLang="en-US" sz="2400" b="1">
              <a:solidFill>
                <a:srgbClr val="FF0000"/>
              </a:solidFill>
              <a:latin typeface="Times New Roman" panose="02020603050405020304" pitchFamily="18" charset="0"/>
              <a:cs typeface="Times New Roman" panose="02020603050405020304" pitchFamily="18" charset="0"/>
            </a:endParaRPr>
          </a:p>
        </p:txBody>
      </p:sp>
      <p:sp>
        <p:nvSpPr>
          <p:cNvPr id="12" name="文本框 11"/>
          <p:cNvSpPr txBox="1"/>
          <p:nvPr/>
        </p:nvSpPr>
        <p:spPr>
          <a:xfrm>
            <a:off x="6607175" y="4194810"/>
            <a:ext cx="1536700" cy="460375"/>
          </a:xfrm>
          <a:prstGeom prst="rect">
            <a:avLst/>
          </a:prstGeom>
          <a:noFill/>
        </p:spPr>
        <p:txBody>
          <a:bodyPr wrap="square" rtlCol="0">
            <a:spAutoFit/>
          </a:bodyPr>
          <a:p>
            <a:r>
              <a:rPr lang="zh-CN" altLang="en-US" sz="2400" b="1">
                <a:solidFill>
                  <a:srgbClr val="FF0000"/>
                </a:solidFill>
                <a:latin typeface="Times New Roman" panose="02020603050405020304" pitchFamily="18" charset="0"/>
                <a:cs typeface="Times New Roman" panose="02020603050405020304" pitchFamily="18" charset="0"/>
              </a:rPr>
              <a:t>brake line</a:t>
            </a:r>
            <a:endParaRPr lang="zh-CN" altLang="en-US" sz="2400" b="1">
              <a:solidFill>
                <a:srgbClr val="FF0000"/>
              </a:solidFill>
              <a:latin typeface="Times New Roman" panose="02020603050405020304" pitchFamily="18" charset="0"/>
              <a:cs typeface="Times New Roman" panose="02020603050405020304" pitchFamily="18" charset="0"/>
            </a:endParaRPr>
          </a:p>
        </p:txBody>
      </p:sp>
      <p:sp>
        <p:nvSpPr>
          <p:cNvPr id="13" name="文本框 12"/>
          <p:cNvSpPr txBox="1"/>
          <p:nvPr/>
        </p:nvSpPr>
        <p:spPr>
          <a:xfrm>
            <a:off x="3943350" y="4695190"/>
            <a:ext cx="1921510" cy="460375"/>
          </a:xfrm>
          <a:prstGeom prst="rect">
            <a:avLst/>
          </a:prstGeom>
          <a:noFill/>
        </p:spPr>
        <p:txBody>
          <a:bodyPr wrap="square" rtlCol="0">
            <a:spAutoFit/>
          </a:bodyPr>
          <a:p>
            <a:r>
              <a:rPr lang="zh-CN" altLang="en-US" sz="2400" b="1">
                <a:solidFill>
                  <a:srgbClr val="FF0000"/>
                </a:solidFill>
                <a:latin typeface="Times New Roman" panose="02020603050405020304" pitchFamily="18" charset="0"/>
                <a:cs typeface="Times New Roman" panose="02020603050405020304" pitchFamily="18" charset="0"/>
              </a:rPr>
              <a:t>air pressure</a:t>
            </a:r>
            <a:endParaRPr lang="zh-CN" altLang="en-US" sz="2400" b="1">
              <a:solidFill>
                <a:srgbClr val="FF0000"/>
              </a:solidFill>
              <a:latin typeface="Times New Roman" panose="02020603050405020304" pitchFamily="18" charset="0"/>
              <a:cs typeface="Times New Roman" panose="02020603050405020304" pitchFamily="18" charset="0"/>
            </a:endParaRPr>
          </a:p>
        </p:txBody>
      </p:sp>
      <p:sp>
        <p:nvSpPr>
          <p:cNvPr id="14" name="文本框 13"/>
          <p:cNvSpPr txBox="1"/>
          <p:nvPr/>
        </p:nvSpPr>
        <p:spPr>
          <a:xfrm>
            <a:off x="9893935" y="4740910"/>
            <a:ext cx="969010" cy="460375"/>
          </a:xfrm>
          <a:prstGeom prst="rect">
            <a:avLst/>
          </a:prstGeom>
          <a:noFill/>
        </p:spPr>
        <p:txBody>
          <a:bodyPr wrap="square" rtlCol="0">
            <a:spAutoFit/>
          </a:bodyPr>
          <a:p>
            <a:r>
              <a:rPr lang="en-US" altLang="zh-CN" sz="2400" b="1">
                <a:solidFill>
                  <a:srgbClr val="FF0000"/>
                </a:solidFill>
                <a:latin typeface="Times New Roman" panose="02020603050405020304" pitchFamily="18" charset="0"/>
                <a:cs typeface="Times New Roman" panose="02020603050405020304" pitchFamily="18" charset="0"/>
              </a:rPr>
              <a:t> three</a:t>
            </a:r>
            <a:endParaRPr lang="en-US" altLang="zh-CN" sz="2400" b="1">
              <a:solidFill>
                <a:srgbClr val="FF0000"/>
              </a:solidFill>
              <a:latin typeface="Times New Roman" panose="02020603050405020304" pitchFamily="18" charset="0"/>
              <a:cs typeface="Times New Roman" panose="02020603050405020304" pitchFamily="18" charset="0"/>
            </a:endParaRPr>
          </a:p>
        </p:txBody>
      </p:sp>
      <p:grpSp>
        <p:nvGrpSpPr>
          <p:cNvPr id="15" name="组合 14"/>
          <p:cNvGrpSpPr/>
          <p:nvPr/>
        </p:nvGrpSpPr>
        <p:grpSpPr>
          <a:xfrm>
            <a:off x="6607175" y="134620"/>
            <a:ext cx="5478780" cy="467360"/>
            <a:chOff x="10405" y="144"/>
            <a:chExt cx="8628" cy="736"/>
          </a:xfrm>
        </p:grpSpPr>
        <p:sp>
          <p:nvSpPr>
            <p:cNvPr id="16" name="流程图: 可选过程 15">
              <a:hlinkClick r:id="rId2" action="ppaction://hlinksldjump"/>
            </p:cNvPr>
            <p:cNvSpPr/>
            <p:nvPr/>
          </p:nvSpPr>
          <p:spPr>
            <a:xfrm>
              <a:off x="1040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New words &amp; expressions</a:t>
              </a:r>
              <a:endParaRPr lang="en-US" altLang="zh-CN" sz="1400" b="1">
                <a:solidFill>
                  <a:schemeClr val="tx1"/>
                </a:solidFill>
              </a:endParaRPr>
            </a:p>
          </p:txBody>
        </p:sp>
        <p:sp>
          <p:nvSpPr>
            <p:cNvPr id="17" name="流程图: 可选过程 16">
              <a:hlinkClick r:id="rId3" action="ppaction://hlinksldjump"/>
            </p:cNvPr>
            <p:cNvSpPr/>
            <p:nvPr/>
          </p:nvSpPr>
          <p:spPr>
            <a:xfrm>
              <a:off x="1472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Reading &amp; speaking</a:t>
              </a:r>
              <a:endParaRPr lang="en-US" altLang="zh-CN" sz="1400" b="1">
                <a:solidFill>
                  <a:schemeClr val="tx1"/>
                </a:solidFill>
              </a:endParaRPr>
            </a:p>
          </p:txBody>
        </p:sp>
        <p:sp>
          <p:nvSpPr>
            <p:cNvPr id="18" name="流程图: 可选过程 17">
              <a:hlinkClick r:id="rId4" action="ppaction://hlinksldjump"/>
            </p:cNvPr>
            <p:cNvSpPr/>
            <p:nvPr/>
          </p:nvSpPr>
          <p:spPr>
            <a:xfrm>
              <a:off x="12571" y="144"/>
              <a:ext cx="2154" cy="737"/>
            </a:xfrm>
            <a:prstGeom prst="flowChartAlternateProcess">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before class</a:t>
              </a:r>
              <a:endParaRPr lang="en-US" altLang="zh-CN" sz="1400" b="1">
                <a:solidFill>
                  <a:schemeClr val="tx1"/>
                </a:solidFill>
              </a:endParaRPr>
            </a:p>
          </p:txBody>
        </p:sp>
        <p:sp>
          <p:nvSpPr>
            <p:cNvPr id="19" name="流程图: 可选过程 18">
              <a:hlinkClick r:id="rId5" action="ppaction://hlinksldjump"/>
            </p:cNvPr>
            <p:cNvSpPr/>
            <p:nvPr/>
          </p:nvSpPr>
          <p:spPr>
            <a:xfrm>
              <a:off x="16879"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in class</a:t>
              </a:r>
              <a:endParaRPr lang="en-US" altLang="zh-CN" sz="1400" b="1">
                <a:solidFill>
                  <a:schemeClr val="tx1"/>
                </a:solidFill>
              </a:endParaRPr>
            </a:p>
          </p:txBody>
        </p:sp>
      </p:grpSp>
    </p:spTree>
    <p:custDataLst>
      <p:tags r:id="rId6"/>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11" grpId="0"/>
      <p:bldP spid="12" grpId="0"/>
      <p:bldP spid="13" grpId="0"/>
      <p:bldP spid="1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表格 9"/>
          <p:cNvGraphicFramePr/>
          <p:nvPr>
            <p:custDataLst>
              <p:tags r:id="rId1"/>
            </p:custDataLst>
          </p:nvPr>
        </p:nvGraphicFramePr>
        <p:xfrm>
          <a:off x="772160" y="1341120"/>
          <a:ext cx="10219690" cy="3596640"/>
        </p:xfrm>
        <a:graphic>
          <a:graphicData uri="http://schemas.openxmlformats.org/drawingml/2006/table">
            <a:tbl>
              <a:tblPr firstRow="1" bandRow="1">
                <a:tableStyleId>{5C22544A-7EE6-4342-B048-85BDC9FD1C3A}</a:tableStyleId>
              </a:tblPr>
              <a:tblGrid>
                <a:gridCol w="2950845"/>
                <a:gridCol w="7268845"/>
              </a:tblGrid>
              <a:tr h="1649095">
                <a:tc>
                  <a:txBody>
                    <a:bodyPr/>
                    <a:p>
                      <a:pPr indent="0" algn="ctr" fontAlgn="auto">
                        <a:lnSpc>
                          <a:spcPct val="150000"/>
                        </a:lnSpc>
                        <a:buNone/>
                      </a:pPr>
                      <a:r>
                        <a:rPr lang="en-US" altLang="en-US" sz="2400" b="0">
                          <a:solidFill>
                            <a:schemeClr val="tx1"/>
                          </a:solidFill>
                          <a:latin typeface="Times New Roman" panose="02020603050405020304" pitchFamily="18" charset="0"/>
                          <a:ea typeface="宋体" panose="02010600030101010101" pitchFamily="2" charset="-122"/>
                          <a:cs typeface="Times New Roman" panose="02020603050405020304" pitchFamily="18" charset="0"/>
                        </a:rPr>
                        <a:t>Pump</a:t>
                      </a:r>
                      <a:endParaRPr lang="en-US" altLang="en-US" sz="2400" b="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tc>
                  <a:txBody>
                    <a:bodyPr/>
                    <a:p>
                      <a:pPr indent="0" algn="just" fontAlgn="auto">
                        <a:lnSpc>
                          <a:spcPct val="150000"/>
                        </a:lnSpc>
                        <a:buNone/>
                      </a:pPr>
                      <a:r>
                        <a:rPr lang="en-US" altLang="zh-CN" sz="2400" b="0">
                          <a:solidFill>
                            <a:srgbClr val="000000"/>
                          </a:solidFill>
                          <a:latin typeface="Times New Roman" panose="02020603050405020304" pitchFamily="18" charset="0"/>
                        </a:rPr>
                        <a:t>Its function is to restore the 9___________ to the brakes. And its status is adjusted by the 10_______________.</a:t>
                      </a:r>
                      <a:endParaRPr lang="en-US" altLang="zh-CN" sz="2400" b="0">
                        <a:solidFill>
                          <a:srgbClr val="000000"/>
                        </a:solidFill>
                        <a:latin typeface="Times New Roman" panose="02020603050405020304" pitchFamily="18" charset="0"/>
                      </a:endParaRPr>
                    </a:p>
                  </a:txBody>
                  <a:tcPr marL="68580" marR="68580" marT="0" marB="0" vert="horz" anchor="ctr" anchorCtr="0">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tr>
              <a:tr h="1947545">
                <a:tc>
                  <a:txBody>
                    <a:bodyPr/>
                    <a:p>
                      <a:pPr indent="0" algn="ctr" fontAlgn="auto">
                        <a:lnSpc>
                          <a:spcPct val="150000"/>
                        </a:lnSpc>
                        <a:buNone/>
                      </a:pPr>
                      <a:r>
                        <a:rPr lang="en-US" altLang="en-US" sz="2400">
                          <a:solidFill>
                            <a:schemeClr val="tx1"/>
                          </a:solidFill>
                          <a:latin typeface="Times New Roman" panose="02020603050405020304" pitchFamily="18" charset="0"/>
                          <a:ea typeface="宋体" panose="02010600030101010101" pitchFamily="2" charset="-122"/>
                          <a:cs typeface="Times New Roman" panose="02020603050405020304" pitchFamily="18" charset="0"/>
                          <a:sym typeface="+mn-ea"/>
                        </a:rPr>
                        <a:t>Controller</a:t>
                      </a:r>
                      <a:endParaRPr lang="en-US" altLang="en-US" sz="2400">
                        <a:solidFill>
                          <a:schemeClr val="tx1"/>
                        </a:solidFill>
                        <a:latin typeface="Times New Roman" panose="02020603050405020304" pitchFamily="18" charset="0"/>
                        <a:ea typeface="宋体" panose="02010600030101010101" pitchFamily="2" charset="-122"/>
                        <a:cs typeface="Times New Roman" panose="02020603050405020304" pitchFamily="18" charset="0"/>
                        <a:sym typeface="+mn-ea"/>
                      </a:endParaRPr>
                    </a:p>
                  </a:txBody>
                  <a:tcPr marL="68580" marR="68580" marT="0" marB="0" vert="horz" anchor="ctr" anchorCtr="0">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tc>
                  <a:txBody>
                    <a:bodyPr/>
                    <a:p>
                      <a:pPr indent="0" algn="just" fontAlgn="auto">
                        <a:lnSpc>
                          <a:spcPct val="150000"/>
                        </a:lnSpc>
                        <a:buNone/>
                      </a:pPr>
                      <a:r>
                        <a:rPr lang="en-US" altLang="zh-CN" sz="2400" b="0">
                          <a:solidFill>
                            <a:srgbClr val="000000"/>
                          </a:solidFill>
                          <a:latin typeface="Times New Roman" panose="02020603050405020304" pitchFamily="18" charset="0"/>
                        </a:rPr>
                        <a:t>It is composed of an 11____________ control unit (ECU). It collects 12______________ from the wheels and then control or 13___________ the brake force.</a:t>
                      </a:r>
                      <a:endParaRPr lang="en-US" altLang="zh-CN" sz="2400" b="0">
                        <a:solidFill>
                          <a:srgbClr val="000000"/>
                        </a:solidFill>
                        <a:latin typeface="Times New Roman" panose="02020603050405020304" pitchFamily="18" charset="0"/>
                      </a:endParaRPr>
                    </a:p>
                  </a:txBody>
                  <a:tcPr marL="68580" marR="68580" marT="0" marB="0" vert="horz" anchor="ctr" anchorCtr="0">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tr>
            </a:tbl>
          </a:graphicData>
        </a:graphic>
      </p:graphicFrame>
      <p:sp>
        <p:nvSpPr>
          <p:cNvPr id="12" name="文本框 11"/>
          <p:cNvSpPr txBox="1"/>
          <p:nvPr/>
        </p:nvSpPr>
        <p:spPr>
          <a:xfrm>
            <a:off x="7556500" y="1713865"/>
            <a:ext cx="1730375" cy="460375"/>
          </a:xfrm>
          <a:prstGeom prst="rect">
            <a:avLst/>
          </a:prstGeom>
          <a:noFill/>
        </p:spPr>
        <p:txBody>
          <a:bodyPr wrap="square" rtlCol="0">
            <a:spAutoFit/>
          </a:bodyPr>
          <a:p>
            <a:pPr algn="ctr"/>
            <a:r>
              <a:rPr lang="en-US" altLang="zh-CN" sz="2400" b="1">
                <a:solidFill>
                  <a:srgbClr val="FF0000"/>
                </a:solidFill>
                <a:latin typeface="Times New Roman" panose="02020603050405020304" pitchFamily="18" charset="0"/>
                <a:cs typeface="Times New Roman" panose="02020603050405020304" pitchFamily="18" charset="0"/>
              </a:rPr>
              <a:t>pressure</a:t>
            </a:r>
            <a:endParaRPr lang="en-US" altLang="zh-CN" sz="2400" b="1">
              <a:solidFill>
                <a:srgbClr val="FF0000"/>
              </a:solidFill>
              <a:latin typeface="Times New Roman" panose="02020603050405020304" pitchFamily="18" charset="0"/>
              <a:cs typeface="Times New Roman" panose="02020603050405020304" pitchFamily="18" charset="0"/>
            </a:endParaRPr>
          </a:p>
        </p:txBody>
      </p:sp>
      <p:sp>
        <p:nvSpPr>
          <p:cNvPr id="15" name="文本框 14"/>
          <p:cNvSpPr txBox="1"/>
          <p:nvPr/>
        </p:nvSpPr>
        <p:spPr>
          <a:xfrm>
            <a:off x="8373110" y="2269490"/>
            <a:ext cx="1644015" cy="460375"/>
          </a:xfrm>
          <a:prstGeom prst="rect">
            <a:avLst/>
          </a:prstGeom>
          <a:noFill/>
        </p:spPr>
        <p:txBody>
          <a:bodyPr wrap="square" rtlCol="0">
            <a:spAutoFit/>
          </a:bodyPr>
          <a:p>
            <a:pPr algn="ctr"/>
            <a:r>
              <a:rPr lang="en-US" altLang="zh-CN" sz="2400" b="1">
                <a:solidFill>
                  <a:srgbClr val="FF0000"/>
                </a:solidFill>
                <a:latin typeface="Times New Roman" panose="02020603050405020304" pitchFamily="18" charset="0"/>
                <a:cs typeface="Times New Roman" panose="02020603050405020304" pitchFamily="18" charset="0"/>
              </a:rPr>
              <a:t>controller </a:t>
            </a:r>
            <a:endParaRPr lang="en-US" altLang="zh-CN" sz="2400" b="1">
              <a:solidFill>
                <a:srgbClr val="FF0000"/>
              </a:solidFill>
              <a:latin typeface="Times New Roman" panose="02020603050405020304" pitchFamily="18" charset="0"/>
              <a:cs typeface="Times New Roman" panose="02020603050405020304" pitchFamily="18" charset="0"/>
            </a:endParaRPr>
          </a:p>
        </p:txBody>
      </p:sp>
      <p:sp>
        <p:nvSpPr>
          <p:cNvPr id="20" name="文本框 19"/>
          <p:cNvSpPr txBox="1"/>
          <p:nvPr/>
        </p:nvSpPr>
        <p:spPr>
          <a:xfrm>
            <a:off x="6737985" y="3280410"/>
            <a:ext cx="1666240" cy="460375"/>
          </a:xfrm>
          <a:prstGeom prst="rect">
            <a:avLst/>
          </a:prstGeom>
          <a:noFill/>
        </p:spPr>
        <p:txBody>
          <a:bodyPr wrap="square" rtlCol="0">
            <a:spAutoFit/>
          </a:bodyPr>
          <a:p>
            <a:pPr algn="ctr"/>
            <a:r>
              <a:rPr lang="en-US" altLang="zh-CN" sz="2400" b="1">
                <a:solidFill>
                  <a:srgbClr val="FF0000"/>
                </a:solidFill>
                <a:latin typeface="Times New Roman" panose="02020603050405020304" pitchFamily="18" charset="0"/>
                <a:cs typeface="Times New Roman" panose="02020603050405020304" pitchFamily="18" charset="0"/>
              </a:rPr>
              <a:t>electronic</a:t>
            </a:r>
            <a:endParaRPr lang="en-US" altLang="zh-CN" sz="2400" b="1">
              <a:solidFill>
                <a:srgbClr val="FF0000"/>
              </a:solidFill>
              <a:latin typeface="Times New Roman" panose="02020603050405020304" pitchFamily="18" charset="0"/>
              <a:cs typeface="Times New Roman" panose="02020603050405020304" pitchFamily="18" charset="0"/>
            </a:endParaRPr>
          </a:p>
        </p:txBody>
      </p:sp>
      <p:sp>
        <p:nvSpPr>
          <p:cNvPr id="2" name="文本框 1"/>
          <p:cNvSpPr txBox="1"/>
          <p:nvPr/>
        </p:nvSpPr>
        <p:spPr>
          <a:xfrm>
            <a:off x="5589905" y="3819525"/>
            <a:ext cx="1927860" cy="460375"/>
          </a:xfrm>
          <a:prstGeom prst="rect">
            <a:avLst/>
          </a:prstGeom>
          <a:noFill/>
        </p:spPr>
        <p:txBody>
          <a:bodyPr wrap="square" rtlCol="0">
            <a:spAutoFit/>
          </a:bodyPr>
          <a:p>
            <a:pPr algn="ctr"/>
            <a:r>
              <a:rPr lang="en-US" altLang="zh-CN" sz="2400" b="1">
                <a:solidFill>
                  <a:srgbClr val="FF0000"/>
                </a:solidFill>
                <a:latin typeface="Times New Roman" panose="02020603050405020304" pitchFamily="18" charset="0"/>
                <a:cs typeface="Times New Roman" panose="02020603050405020304" pitchFamily="18" charset="0"/>
              </a:rPr>
              <a:t>information</a:t>
            </a:r>
            <a:endParaRPr lang="en-US" altLang="zh-CN" sz="2400" b="1">
              <a:solidFill>
                <a:srgbClr val="FF0000"/>
              </a:solidFill>
              <a:latin typeface="Times New Roman" panose="02020603050405020304" pitchFamily="18" charset="0"/>
              <a:cs typeface="Times New Roman" panose="02020603050405020304" pitchFamily="18" charset="0"/>
            </a:endParaRPr>
          </a:p>
        </p:txBody>
      </p:sp>
      <p:sp>
        <p:nvSpPr>
          <p:cNvPr id="4" name="文本框 3"/>
          <p:cNvSpPr txBox="1"/>
          <p:nvPr/>
        </p:nvSpPr>
        <p:spPr>
          <a:xfrm>
            <a:off x="5578475" y="4371340"/>
            <a:ext cx="1350010" cy="460375"/>
          </a:xfrm>
          <a:prstGeom prst="rect">
            <a:avLst/>
          </a:prstGeom>
          <a:noFill/>
        </p:spPr>
        <p:txBody>
          <a:bodyPr wrap="square" rtlCol="0">
            <a:spAutoFit/>
          </a:bodyPr>
          <a:p>
            <a:pPr algn="ctr"/>
            <a:r>
              <a:rPr lang="en-US" altLang="zh-CN" sz="2400" b="1">
                <a:solidFill>
                  <a:srgbClr val="FF0000"/>
                </a:solidFill>
                <a:latin typeface="Times New Roman" panose="02020603050405020304" pitchFamily="18" charset="0"/>
                <a:cs typeface="Times New Roman" panose="02020603050405020304" pitchFamily="18" charset="0"/>
              </a:rPr>
              <a:t>limit</a:t>
            </a:r>
            <a:endParaRPr lang="en-US" altLang="zh-CN" sz="2400" b="1">
              <a:solidFill>
                <a:srgbClr val="FF0000"/>
              </a:solidFill>
              <a:latin typeface="Times New Roman" panose="02020603050405020304" pitchFamily="18" charset="0"/>
              <a:cs typeface="Times New Roman" panose="02020603050405020304" pitchFamily="18" charset="0"/>
            </a:endParaRPr>
          </a:p>
        </p:txBody>
      </p:sp>
      <p:grpSp>
        <p:nvGrpSpPr>
          <p:cNvPr id="3" name="组合 2"/>
          <p:cNvGrpSpPr/>
          <p:nvPr/>
        </p:nvGrpSpPr>
        <p:grpSpPr>
          <a:xfrm>
            <a:off x="6607175" y="134620"/>
            <a:ext cx="5478780" cy="467360"/>
            <a:chOff x="10405" y="144"/>
            <a:chExt cx="8628" cy="736"/>
          </a:xfrm>
        </p:grpSpPr>
        <p:sp>
          <p:nvSpPr>
            <p:cNvPr id="5" name="流程图: 可选过程 4">
              <a:hlinkClick r:id="rId2" action="ppaction://hlinksldjump"/>
            </p:cNvPr>
            <p:cNvSpPr/>
            <p:nvPr/>
          </p:nvSpPr>
          <p:spPr>
            <a:xfrm>
              <a:off x="1040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New words &amp; expressions</a:t>
              </a:r>
              <a:endParaRPr lang="en-US" altLang="zh-CN" sz="1400" b="1">
                <a:solidFill>
                  <a:schemeClr val="tx1"/>
                </a:solidFill>
              </a:endParaRPr>
            </a:p>
          </p:txBody>
        </p:sp>
        <p:sp>
          <p:nvSpPr>
            <p:cNvPr id="11" name="流程图: 可选过程 10">
              <a:hlinkClick r:id="rId3" action="ppaction://hlinksldjump"/>
            </p:cNvPr>
            <p:cNvSpPr/>
            <p:nvPr/>
          </p:nvSpPr>
          <p:spPr>
            <a:xfrm>
              <a:off x="1472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Reading &amp; speaking</a:t>
              </a:r>
              <a:endParaRPr lang="en-US" altLang="zh-CN" sz="1400" b="1">
                <a:solidFill>
                  <a:schemeClr val="tx1"/>
                </a:solidFill>
              </a:endParaRPr>
            </a:p>
          </p:txBody>
        </p:sp>
        <p:sp>
          <p:nvSpPr>
            <p:cNvPr id="13" name="流程图: 可选过程 12">
              <a:hlinkClick r:id="rId4" action="ppaction://hlinksldjump"/>
            </p:cNvPr>
            <p:cNvSpPr/>
            <p:nvPr/>
          </p:nvSpPr>
          <p:spPr>
            <a:xfrm>
              <a:off x="12571" y="144"/>
              <a:ext cx="2154" cy="737"/>
            </a:xfrm>
            <a:prstGeom prst="flowChartAlternateProcess">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before class</a:t>
              </a:r>
              <a:endParaRPr lang="en-US" altLang="zh-CN" sz="1400" b="1">
                <a:solidFill>
                  <a:schemeClr val="tx1"/>
                </a:solidFill>
              </a:endParaRPr>
            </a:p>
          </p:txBody>
        </p:sp>
        <p:sp>
          <p:nvSpPr>
            <p:cNvPr id="14" name="流程图: 可选过程 13">
              <a:hlinkClick r:id="rId5" action="ppaction://hlinksldjump"/>
            </p:cNvPr>
            <p:cNvSpPr/>
            <p:nvPr/>
          </p:nvSpPr>
          <p:spPr>
            <a:xfrm>
              <a:off x="16879"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in class</a:t>
              </a:r>
              <a:endParaRPr lang="en-US" altLang="zh-CN" sz="1400" b="1">
                <a:solidFill>
                  <a:schemeClr val="tx1"/>
                </a:solidFill>
              </a:endParaRPr>
            </a:p>
          </p:txBody>
        </p:sp>
      </p:grpSp>
    </p:spTree>
    <p:custDataLst>
      <p:tags r:id="rId6"/>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5" grpId="0"/>
      <p:bldP spid="20" grpId="0"/>
      <p:bldP spid="2" grpId="0"/>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Rot="1" noChangeArrowheads="1"/>
          </p:cNvSpPr>
          <p:nvPr/>
        </p:nvSpPr>
        <p:spPr bwMode="auto">
          <a:xfrm>
            <a:off x="654685" y="866775"/>
            <a:ext cx="10882630" cy="5420360"/>
          </a:xfrm>
          <a:prstGeom prst="rect">
            <a:avLst/>
          </a:prstGeom>
          <a:noFill/>
          <a:ln w="9525">
            <a:noFill/>
            <a:miter lim="800000"/>
          </a:ln>
        </p:spPr>
        <p:txBody>
          <a:bodyPr/>
          <a:p>
            <a:pPr marL="0" indent="0" algn="just" eaLnBrk="0" fontAlgn="auto" hangingPunct="0">
              <a:lnSpc>
                <a:spcPct val="130000"/>
              </a:lnSpc>
              <a:buFontTx/>
              <a:buNone/>
            </a:pPr>
            <a:r>
              <a:rPr lang="en-US" sz="2400" dirty="0">
                <a:solidFill>
                  <a:schemeClr val="tx1"/>
                </a:solidFill>
                <a:latin typeface="Times New Roman" panose="02020603050405020304" pitchFamily="18" charset="0"/>
                <a:cs typeface="Times New Roman" panose="02020603050405020304" pitchFamily="18" charset="0"/>
              </a:rPr>
              <a:t>         </a:t>
            </a:r>
            <a:r>
              <a:rPr lang="en-US" sz="2400" b="1" dirty="0">
                <a:solidFill>
                  <a:schemeClr val="tx1"/>
                </a:solidFill>
                <a:latin typeface="Times New Roman" panose="02020603050405020304" pitchFamily="18" charset="0"/>
                <a:cs typeface="Times New Roman" panose="02020603050405020304" pitchFamily="18" charset="0"/>
              </a:rPr>
              <a:t>Anti-lock</a:t>
            </a:r>
            <a:r>
              <a:rPr lang="en-US" sz="2400" dirty="0">
                <a:solidFill>
                  <a:schemeClr val="tx1"/>
                </a:solidFill>
                <a:latin typeface="Times New Roman" panose="02020603050405020304" pitchFamily="18" charset="0"/>
                <a:cs typeface="Times New Roman" panose="02020603050405020304" pitchFamily="18" charset="0"/>
              </a:rPr>
              <a:t> braking system (ABS), also known as </a:t>
            </a:r>
            <a:r>
              <a:rPr lang="en-US" sz="2400" b="1" dirty="0">
                <a:solidFill>
                  <a:schemeClr val="tx1"/>
                </a:solidFill>
                <a:latin typeface="Times New Roman" panose="02020603050405020304" pitchFamily="18" charset="0"/>
                <a:cs typeface="Times New Roman" panose="02020603050405020304" pitchFamily="18" charset="0"/>
              </a:rPr>
              <a:t>anti-skid</a:t>
            </a:r>
            <a:r>
              <a:rPr lang="en-US" sz="2400" dirty="0">
                <a:solidFill>
                  <a:schemeClr val="tx1"/>
                </a:solidFill>
                <a:latin typeface="Times New Roman" panose="02020603050405020304" pitchFamily="18" charset="0"/>
                <a:cs typeface="Times New Roman" panose="02020603050405020304" pitchFamily="18" charset="0"/>
              </a:rPr>
              <a:t> braking system, is a </a:t>
            </a:r>
            <a:r>
              <a:rPr lang="en-US" sz="2400" b="1" dirty="0">
                <a:solidFill>
                  <a:schemeClr val="tx1"/>
                </a:solidFill>
                <a:latin typeface="Times New Roman" panose="02020603050405020304" pitchFamily="18" charset="0"/>
                <a:cs typeface="Times New Roman" panose="02020603050405020304" pitchFamily="18" charset="0"/>
              </a:rPr>
              <a:t>safety</a:t>
            </a:r>
            <a:r>
              <a:rPr lang="en-US" sz="2400" dirty="0">
                <a:solidFill>
                  <a:schemeClr val="tx1"/>
                </a:solidFill>
                <a:latin typeface="Times New Roman" panose="02020603050405020304" pitchFamily="18" charset="0"/>
                <a:cs typeface="Times New Roman" panose="02020603050405020304" pitchFamily="18" charset="0"/>
              </a:rPr>
              <a:t> system. It keeps the wheels from locking when braking and avoids uncontrolled skidding. Without the ABS, even a professional driver can fail to prevent the skidding of the car on </a:t>
            </a:r>
            <a:r>
              <a:rPr lang="en-US" sz="2400" b="1" dirty="0">
                <a:solidFill>
                  <a:schemeClr val="tx1"/>
                </a:solidFill>
                <a:latin typeface="Times New Roman" panose="02020603050405020304" pitchFamily="18" charset="0"/>
                <a:cs typeface="Times New Roman" panose="02020603050405020304" pitchFamily="18" charset="0"/>
              </a:rPr>
              <a:t>slippery</a:t>
            </a:r>
            <a:r>
              <a:rPr lang="en-US" sz="2400" dirty="0">
                <a:solidFill>
                  <a:schemeClr val="tx1"/>
                </a:solidFill>
                <a:latin typeface="Times New Roman" panose="02020603050405020304" pitchFamily="18" charset="0"/>
                <a:cs typeface="Times New Roman" panose="02020603050405020304" pitchFamily="18" charset="0"/>
              </a:rPr>
              <a:t> surfaces during sudden braking. But with the ABS, a normal person can easily prevent the skidding of the car and get better steering control during braking.  </a:t>
            </a:r>
            <a:endParaRPr lang="en-US" sz="2400" dirty="0">
              <a:solidFill>
                <a:schemeClr val="tx1"/>
              </a:solidFill>
              <a:latin typeface="Times New Roman" panose="02020603050405020304" pitchFamily="18" charset="0"/>
              <a:cs typeface="Times New Roman" panose="02020603050405020304" pitchFamily="18" charset="0"/>
            </a:endParaRPr>
          </a:p>
        </p:txBody>
      </p:sp>
      <p:grpSp>
        <p:nvGrpSpPr>
          <p:cNvPr id="29" name="组合 28"/>
          <p:cNvGrpSpPr/>
          <p:nvPr/>
        </p:nvGrpSpPr>
        <p:grpSpPr>
          <a:xfrm>
            <a:off x="6607175" y="91440"/>
            <a:ext cx="5478780" cy="467360"/>
            <a:chOff x="10405" y="144"/>
            <a:chExt cx="8628" cy="736"/>
          </a:xfrm>
        </p:grpSpPr>
        <p:sp>
          <p:nvSpPr>
            <p:cNvPr id="6" name="流程图: 可选过程 5">
              <a:hlinkClick r:id="rId1" action="ppaction://hlinksldjump"/>
            </p:cNvPr>
            <p:cNvSpPr/>
            <p:nvPr/>
          </p:nvSpPr>
          <p:spPr>
            <a:xfrm>
              <a:off x="1040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New words &amp; expressions</a:t>
              </a:r>
              <a:endParaRPr lang="en-US" altLang="zh-CN" sz="1400" b="1">
                <a:solidFill>
                  <a:schemeClr val="tx1"/>
                </a:solidFill>
              </a:endParaRPr>
            </a:p>
          </p:txBody>
        </p:sp>
        <p:sp>
          <p:nvSpPr>
            <p:cNvPr id="7" name="流程图: 可选过程 6">
              <a:hlinkClick r:id="rId2" action="ppaction://hlinksldjump"/>
            </p:cNvPr>
            <p:cNvSpPr/>
            <p:nvPr/>
          </p:nvSpPr>
          <p:spPr>
            <a:xfrm>
              <a:off x="14725" y="144"/>
              <a:ext cx="2154" cy="737"/>
            </a:xfrm>
            <a:prstGeom prst="flowChartAlternateProcess">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Reading &amp; speaking</a:t>
              </a:r>
              <a:endParaRPr lang="en-US" altLang="zh-CN" sz="1400" b="1">
                <a:solidFill>
                  <a:schemeClr val="tx1"/>
                </a:solidFill>
              </a:endParaRPr>
            </a:p>
          </p:txBody>
        </p:sp>
        <p:sp>
          <p:nvSpPr>
            <p:cNvPr id="8" name="流程图: 可选过程 7">
              <a:hlinkClick r:id="rId3" action="ppaction://hlinksldjump"/>
            </p:cNvPr>
            <p:cNvSpPr/>
            <p:nvPr/>
          </p:nvSpPr>
          <p:spPr>
            <a:xfrm>
              <a:off x="12571"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before class</a:t>
              </a:r>
              <a:endParaRPr lang="en-US" altLang="zh-CN" sz="1400" b="1">
                <a:solidFill>
                  <a:schemeClr val="tx1"/>
                </a:solidFill>
              </a:endParaRPr>
            </a:p>
          </p:txBody>
        </p:sp>
        <p:sp>
          <p:nvSpPr>
            <p:cNvPr id="9" name="流程图: 可选过程 8">
              <a:hlinkClick r:id="rId4" action="ppaction://hlinksldjump"/>
            </p:cNvPr>
            <p:cNvSpPr/>
            <p:nvPr/>
          </p:nvSpPr>
          <p:spPr>
            <a:xfrm>
              <a:off x="16879"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in class</a:t>
              </a:r>
              <a:endParaRPr lang="en-US" altLang="zh-CN" sz="1400" b="1">
                <a:solidFill>
                  <a:schemeClr val="tx1"/>
                </a:solidFill>
              </a:endParaRPr>
            </a:p>
          </p:txBody>
        </p:sp>
      </p:grpSp>
      <p:pic>
        <p:nvPicPr>
          <p:cNvPr id="2" name="图片 1" descr="32313534313132323b32313534313130333b54">
            <a:hlinkClick r:id="rId5" action="ppaction://hlinksldjump"/>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20345" y="941070"/>
            <a:ext cx="434340" cy="434340"/>
          </a:xfrm>
          <a:prstGeom prst="rect">
            <a:avLst/>
          </a:prstGeom>
        </p:spPr>
      </p:pic>
      <p:pic>
        <p:nvPicPr>
          <p:cNvPr id="462" name="图片 462" descr="Lesson 12 1"/>
          <p:cNvPicPr>
            <a:picLocks noChangeAspect="1"/>
          </p:cNvPicPr>
          <p:nvPr>
            <p:ph idx="1"/>
          </p:nvPr>
        </p:nvPicPr>
        <p:blipFill>
          <a:blip r:embed="rId8"/>
          <a:stretch>
            <a:fillRect/>
          </a:stretch>
        </p:blipFill>
        <p:spPr>
          <a:xfrm>
            <a:off x="3004820" y="3425825"/>
            <a:ext cx="5939155" cy="3434715"/>
          </a:xfrm>
          <a:prstGeom prst="rect">
            <a:avLst/>
          </a:prstGeom>
          <a:effectLst>
            <a:glow>
              <a:schemeClr val="bg1">
                <a:alpha val="100000"/>
              </a:schemeClr>
            </a:glow>
          </a:effectLst>
        </p:spPr>
      </p:pic>
    </p:spTree>
    <p:custDataLst>
      <p:tags r:id="rId9"/>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000">
        <p15:prstTrans prst="crush"/>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Rot="1" noChangeArrowheads="1"/>
          </p:cNvSpPr>
          <p:nvPr/>
        </p:nvSpPr>
        <p:spPr bwMode="auto">
          <a:xfrm>
            <a:off x="654685" y="785495"/>
            <a:ext cx="10882630" cy="5900420"/>
          </a:xfrm>
          <a:prstGeom prst="rect">
            <a:avLst/>
          </a:prstGeom>
          <a:noFill/>
          <a:ln w="9525">
            <a:noFill/>
            <a:miter lim="800000"/>
          </a:ln>
        </p:spPr>
        <p:txBody>
          <a:bodyPr/>
          <a:p>
            <a:pPr marL="0" indent="0" algn="just" eaLnBrk="0" fontAlgn="auto" hangingPunct="0">
              <a:lnSpc>
                <a:spcPct val="130000"/>
              </a:lnSpc>
              <a:buFontTx/>
              <a:buNone/>
            </a:pPr>
            <a:r>
              <a:rPr lang="en-US" sz="2400" b="1" dirty="0">
                <a:solidFill>
                  <a:schemeClr val="tx1"/>
                </a:solidFill>
                <a:latin typeface="Times New Roman" panose="02020603050405020304" pitchFamily="18" charset="0"/>
                <a:cs typeface="Times New Roman" panose="02020603050405020304" pitchFamily="18" charset="0"/>
              </a:rPr>
              <a:t>    </a:t>
            </a:r>
            <a:r>
              <a:rPr lang="en-US" sz="2400" dirty="0">
                <a:solidFill>
                  <a:schemeClr val="tx1"/>
                </a:solidFill>
                <a:latin typeface="Times New Roman" panose="02020603050405020304" pitchFamily="18" charset="0"/>
                <a:cs typeface="Times New Roman" panose="02020603050405020304" pitchFamily="18" charset="0"/>
              </a:rPr>
              <a:t>     T</a:t>
            </a:r>
            <a:r>
              <a:rPr lang="en-US" sz="2400" dirty="0">
                <a:solidFill>
                  <a:schemeClr val="tx1"/>
                </a:solidFill>
                <a:latin typeface="Times New Roman" panose="02020603050405020304" pitchFamily="18" charset="0"/>
                <a:cs typeface="Times New Roman" panose="02020603050405020304" pitchFamily="18" charset="0"/>
              </a:rPr>
              <a:t>here are four main components in an anti-lock braking system: </a:t>
            </a:r>
            <a:endParaRPr lang="en-US" sz="2400" dirty="0">
              <a:solidFill>
                <a:schemeClr val="tx1"/>
              </a:solidFill>
              <a:latin typeface="Times New Roman" panose="02020603050405020304" pitchFamily="18" charset="0"/>
              <a:cs typeface="Times New Roman" panose="02020603050405020304" pitchFamily="18" charset="0"/>
            </a:endParaRPr>
          </a:p>
          <a:p>
            <a:pPr marL="0" indent="0" algn="just" eaLnBrk="0" fontAlgn="auto" hangingPunct="0">
              <a:lnSpc>
                <a:spcPct val="130000"/>
              </a:lnSpc>
              <a:buFontTx/>
              <a:buNone/>
            </a:pPr>
            <a:r>
              <a:rPr lang="en-US" sz="2400" b="1" dirty="0">
                <a:solidFill>
                  <a:schemeClr val="tx1"/>
                </a:solidFill>
                <a:latin typeface="Times New Roman" panose="02020603050405020304" pitchFamily="18" charset="0"/>
                <a:cs typeface="Times New Roman" panose="02020603050405020304" pitchFamily="18" charset="0"/>
              </a:rPr>
              <a:t>   </a:t>
            </a:r>
            <a:r>
              <a:rPr lang="en-US" sz="2400" dirty="0">
                <a:solidFill>
                  <a:schemeClr val="tx1"/>
                </a:solidFill>
                <a:latin typeface="Times New Roman" panose="02020603050405020304" pitchFamily="18" charset="0"/>
                <a:cs typeface="Times New Roman" panose="02020603050405020304" pitchFamily="18" charset="0"/>
              </a:rPr>
              <a:t>      1. Speed sensors</a:t>
            </a:r>
            <a:endParaRPr lang="en-US" sz="2400" dirty="0">
              <a:solidFill>
                <a:schemeClr val="tx1"/>
              </a:solidFill>
              <a:latin typeface="Times New Roman" panose="02020603050405020304" pitchFamily="18" charset="0"/>
              <a:cs typeface="Times New Roman" panose="02020603050405020304" pitchFamily="18" charset="0"/>
            </a:endParaRPr>
          </a:p>
          <a:p>
            <a:pPr marL="0" indent="0" algn="just" eaLnBrk="0" fontAlgn="auto" hangingPunct="0">
              <a:lnSpc>
                <a:spcPct val="130000"/>
              </a:lnSpc>
              <a:buFontTx/>
              <a:buNone/>
            </a:pPr>
            <a:r>
              <a:rPr lang="en-US" sz="2400" dirty="0">
                <a:solidFill>
                  <a:schemeClr val="tx1"/>
                </a:solidFill>
                <a:latin typeface="Times New Roman" panose="02020603050405020304" pitchFamily="18" charset="0"/>
                <a:cs typeface="Times New Roman" panose="02020603050405020304" pitchFamily="18" charset="0"/>
              </a:rPr>
              <a:t>         They are used to detect how fast the wheels rotate. When rotating, the wheels </a:t>
            </a:r>
            <a:r>
              <a:rPr lang="en-US" sz="2400" b="1" dirty="0">
                <a:solidFill>
                  <a:schemeClr val="tx1"/>
                </a:solidFill>
                <a:latin typeface="Times New Roman" panose="02020603050405020304" pitchFamily="18" charset="0"/>
                <a:cs typeface="Times New Roman" panose="02020603050405020304" pitchFamily="18" charset="0"/>
              </a:rPr>
              <a:t>induc</a:t>
            </a:r>
            <a:r>
              <a:rPr lang="en-US" sz="2400" dirty="0">
                <a:solidFill>
                  <a:schemeClr val="tx1"/>
                </a:solidFill>
                <a:latin typeface="Times New Roman" panose="02020603050405020304" pitchFamily="18" charset="0"/>
                <a:cs typeface="Times New Roman" panose="02020603050405020304" pitchFamily="18" charset="0"/>
              </a:rPr>
              <a:t>e a </a:t>
            </a:r>
            <a:r>
              <a:rPr lang="en-US" sz="2400" b="1" dirty="0">
                <a:solidFill>
                  <a:schemeClr val="tx1"/>
                </a:solidFill>
                <a:latin typeface="Times New Roman" panose="02020603050405020304" pitchFamily="18" charset="0"/>
                <a:cs typeface="Times New Roman" panose="02020603050405020304" pitchFamily="18" charset="0"/>
              </a:rPr>
              <a:t>magneti</a:t>
            </a:r>
            <a:r>
              <a:rPr lang="en-US" sz="2400" dirty="0">
                <a:solidFill>
                  <a:schemeClr val="tx1"/>
                </a:solidFill>
                <a:latin typeface="Times New Roman" panose="02020603050405020304" pitchFamily="18" charset="0"/>
                <a:cs typeface="Times New Roman" panose="02020603050405020304" pitchFamily="18" charset="0"/>
              </a:rPr>
              <a:t>c field around the sensors. The </a:t>
            </a:r>
            <a:r>
              <a:rPr lang="en-US" sz="2400" b="1" dirty="0">
                <a:solidFill>
                  <a:schemeClr val="tx1"/>
                </a:solidFill>
                <a:latin typeface="Times New Roman" panose="02020603050405020304" pitchFamily="18" charset="0"/>
                <a:cs typeface="Times New Roman" panose="02020603050405020304" pitchFamily="18" charset="0"/>
              </a:rPr>
              <a:t>fluctuation</a:t>
            </a:r>
            <a:r>
              <a:rPr lang="en-US" sz="2400" dirty="0">
                <a:solidFill>
                  <a:schemeClr val="tx1"/>
                </a:solidFill>
                <a:latin typeface="Times New Roman" panose="02020603050405020304" pitchFamily="18" charset="0"/>
                <a:cs typeface="Times New Roman" panose="02020603050405020304" pitchFamily="18" charset="0"/>
              </a:rPr>
              <a:t> in this magnetic field generates </a:t>
            </a:r>
            <a:r>
              <a:rPr lang="en-US" sz="2400" b="1" dirty="0">
                <a:solidFill>
                  <a:schemeClr val="tx1"/>
                </a:solidFill>
                <a:latin typeface="Times New Roman" panose="02020603050405020304" pitchFamily="18" charset="0"/>
                <a:cs typeface="Times New Roman" panose="02020603050405020304" pitchFamily="18" charset="0"/>
              </a:rPr>
              <a:t>voltag</a:t>
            </a:r>
            <a:r>
              <a:rPr lang="en-US" sz="2400" dirty="0">
                <a:solidFill>
                  <a:schemeClr val="tx1"/>
                </a:solidFill>
                <a:latin typeface="Times New Roman" panose="02020603050405020304" pitchFamily="18" charset="0"/>
                <a:cs typeface="Times New Roman" panose="02020603050405020304" pitchFamily="18" charset="0"/>
              </a:rPr>
              <a:t>e. This voltage sends signals to the </a:t>
            </a:r>
            <a:r>
              <a:rPr lang="en-US" sz="2400" b="1" dirty="0">
                <a:solidFill>
                  <a:schemeClr val="tx1"/>
                </a:solidFill>
                <a:latin typeface="Times New Roman" panose="02020603050405020304" pitchFamily="18" charset="0"/>
                <a:cs typeface="Times New Roman" panose="02020603050405020304" pitchFamily="18" charset="0"/>
              </a:rPr>
              <a:t>controller</a:t>
            </a:r>
            <a:r>
              <a:rPr lang="en-US" sz="2400" dirty="0">
                <a:solidFill>
                  <a:schemeClr val="tx1"/>
                </a:solidFill>
                <a:latin typeface="Times New Roman" panose="02020603050405020304" pitchFamily="18" charset="0"/>
                <a:cs typeface="Times New Roman" panose="02020603050405020304" pitchFamily="18" charset="0"/>
              </a:rPr>
              <a:t>. </a:t>
            </a:r>
            <a:endParaRPr lang="en-US" sz="2400" dirty="0">
              <a:solidFill>
                <a:schemeClr val="tx1"/>
              </a:solidFill>
              <a:latin typeface="Times New Roman" panose="02020603050405020304" pitchFamily="18" charset="0"/>
              <a:cs typeface="Times New Roman" panose="02020603050405020304" pitchFamily="18" charset="0"/>
            </a:endParaRPr>
          </a:p>
          <a:p>
            <a:pPr marL="0" indent="0" algn="just" eaLnBrk="0" fontAlgn="auto" hangingPunct="0">
              <a:lnSpc>
                <a:spcPct val="130000"/>
              </a:lnSpc>
              <a:buFontTx/>
              <a:buNone/>
            </a:pPr>
            <a:r>
              <a:rPr lang="en-US" sz="2400" b="1" dirty="0">
                <a:solidFill>
                  <a:schemeClr val="tx1"/>
                </a:solidFill>
                <a:latin typeface="Times New Roman" panose="02020603050405020304" pitchFamily="18" charset="0"/>
                <a:cs typeface="Times New Roman" panose="02020603050405020304" pitchFamily="18" charset="0"/>
              </a:rPr>
              <a:t>         </a:t>
            </a:r>
            <a:r>
              <a:rPr lang="en-US" sz="2400" dirty="0">
                <a:solidFill>
                  <a:schemeClr val="tx1"/>
                </a:solidFill>
                <a:latin typeface="Times New Roman" panose="02020603050405020304" pitchFamily="18" charset="0"/>
                <a:cs typeface="Times New Roman" panose="02020603050405020304" pitchFamily="18" charset="0"/>
              </a:rPr>
              <a:t>2. Valves</a:t>
            </a:r>
            <a:endParaRPr lang="en-US" sz="2400" dirty="0">
              <a:solidFill>
                <a:schemeClr val="tx1"/>
              </a:solidFill>
              <a:latin typeface="Times New Roman" panose="02020603050405020304" pitchFamily="18" charset="0"/>
              <a:cs typeface="Times New Roman" panose="02020603050405020304" pitchFamily="18" charset="0"/>
            </a:endParaRPr>
          </a:p>
          <a:p>
            <a:pPr marL="0" indent="0" algn="just" eaLnBrk="0" fontAlgn="auto" hangingPunct="0">
              <a:lnSpc>
                <a:spcPct val="130000"/>
              </a:lnSpc>
              <a:buFontTx/>
              <a:buNone/>
            </a:pPr>
            <a:r>
              <a:rPr lang="en-US" sz="2400" dirty="0">
                <a:solidFill>
                  <a:schemeClr val="tx1"/>
                </a:solidFill>
                <a:latin typeface="Times New Roman" panose="02020603050405020304" pitchFamily="18" charset="0"/>
                <a:cs typeface="Times New Roman" panose="02020603050405020304" pitchFamily="18" charset="0"/>
              </a:rPr>
              <a:t>         Located in the brake line, valves are used to regulate the air pressure to the brakes during the ABS actions. In most of the cases, a valve works on three positions: in position one, the valve is open, and the pressure from the master cylinder is passed to the brakes; in position two, the valve </a:t>
            </a:r>
            <a:r>
              <a:rPr lang="en-US" sz="2400" b="1" dirty="0">
                <a:solidFill>
                  <a:schemeClr val="tx1"/>
                </a:solidFill>
                <a:latin typeface="Times New Roman" panose="02020603050405020304" pitchFamily="18" charset="0"/>
                <a:cs typeface="Times New Roman" panose="02020603050405020304" pitchFamily="18" charset="0"/>
              </a:rPr>
              <a:t>blocks</a:t>
            </a:r>
            <a:r>
              <a:rPr lang="en-US" sz="2400" dirty="0">
                <a:solidFill>
                  <a:schemeClr val="tx1"/>
                </a:solidFill>
                <a:latin typeface="Times New Roman" panose="02020603050405020304" pitchFamily="18" charset="0"/>
                <a:cs typeface="Times New Roman" panose="02020603050405020304" pitchFamily="18" charset="0"/>
              </a:rPr>
              <a:t> the line and prevents the pressure from passing to the brakes; in position three, the valves release some of the pressure from the brakes.</a:t>
            </a:r>
            <a:endParaRPr lang="en-US" sz="2400" dirty="0">
              <a:solidFill>
                <a:schemeClr val="tx1"/>
              </a:solidFill>
              <a:latin typeface="Times New Roman" panose="02020603050405020304" pitchFamily="18" charset="0"/>
              <a:cs typeface="Times New Roman" panose="02020603050405020304" pitchFamily="18" charset="0"/>
            </a:endParaRPr>
          </a:p>
        </p:txBody>
      </p:sp>
      <p:pic>
        <p:nvPicPr>
          <p:cNvPr id="2" name="图片 1" descr="32313534313132323b32313534313130333b54">
            <a:hlinkClick r:id="rId1" action="ppaction://hlinksldjump"/>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20345" y="941070"/>
            <a:ext cx="434340" cy="434340"/>
          </a:xfrm>
          <a:prstGeom prst="rect">
            <a:avLst/>
          </a:prstGeom>
        </p:spPr>
      </p:pic>
      <p:grpSp>
        <p:nvGrpSpPr>
          <p:cNvPr id="3" name="组合 2"/>
          <p:cNvGrpSpPr/>
          <p:nvPr/>
        </p:nvGrpSpPr>
        <p:grpSpPr>
          <a:xfrm>
            <a:off x="6607175" y="91440"/>
            <a:ext cx="5478780" cy="467360"/>
            <a:chOff x="10405" y="144"/>
            <a:chExt cx="8628" cy="736"/>
          </a:xfrm>
        </p:grpSpPr>
        <p:sp>
          <p:nvSpPr>
            <p:cNvPr id="4" name="流程图: 可选过程 3">
              <a:hlinkClick r:id="rId4" action="ppaction://hlinksldjump"/>
            </p:cNvPr>
            <p:cNvSpPr/>
            <p:nvPr/>
          </p:nvSpPr>
          <p:spPr>
            <a:xfrm>
              <a:off x="1040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New words &amp; expressions</a:t>
              </a:r>
              <a:endParaRPr lang="en-US" altLang="zh-CN" sz="1400" b="1">
                <a:solidFill>
                  <a:schemeClr val="tx1"/>
                </a:solidFill>
              </a:endParaRPr>
            </a:p>
          </p:txBody>
        </p:sp>
        <p:sp>
          <p:nvSpPr>
            <p:cNvPr id="5" name="流程图: 可选过程 4">
              <a:hlinkClick r:id="rId5" action="ppaction://hlinksldjump"/>
            </p:cNvPr>
            <p:cNvSpPr/>
            <p:nvPr/>
          </p:nvSpPr>
          <p:spPr>
            <a:xfrm>
              <a:off x="14725" y="144"/>
              <a:ext cx="2154" cy="737"/>
            </a:xfrm>
            <a:prstGeom prst="flowChartAlternateProcess">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Reading &amp; speaking</a:t>
              </a:r>
              <a:endParaRPr lang="en-US" altLang="zh-CN" sz="1400" b="1">
                <a:solidFill>
                  <a:schemeClr val="tx1"/>
                </a:solidFill>
              </a:endParaRPr>
            </a:p>
          </p:txBody>
        </p:sp>
        <p:sp>
          <p:nvSpPr>
            <p:cNvPr id="10" name="流程图: 可选过程 9">
              <a:hlinkClick r:id="rId6" action="ppaction://hlinksldjump"/>
            </p:cNvPr>
            <p:cNvSpPr/>
            <p:nvPr/>
          </p:nvSpPr>
          <p:spPr>
            <a:xfrm>
              <a:off x="12571"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before class</a:t>
              </a:r>
              <a:endParaRPr lang="en-US" altLang="zh-CN" sz="1400" b="1">
                <a:solidFill>
                  <a:schemeClr val="tx1"/>
                </a:solidFill>
              </a:endParaRPr>
            </a:p>
          </p:txBody>
        </p:sp>
        <p:sp>
          <p:nvSpPr>
            <p:cNvPr id="11" name="流程图: 可选过程 10">
              <a:hlinkClick r:id="rId7" action="ppaction://hlinksldjump"/>
            </p:cNvPr>
            <p:cNvSpPr/>
            <p:nvPr/>
          </p:nvSpPr>
          <p:spPr>
            <a:xfrm>
              <a:off x="16879"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in class</a:t>
              </a:r>
              <a:endParaRPr lang="en-US" altLang="zh-CN" sz="1400" b="1">
                <a:solidFill>
                  <a:schemeClr val="tx1"/>
                </a:solidFill>
              </a:endParaRPr>
            </a:p>
          </p:txBody>
        </p:sp>
      </p:grpSp>
    </p:spTree>
    <p:custDataLst>
      <p:tags r:id="rId8"/>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000">
        <p15:prstTrans prst="crush"/>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Rot="1" noChangeArrowheads="1"/>
          </p:cNvSpPr>
          <p:nvPr/>
        </p:nvSpPr>
        <p:spPr bwMode="auto">
          <a:xfrm>
            <a:off x="563880" y="742315"/>
            <a:ext cx="10882630" cy="5099050"/>
          </a:xfrm>
          <a:prstGeom prst="rect">
            <a:avLst/>
          </a:prstGeom>
          <a:noFill/>
          <a:ln w="9525">
            <a:noFill/>
            <a:miter lim="800000"/>
          </a:ln>
        </p:spPr>
        <p:txBody>
          <a:bodyPr/>
          <a:p>
            <a:pPr marL="0" indent="0" algn="just" eaLnBrk="0" fontAlgn="auto" hangingPunct="0">
              <a:lnSpc>
                <a:spcPct val="130000"/>
              </a:lnSpc>
              <a:buFontTx/>
              <a:buNone/>
            </a:pPr>
            <a:r>
              <a:rPr lang="en-US" sz="2400" b="1" dirty="0">
                <a:solidFill>
                  <a:schemeClr val="tx1"/>
                </a:solidFill>
                <a:latin typeface="Times New Roman" panose="02020603050405020304" pitchFamily="18" charset="0"/>
                <a:cs typeface="Times New Roman" panose="02020603050405020304" pitchFamily="18" charset="0"/>
              </a:rPr>
              <a:t>          </a:t>
            </a:r>
            <a:r>
              <a:rPr lang="en-US" sz="2400" dirty="0">
                <a:solidFill>
                  <a:schemeClr val="tx1"/>
                </a:solidFill>
                <a:latin typeface="Times New Roman" panose="02020603050405020304" pitchFamily="18" charset="0"/>
                <a:cs typeface="Times New Roman" panose="02020603050405020304" pitchFamily="18" charset="0"/>
              </a:rPr>
              <a:t>3. Pump</a:t>
            </a:r>
            <a:r>
              <a:rPr lang="en-US" sz="2400" b="1" dirty="0">
                <a:solidFill>
                  <a:schemeClr val="tx1"/>
                </a:solidFill>
                <a:latin typeface="Times New Roman" panose="02020603050405020304" pitchFamily="18" charset="0"/>
                <a:cs typeface="Times New Roman" panose="02020603050405020304" pitchFamily="18" charset="0"/>
              </a:rPr>
              <a:t>      </a:t>
            </a:r>
            <a:endParaRPr lang="en-US" sz="2400" b="1" dirty="0">
              <a:solidFill>
                <a:schemeClr val="tx1"/>
              </a:solidFill>
              <a:latin typeface="Times New Roman" panose="02020603050405020304" pitchFamily="18" charset="0"/>
              <a:cs typeface="Times New Roman" panose="02020603050405020304" pitchFamily="18" charset="0"/>
            </a:endParaRPr>
          </a:p>
          <a:p>
            <a:pPr marL="0" indent="0" algn="just" eaLnBrk="0" fontAlgn="auto" hangingPunct="0">
              <a:lnSpc>
                <a:spcPct val="130000"/>
              </a:lnSpc>
              <a:buFontTx/>
              <a:buNone/>
            </a:pPr>
            <a:r>
              <a:rPr lang="en-US" sz="2400" b="1" dirty="0">
                <a:solidFill>
                  <a:schemeClr val="tx1"/>
                </a:solidFill>
                <a:latin typeface="Times New Roman" panose="02020603050405020304" pitchFamily="18" charset="0"/>
                <a:cs typeface="Times New Roman" panose="02020603050405020304" pitchFamily="18" charset="0"/>
              </a:rPr>
              <a:t>          </a:t>
            </a:r>
            <a:r>
              <a:rPr lang="en-US" sz="2400" dirty="0">
                <a:solidFill>
                  <a:schemeClr val="tx1"/>
                </a:solidFill>
                <a:latin typeface="Times New Roman" panose="02020603050405020304" pitchFamily="18" charset="0"/>
                <a:cs typeface="Times New Roman" panose="02020603050405020304" pitchFamily="18" charset="0"/>
              </a:rPr>
              <a:t>The pump is used to </a:t>
            </a:r>
            <a:r>
              <a:rPr lang="en-US" sz="2400" b="1" dirty="0">
                <a:solidFill>
                  <a:schemeClr val="tx1"/>
                </a:solidFill>
                <a:latin typeface="Times New Roman" panose="02020603050405020304" pitchFamily="18" charset="0"/>
                <a:cs typeface="Times New Roman" panose="02020603050405020304" pitchFamily="18" charset="0"/>
              </a:rPr>
              <a:t>restore</a:t>
            </a:r>
            <a:r>
              <a:rPr lang="en-US" sz="2400" dirty="0">
                <a:solidFill>
                  <a:schemeClr val="tx1"/>
                </a:solidFill>
                <a:latin typeface="Times New Roman" panose="02020603050405020304" pitchFamily="18" charset="0"/>
                <a:cs typeface="Times New Roman" panose="02020603050405020304" pitchFamily="18" charset="0"/>
              </a:rPr>
              <a:t> the pressure to the brakes after the valves release the pressure. When the controller detects wheel slip, it sends signals to release the valves. After the valves release the pressure, the pump restores a desired amount of pressure to the brakes. The controller adjusts the status of the pump so as to provide desired amount of pressure.</a:t>
            </a:r>
            <a:endParaRPr lang="en-US" sz="2400" dirty="0">
              <a:solidFill>
                <a:schemeClr val="tx1"/>
              </a:solidFill>
              <a:latin typeface="Times New Roman" panose="02020603050405020304" pitchFamily="18" charset="0"/>
              <a:cs typeface="Times New Roman" panose="02020603050405020304" pitchFamily="18" charset="0"/>
            </a:endParaRPr>
          </a:p>
          <a:p>
            <a:pPr marL="0" indent="0" algn="just" eaLnBrk="0" fontAlgn="auto" hangingPunct="0">
              <a:lnSpc>
                <a:spcPct val="130000"/>
              </a:lnSpc>
              <a:buFontTx/>
              <a:buNone/>
            </a:pPr>
            <a:r>
              <a:rPr lang="en-US" sz="2400" b="1" dirty="0">
                <a:solidFill>
                  <a:schemeClr val="tx1"/>
                </a:solidFill>
                <a:latin typeface="Times New Roman" panose="02020603050405020304" pitchFamily="18" charset="0"/>
                <a:cs typeface="Times New Roman" panose="02020603050405020304" pitchFamily="18" charset="0"/>
              </a:rPr>
              <a:t>          </a:t>
            </a:r>
            <a:r>
              <a:rPr lang="en-US" sz="2400" dirty="0">
                <a:solidFill>
                  <a:schemeClr val="tx1"/>
                </a:solidFill>
                <a:latin typeface="Times New Roman" panose="02020603050405020304" pitchFamily="18" charset="0"/>
                <a:cs typeface="Times New Roman" panose="02020603050405020304" pitchFamily="18" charset="0"/>
              </a:rPr>
              <a:t>4. Controller</a:t>
            </a:r>
            <a:endParaRPr lang="en-US" sz="2400" b="1" dirty="0">
              <a:solidFill>
                <a:schemeClr val="tx1"/>
              </a:solidFill>
              <a:latin typeface="Times New Roman" panose="02020603050405020304" pitchFamily="18" charset="0"/>
              <a:cs typeface="Times New Roman" panose="02020603050405020304" pitchFamily="18" charset="0"/>
            </a:endParaRPr>
          </a:p>
          <a:p>
            <a:pPr marL="0" indent="0" algn="just" eaLnBrk="0" fontAlgn="auto" hangingPunct="0">
              <a:lnSpc>
                <a:spcPct val="130000"/>
              </a:lnSpc>
              <a:buFontTx/>
              <a:buNone/>
            </a:pPr>
            <a:r>
              <a:rPr lang="en-US" sz="2400" dirty="0">
                <a:solidFill>
                  <a:schemeClr val="tx1"/>
                </a:solidFill>
                <a:latin typeface="Times New Roman" panose="02020603050405020304" pitchFamily="18" charset="0"/>
                <a:cs typeface="Times New Roman" panose="02020603050405020304" pitchFamily="18" charset="0"/>
              </a:rPr>
              <a:t>          The controller of the anti-lock braking system consists of an electronic control unit (</a:t>
            </a:r>
            <a:r>
              <a:rPr lang="en-US" sz="2400" b="1" dirty="0">
                <a:solidFill>
                  <a:schemeClr val="tx1"/>
                </a:solidFill>
                <a:latin typeface="Times New Roman" panose="02020603050405020304" pitchFamily="18" charset="0"/>
                <a:cs typeface="Times New Roman" panose="02020603050405020304" pitchFamily="18" charset="0"/>
              </a:rPr>
              <a:t>ECU</a:t>
            </a:r>
            <a:r>
              <a:rPr lang="en-US" sz="2400" dirty="0">
                <a:solidFill>
                  <a:schemeClr val="tx1"/>
                </a:solidFill>
                <a:latin typeface="Times New Roman" panose="02020603050405020304" pitchFamily="18" charset="0"/>
                <a:cs typeface="Times New Roman" panose="02020603050405020304" pitchFamily="18" charset="0"/>
              </a:rPr>
              <a:t>) which </a:t>
            </a:r>
            <a:r>
              <a:rPr lang="en-US" sz="2400" b="1" dirty="0">
                <a:solidFill>
                  <a:schemeClr val="tx1"/>
                </a:solidFill>
                <a:latin typeface="Times New Roman" panose="02020603050405020304" pitchFamily="18" charset="0"/>
                <a:cs typeface="Times New Roman" panose="02020603050405020304" pitchFamily="18" charset="0"/>
              </a:rPr>
              <a:t>processes</a:t>
            </a:r>
            <a:r>
              <a:rPr lang="en-US" sz="2400" dirty="0">
                <a:solidFill>
                  <a:schemeClr val="tx1"/>
                </a:solidFill>
                <a:latin typeface="Times New Roman" panose="02020603050405020304" pitchFamily="18" charset="0"/>
                <a:cs typeface="Times New Roman" panose="02020603050405020304" pitchFamily="18" charset="0"/>
              </a:rPr>
              <a:t> all the ABS in formation. The ECU gets the information from all the wheels and then control or limit the brake force to each wheel.</a:t>
            </a:r>
            <a:endParaRPr lang="en-US" sz="2400" dirty="0">
              <a:solidFill>
                <a:schemeClr val="tx1"/>
              </a:solidFill>
              <a:latin typeface="Times New Roman" panose="02020603050405020304" pitchFamily="18" charset="0"/>
              <a:cs typeface="Times New Roman" panose="02020603050405020304" pitchFamily="18" charset="0"/>
            </a:endParaRPr>
          </a:p>
        </p:txBody>
      </p:sp>
      <p:pic>
        <p:nvPicPr>
          <p:cNvPr id="2" name="图片 1" descr="32313534313132323b32313534313130333b54">
            <a:hlinkClick r:id="rId1" action="ppaction://hlinksldjump"/>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20345" y="833120"/>
            <a:ext cx="434340" cy="434340"/>
          </a:xfrm>
          <a:prstGeom prst="rect">
            <a:avLst/>
          </a:prstGeom>
        </p:spPr>
      </p:pic>
      <p:grpSp>
        <p:nvGrpSpPr>
          <p:cNvPr id="3" name="组合 2"/>
          <p:cNvGrpSpPr/>
          <p:nvPr/>
        </p:nvGrpSpPr>
        <p:grpSpPr>
          <a:xfrm>
            <a:off x="6607175" y="91440"/>
            <a:ext cx="5478780" cy="467360"/>
            <a:chOff x="10405" y="144"/>
            <a:chExt cx="8628" cy="736"/>
          </a:xfrm>
        </p:grpSpPr>
        <p:sp>
          <p:nvSpPr>
            <p:cNvPr id="4" name="流程图: 可选过程 3">
              <a:hlinkClick r:id="rId4" action="ppaction://hlinksldjump"/>
            </p:cNvPr>
            <p:cNvSpPr/>
            <p:nvPr/>
          </p:nvSpPr>
          <p:spPr>
            <a:xfrm>
              <a:off x="1040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New words &amp; expressions</a:t>
              </a:r>
              <a:endParaRPr lang="en-US" altLang="zh-CN" sz="1400" b="1">
                <a:solidFill>
                  <a:schemeClr val="tx1"/>
                </a:solidFill>
              </a:endParaRPr>
            </a:p>
          </p:txBody>
        </p:sp>
        <p:sp>
          <p:nvSpPr>
            <p:cNvPr id="5" name="流程图: 可选过程 4">
              <a:hlinkClick r:id="rId5" action="ppaction://hlinksldjump"/>
            </p:cNvPr>
            <p:cNvSpPr/>
            <p:nvPr/>
          </p:nvSpPr>
          <p:spPr>
            <a:xfrm>
              <a:off x="14725" y="144"/>
              <a:ext cx="2154" cy="737"/>
            </a:xfrm>
            <a:prstGeom prst="flowChartAlternateProcess">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Reading &amp; speaking</a:t>
              </a:r>
              <a:endParaRPr lang="en-US" altLang="zh-CN" sz="1400" b="1">
                <a:solidFill>
                  <a:schemeClr val="tx1"/>
                </a:solidFill>
              </a:endParaRPr>
            </a:p>
          </p:txBody>
        </p:sp>
        <p:sp>
          <p:nvSpPr>
            <p:cNvPr id="10" name="流程图: 可选过程 9">
              <a:hlinkClick r:id="rId6" action="ppaction://hlinksldjump"/>
            </p:cNvPr>
            <p:cNvSpPr/>
            <p:nvPr/>
          </p:nvSpPr>
          <p:spPr>
            <a:xfrm>
              <a:off x="12571"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before class</a:t>
              </a:r>
              <a:endParaRPr lang="en-US" altLang="zh-CN" sz="1400" b="1">
                <a:solidFill>
                  <a:schemeClr val="tx1"/>
                </a:solidFill>
              </a:endParaRPr>
            </a:p>
          </p:txBody>
        </p:sp>
        <p:sp>
          <p:nvSpPr>
            <p:cNvPr id="11" name="流程图: 可选过程 10">
              <a:hlinkClick r:id="rId7" action="ppaction://hlinksldjump"/>
            </p:cNvPr>
            <p:cNvSpPr/>
            <p:nvPr/>
          </p:nvSpPr>
          <p:spPr>
            <a:xfrm>
              <a:off x="16879"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in class</a:t>
              </a:r>
              <a:endParaRPr lang="en-US" altLang="zh-CN" sz="1400" b="1">
                <a:solidFill>
                  <a:schemeClr val="tx1"/>
                </a:solidFill>
              </a:endParaRPr>
            </a:p>
          </p:txBody>
        </p:sp>
      </p:grpSp>
    </p:spTree>
    <p:custDataLst>
      <p:tags r:id="rId8"/>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000">
        <p15:prstTrans prst="crush"/>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Rot="1" noChangeArrowheads="1"/>
          </p:cNvSpPr>
          <p:nvPr/>
        </p:nvSpPr>
        <p:spPr bwMode="auto">
          <a:xfrm>
            <a:off x="1491615" y="2137410"/>
            <a:ext cx="9208135" cy="2583180"/>
          </a:xfrm>
          <a:prstGeom prst="rect">
            <a:avLst/>
          </a:prstGeom>
          <a:noFill/>
          <a:ln w="9525">
            <a:noFill/>
            <a:miter lim="800000"/>
          </a:ln>
        </p:spPr>
        <p:txBody>
          <a:bodyPr/>
          <a:p>
            <a:pPr marL="0" indent="0" algn="just" eaLnBrk="0" fontAlgn="auto" hangingPunct="0">
              <a:lnSpc>
                <a:spcPct val="130000"/>
              </a:lnSpc>
              <a:buFontTx/>
              <a:buNone/>
            </a:pPr>
            <a:r>
              <a:rPr lang="en-US" sz="2400" dirty="0">
                <a:solidFill>
                  <a:schemeClr val="tx1"/>
                </a:solidFill>
                <a:latin typeface="宋体" panose="02010600030101010101" pitchFamily="2" charset="-122"/>
                <a:ea typeface="宋体" panose="02010600030101010101" pitchFamily="2" charset="-122"/>
                <a:cs typeface="宋体" panose="02010600030101010101" pitchFamily="2" charset="-122"/>
              </a:rPr>
              <a:t>    防抱死制动系统(ABS)，又称防滑制动系统，是一种安全系统。它可以防止车轮在刹车时锁定，避免失控打滑。如果没有ABS系统，即使是专业的驾驶员也无法在突然刹车时，防止汽车在光滑的路面上打滑。但有了ABS系统，普通人可以很容易地防止汽车打滑，并在刹车时获得更好的转向控制。    </a:t>
            </a:r>
            <a:endParaRPr lang="en-US" sz="2400" dirty="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pic>
        <p:nvPicPr>
          <p:cNvPr id="2" name="图片 1" descr="333437323831373b333530353430323bb7b5bbd8">
            <a:hlinkClick r:id="rId1" action="ppaction://hlinksldjump"/>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570335" y="6231890"/>
            <a:ext cx="515620" cy="515620"/>
          </a:xfrm>
          <a:prstGeom prst="rect">
            <a:avLst/>
          </a:prstGeom>
        </p:spPr>
      </p:pic>
      <p:grpSp>
        <p:nvGrpSpPr>
          <p:cNvPr id="3" name="组合 2"/>
          <p:cNvGrpSpPr/>
          <p:nvPr/>
        </p:nvGrpSpPr>
        <p:grpSpPr>
          <a:xfrm>
            <a:off x="6607175" y="91440"/>
            <a:ext cx="5478780" cy="467360"/>
            <a:chOff x="10405" y="144"/>
            <a:chExt cx="8628" cy="736"/>
          </a:xfrm>
        </p:grpSpPr>
        <p:sp>
          <p:nvSpPr>
            <p:cNvPr id="4" name="流程图: 可选过程 3">
              <a:hlinkClick r:id="rId4" action="ppaction://hlinksldjump"/>
            </p:cNvPr>
            <p:cNvSpPr/>
            <p:nvPr/>
          </p:nvSpPr>
          <p:spPr>
            <a:xfrm>
              <a:off x="1040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New words &amp; expressions</a:t>
              </a:r>
              <a:endParaRPr lang="en-US" altLang="zh-CN" sz="1400" b="1">
                <a:solidFill>
                  <a:schemeClr val="tx1"/>
                </a:solidFill>
              </a:endParaRPr>
            </a:p>
          </p:txBody>
        </p:sp>
        <p:sp>
          <p:nvSpPr>
            <p:cNvPr id="5" name="流程图: 可选过程 4">
              <a:hlinkClick r:id="rId1" action="ppaction://hlinksldjump"/>
            </p:cNvPr>
            <p:cNvSpPr/>
            <p:nvPr/>
          </p:nvSpPr>
          <p:spPr>
            <a:xfrm>
              <a:off x="14725" y="144"/>
              <a:ext cx="2154" cy="737"/>
            </a:xfrm>
            <a:prstGeom prst="flowChartAlternateProcess">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Reading &amp; speaking</a:t>
              </a:r>
              <a:endParaRPr lang="en-US" altLang="zh-CN" sz="1400" b="1">
                <a:solidFill>
                  <a:schemeClr val="tx1"/>
                </a:solidFill>
              </a:endParaRPr>
            </a:p>
          </p:txBody>
        </p:sp>
        <p:sp>
          <p:nvSpPr>
            <p:cNvPr id="10" name="流程图: 可选过程 9">
              <a:hlinkClick r:id="rId5" action="ppaction://hlinksldjump"/>
            </p:cNvPr>
            <p:cNvSpPr/>
            <p:nvPr/>
          </p:nvSpPr>
          <p:spPr>
            <a:xfrm>
              <a:off x="12571"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before class</a:t>
              </a:r>
              <a:endParaRPr lang="en-US" altLang="zh-CN" sz="1400" b="1">
                <a:solidFill>
                  <a:schemeClr val="tx1"/>
                </a:solidFill>
              </a:endParaRPr>
            </a:p>
          </p:txBody>
        </p:sp>
        <p:sp>
          <p:nvSpPr>
            <p:cNvPr id="11" name="流程图: 可选过程 10">
              <a:hlinkClick r:id="rId6" action="ppaction://hlinksldjump"/>
            </p:cNvPr>
            <p:cNvSpPr/>
            <p:nvPr/>
          </p:nvSpPr>
          <p:spPr>
            <a:xfrm>
              <a:off x="16879"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in class</a:t>
              </a:r>
              <a:endParaRPr lang="en-US" altLang="zh-CN" sz="1400" b="1">
                <a:solidFill>
                  <a:schemeClr val="tx1"/>
                </a:solidFill>
              </a:endParaRPr>
            </a:p>
          </p:txBody>
        </p:sp>
      </p:grpSp>
    </p:spTree>
    <p:custDataLst>
      <p:tags r:id="rId7"/>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000">
        <p15:prstTrans prst="crush"/>
      </p:transition>
    </mc:Choice>
    <mc:Fallback>
      <p:transition spd="slow">
        <p:fade/>
      </p:transition>
    </mc:Fallback>
  </mc:AlternateContent>
  <p:timing>
    <p:tnLst>
      <p:par>
        <p:cTn id="1" dur="indefinite" restart="never" nodeType="tmRoot"/>
      </p:par>
    </p:tn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0.xml><?xml version="1.0" encoding="utf-8"?>
<p:tagLst xmlns:p="http://schemas.openxmlformats.org/presentationml/2006/main">
  <p:tag name="KSO_WM_UNIT_TABLE_BEAUTIFY" val="smartTable{86ec913a-15df-4aa0-b650-d535323f3783}"/>
  <p:tag name="TABLE_ENDDRAG_ORIGIN_RECT" val="855*374"/>
  <p:tag name="TABLE_ENDDRAG_RECT" val="64*94*855*374"/>
</p:tagLst>
</file>

<file path=ppt/tags/tag11.xml><?xml version="1.0" encoding="utf-8"?>
<p:tagLst xmlns:p="http://schemas.openxmlformats.org/presentationml/2006/main">
  <p:tag name="MH_TYPE" val="#NeiR#"/>
  <p:tag name="MH_NUMBER" val="6"/>
  <p:tag name="MH_CATEGORY" val="#YinZJG#"/>
  <p:tag name="MH_LAYOUT" val="TitleSubTitleText"/>
  <p:tag name="MH" val="20170612171258"/>
  <p:tag name="MH_LIBRARY" val="GRAPHIC"/>
</p:tagLst>
</file>

<file path=ppt/tags/tag12.xml><?xml version="1.0" encoding="utf-8"?>
<p:tagLst xmlns:p="http://schemas.openxmlformats.org/presentationml/2006/main">
  <p:tag name="MH_TYPE" val="#NeiR#"/>
  <p:tag name="MH_NUMBER" val="6"/>
  <p:tag name="MH_CATEGORY" val="#YinZJG#"/>
  <p:tag name="MH_LAYOUT" val="TitleSubTitleText"/>
  <p:tag name="MH" val="20170612171258"/>
  <p:tag name="MH_LIBRARY" val="GRAPHIC"/>
</p:tagLst>
</file>

<file path=ppt/tags/tag13.xml><?xml version="1.0" encoding="utf-8"?>
<p:tagLst xmlns:p="http://schemas.openxmlformats.org/presentationml/2006/main">
  <p:tag name="MH_TYPE" val="#NeiR#"/>
  <p:tag name="MH_NUMBER" val="6"/>
  <p:tag name="MH_CATEGORY" val="#YinZJG#"/>
  <p:tag name="MH_LAYOUT" val="TitleSubTitleText"/>
  <p:tag name="MH" val="20170612171258"/>
  <p:tag name="MH_LIBRARY" val="GRAPHIC"/>
</p:tagLst>
</file>

<file path=ppt/tags/tag14.xml><?xml version="1.0" encoding="utf-8"?>
<p:tagLst xmlns:p="http://schemas.openxmlformats.org/presentationml/2006/main">
  <p:tag name="MH_TYPE" val="#NeiR#"/>
  <p:tag name="MH_NUMBER" val="6"/>
  <p:tag name="MH_CATEGORY" val="#YinZJG#"/>
  <p:tag name="MH_LAYOUT" val="TitleSubTitleText"/>
  <p:tag name="MH" val="20170612171258"/>
  <p:tag name="MH_LIBRARY" val="GRAPHIC"/>
</p:tagLst>
</file>

<file path=ppt/tags/tag15.xml><?xml version="1.0" encoding="utf-8"?>
<p:tagLst xmlns:p="http://schemas.openxmlformats.org/presentationml/2006/main">
  <p:tag name="MH_TYPE" val="#NeiR#"/>
  <p:tag name="MH_NUMBER" val="6"/>
  <p:tag name="MH_CATEGORY" val="#YinZJG#"/>
  <p:tag name="MH_LAYOUT" val="TitleSubTitleText"/>
  <p:tag name="MH" val="20170612171258"/>
  <p:tag name="MH_LIBRARY" val="GRAPHIC"/>
</p:tagLst>
</file>

<file path=ppt/tags/tag16.xml><?xml version="1.0" encoding="utf-8"?>
<p:tagLst xmlns:p="http://schemas.openxmlformats.org/presentationml/2006/main">
  <p:tag name="MH_TYPE" val="#NeiR#"/>
  <p:tag name="MH_NUMBER" val="6"/>
  <p:tag name="MH_CATEGORY" val="#YinZJG#"/>
  <p:tag name="MH_LAYOUT" val="TitleSubTitleText"/>
  <p:tag name="MH" val="20170612171258"/>
  <p:tag name="MH_LIBRARY" val="GRAPHIC"/>
</p:tagLst>
</file>

<file path=ppt/tags/tag17.xml><?xml version="1.0" encoding="utf-8"?>
<p:tagLst xmlns:p="http://schemas.openxmlformats.org/presentationml/2006/main">
  <p:tag name="MH_TYPE" val="#NeiR#"/>
  <p:tag name="MH_NUMBER" val="6"/>
  <p:tag name="MH_CATEGORY" val="#YinZJG#"/>
  <p:tag name="MH_LAYOUT" val="TitleSubTitleText"/>
  <p:tag name="MH" val="20170612171258"/>
  <p:tag name="MH_LIBRARY" val="GRAPHIC"/>
</p:tagLst>
</file>

<file path=ppt/tags/tag18.xml><?xml version="1.0" encoding="utf-8"?>
<p:tagLst xmlns:p="http://schemas.openxmlformats.org/presentationml/2006/main">
  <p:tag name="MH_TYPE" val="#NeiR#"/>
  <p:tag name="MH_NUMBER" val="6"/>
  <p:tag name="MH_CATEGORY" val="#YinZJG#"/>
  <p:tag name="MH_LAYOUT" val="TitleSubTitleText"/>
  <p:tag name="MH" val="20170612171258"/>
  <p:tag name="MH_LIBRARY" val="GRAPHIC"/>
</p:tagLst>
</file>

<file path=ppt/tags/tag19.xml><?xml version="1.0" encoding="utf-8"?>
<p:tagLst xmlns:p="http://schemas.openxmlformats.org/presentationml/2006/main">
  <p:tag name="MH_TYPE" val="#NeiR#"/>
  <p:tag name="MH_NUMBER" val="6"/>
  <p:tag name="MH_CATEGORY" val="#YinZJG#"/>
  <p:tag name="MH_LAYOUT" val="TitleSubTitleText"/>
  <p:tag name="MH" val="20170612171258"/>
  <p:tag name="MH_LIBRARY" val="GRAPHIC"/>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0.xml><?xml version="1.0" encoding="utf-8"?>
<p:tagLst xmlns:p="http://schemas.openxmlformats.org/presentationml/2006/main">
  <p:tag name="MH_TYPE" val="#NeiR#"/>
  <p:tag name="MH_NUMBER" val="6"/>
  <p:tag name="MH_CATEGORY" val="#YinZJG#"/>
  <p:tag name="MH_LAYOUT" val="TitleSubTitleText"/>
  <p:tag name="MH" val="20170612171258"/>
  <p:tag name="MH_LIBRARY" val="GRAPHIC"/>
</p:tagLst>
</file>

<file path=ppt/tags/tag21.xml><?xml version="1.0" encoding="utf-8"?>
<p:tagLst xmlns:p="http://schemas.openxmlformats.org/presentationml/2006/main">
  <p:tag name="MH_TYPE" val="#NeiR#"/>
  <p:tag name="MH_NUMBER" val="6"/>
  <p:tag name="MH_CATEGORY" val="#YinZJG#"/>
  <p:tag name="MH_LAYOUT" val="TitleSubTitleText"/>
  <p:tag name="MH" val="20170612171258"/>
  <p:tag name="MH_LIBRARY" val="GRAPHIC"/>
</p:tagLst>
</file>

<file path=ppt/tags/tag22.xml><?xml version="1.0" encoding="utf-8"?>
<p:tagLst xmlns:p="http://schemas.openxmlformats.org/presentationml/2006/main">
  <p:tag name="MH_TYPE" val="#NeiR#"/>
  <p:tag name="MH_NUMBER" val="6"/>
  <p:tag name="MH_CATEGORY" val="#YinZJG#"/>
  <p:tag name="MH_LAYOUT" val="TitleSubTitleText"/>
  <p:tag name="MH" val="20170612171258"/>
  <p:tag name="MH_LIBRARY" val="GRAPHIC"/>
</p:tagLst>
</file>

<file path=ppt/tags/tag23.xml><?xml version="1.0" encoding="utf-8"?>
<p:tagLst xmlns:p="http://schemas.openxmlformats.org/presentationml/2006/main">
  <p:tag name="MH_TYPE" val="#NeiR#"/>
  <p:tag name="MH_NUMBER" val="6"/>
  <p:tag name="MH_CATEGORY" val="#YinZJG#"/>
  <p:tag name="MH_LAYOUT" val="TitleSubTitleText"/>
  <p:tag name="MH" val="20170612171258"/>
  <p:tag name="MH_LIBRARY" val="GRAPHIC"/>
</p:tagLst>
</file>

<file path=ppt/tags/tag24.xml><?xml version="1.0" encoding="utf-8"?>
<p:tagLst xmlns:p="http://schemas.openxmlformats.org/presentationml/2006/main">
  <p:tag name="MH_TYPE" val="#NeiR#"/>
  <p:tag name="MH_NUMBER" val="6"/>
  <p:tag name="MH_CATEGORY" val="#YinZJG#"/>
  <p:tag name="MH_LAYOUT" val="TitleSubTitleText"/>
  <p:tag name="MH" val="20170612171258"/>
  <p:tag name="MH_LIBRARY" val="GRAPHIC"/>
</p:tagLst>
</file>

<file path=ppt/tags/tag25.xml><?xml version="1.0" encoding="utf-8"?>
<p:tagLst xmlns:p="http://schemas.openxmlformats.org/presentationml/2006/main">
  <p:tag name="KSO_WM_UNIT_TABLE_BEAUTIFY" val="smartTable{e413e0b9-e09e-4ce5-9ca4-69f03399dc35}"/>
</p:tagLst>
</file>

<file path=ppt/tags/tag26.xml><?xml version="1.0" encoding="utf-8"?>
<p:tagLst xmlns:p="http://schemas.openxmlformats.org/presentationml/2006/main">
  <p:tag name="KSO_WM_BEAUTIFY_FLAG" val=""/>
</p:tagLst>
</file>

<file path=ppt/tags/tag27.xml><?xml version="1.0" encoding="utf-8"?>
<p:tagLst xmlns:p="http://schemas.openxmlformats.org/presentationml/2006/main">
  <p:tag name="MH_TYPE" val="#NeiR#"/>
  <p:tag name="MH_NUMBER" val="6"/>
  <p:tag name="MH_CATEGORY" val="#YinZJG#"/>
  <p:tag name="MH_LAYOUT" val="TitleSubTitleText"/>
  <p:tag name="MH" val="20170612171258"/>
  <p:tag name="MH_LIBRARY" val="GRAPHIC"/>
</p:tagLst>
</file>

<file path=ppt/tags/tag28.xml><?xml version="1.0" encoding="utf-8"?>
<p:tagLst xmlns:p="http://schemas.openxmlformats.org/presentationml/2006/main">
  <p:tag name="KSO_WM_BEAUTIFY_FLAG" val="#wm#"/>
  <p:tag name="KSO_WM_TEMPLATE_CATEGORY" val="custom"/>
  <p:tag name="KSO_WM_TEMPLATE_INDEX" val="20184166"/>
</p:tagLst>
</file>

<file path=ppt/tags/tag29.xml><?xml version="1.0" encoding="utf-8"?>
<p:tagLst xmlns:p="http://schemas.openxmlformats.org/presentationml/2006/main">
  <p:tag name="commondata" val="eyJoZGlkIjoiOGI4NjI5OTBmMDM1ODFlMDkzNDFlZTFiMWNhZWU5ZTMifQ=="/>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xml><?xml version="1.0" encoding="utf-8"?>
<p:tagLst xmlns:p="http://schemas.openxmlformats.org/presentationml/2006/main">
  <p:tag name="TABLE_ENDDRAG_ORIGIN_RECT" val="499*397"/>
  <p:tag name="TABLE_ENDDRAG_RECT" val="372*82*499*397"/>
</p:tagLst>
</file>

<file path=ppt/tags/tag6.xml><?xml version="1.0" encoding="utf-8"?>
<p:tagLst xmlns:p="http://schemas.openxmlformats.org/presentationml/2006/main">
  <p:tag name="MH_TYPE" val="#NeiR#"/>
  <p:tag name="MH_NUMBER" val="6"/>
  <p:tag name="MH_CATEGORY" val="#YinZJG#"/>
  <p:tag name="MH_LAYOUT" val="TitleSubTitleText"/>
  <p:tag name="MH" val="20170612171258"/>
  <p:tag name="MH_LIBRARY" val="GRAPHIC"/>
</p:tagLst>
</file>

<file path=ppt/tags/tag7.xml><?xml version="1.0" encoding="utf-8"?>
<p:tagLst xmlns:p="http://schemas.openxmlformats.org/presentationml/2006/main">
  <p:tag name="MH_TYPE" val="#NeiR#"/>
  <p:tag name="MH_NUMBER" val="6"/>
  <p:tag name="MH_CATEGORY" val="#YinZJG#"/>
  <p:tag name="MH_LAYOUT" val="TitleSubTitleText"/>
  <p:tag name="MH" val="20170612171258"/>
  <p:tag name="MH_LIBRARY" val="GRAPHIC"/>
</p:tagLst>
</file>

<file path=ppt/tags/tag8.xml><?xml version="1.0" encoding="utf-8"?>
<p:tagLst xmlns:p="http://schemas.openxmlformats.org/presentationml/2006/main">
  <p:tag name="KSO_WM_UNIT_TABLE_BEAUTIFY" val="smartTable{e8416bb3-1f6a-453e-9465-e5d95fbd63b5}"/>
  <p:tag name="TABLE_ENDDRAG_ORIGIN_RECT" val="799*327"/>
  <p:tag name="TABLE_ENDDRAG_RECT" val="74*133*799*327"/>
</p:tagLst>
</file>

<file path=ppt/tags/tag9.xml><?xml version="1.0" encoding="utf-8"?>
<p:tagLst xmlns:p="http://schemas.openxmlformats.org/presentationml/2006/main">
  <p:tag name="MH_TYPE" val="#NeiR#"/>
  <p:tag name="MH_NUMBER" val="6"/>
  <p:tag name="MH_CATEGORY" val="#YinZJG#"/>
  <p:tag name="MH_LAYOUT" val="TitleSubTitleText"/>
  <p:tag name="MH" val="20170612171258"/>
  <p:tag name="MH_LIBRARY" val="GRAPHIC"/>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微软雅黑"/>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7939</Words>
  <Application>WPS 演示</Application>
  <PresentationFormat>宽屏</PresentationFormat>
  <Paragraphs>569</Paragraphs>
  <Slides>20</Slides>
  <Notes>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20</vt:i4>
      </vt:variant>
    </vt:vector>
  </HeadingPairs>
  <TitlesOfParts>
    <vt:vector size="32" baseType="lpstr">
      <vt:lpstr>Arial</vt:lpstr>
      <vt:lpstr>宋体</vt:lpstr>
      <vt:lpstr>Wingdings</vt:lpstr>
      <vt:lpstr>微软雅黑</vt:lpstr>
      <vt:lpstr>Calibri</vt:lpstr>
      <vt:lpstr>Times New Roman</vt:lpstr>
      <vt:lpstr>Gulim</vt:lpstr>
      <vt:lpstr>Malgun Gothic</vt:lpstr>
      <vt:lpstr>华文彩云</vt:lpstr>
      <vt:lpstr>Times New Roman</vt:lpstr>
      <vt:lpstr>Arial Unicode MS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练习到从容</cp:lastModifiedBy>
  <cp:revision>86</cp:revision>
  <dcterms:created xsi:type="dcterms:W3CDTF">2022-03-03T14:34:00Z</dcterms:created>
  <dcterms:modified xsi:type="dcterms:W3CDTF">2023-11-08T00:44:52Z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E4B726F1FFBE4B55842FAEFF65BD4747</vt:lpwstr>
  </property>
  <property fmtid="{D5CDD505-2E9C-101B-9397-08002B2CF9AE}" pid="3" name="KSOProductBuildVer">
    <vt:lpwstr>2052-12.1.0.15712</vt:lpwstr>
  </property>
</Properties>
</file>