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5.svg" ContentType="image/svg+xml"/>
  <Override PartName="/ppt/media/image7.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75" r:id="rId3"/>
    <p:sldId id="267" r:id="rId4"/>
    <p:sldId id="319" r:id="rId6"/>
    <p:sldId id="276" r:id="rId7"/>
    <p:sldId id="278" r:id="rId8"/>
    <p:sldId id="279" r:id="rId9"/>
    <p:sldId id="288" r:id="rId10"/>
    <p:sldId id="287" r:id="rId11"/>
    <p:sldId id="289" r:id="rId12"/>
    <p:sldId id="290" r:id="rId13"/>
    <p:sldId id="291" r:id="rId14"/>
    <p:sldId id="261" r:id="rId15"/>
    <p:sldId id="262" r:id="rId16"/>
    <p:sldId id="307" r:id="rId17"/>
    <p:sldId id="311" r:id="rId18"/>
    <p:sldId id="299" r:id="rId19"/>
    <p:sldId id="303" r:id="rId20"/>
    <p:sldId id="312" r:id="rId21"/>
    <p:sldId id="317" r:id="rId22"/>
    <p:sldId id="266" r:id="rId23"/>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clrMru>
    <a:srgbClr val="BAD699"/>
    <a:srgbClr val="EEE4E2"/>
    <a:srgbClr val="DBE8DE"/>
    <a:srgbClr val="1D41D5"/>
    <a:srgbClr val="93E3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gs" Target="tags/tag39.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endParaRPr>
              <a:sym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tags" Target="../tags/tag19.xml"/><Relationship Id="rId7" Type="http://schemas.openxmlformats.org/officeDocument/2006/relationships/image" Target="../media/image7.svg"/><Relationship Id="rId6" Type="http://schemas.openxmlformats.org/officeDocument/2006/relationships/image" Target="../media/image6.png"/><Relationship Id="rId5" Type="http://schemas.openxmlformats.org/officeDocument/2006/relationships/slide" Target="slide7.xml"/><Relationship Id="rId4" Type="http://schemas.openxmlformats.org/officeDocument/2006/relationships/slide" Target="slide12.xml"/><Relationship Id="rId3" Type="http://schemas.openxmlformats.org/officeDocument/2006/relationships/slide" Target="slide1.xml"/><Relationship Id="rId2" Type="http://schemas.openxmlformats.org/officeDocument/2006/relationships/slide" Target="slide6.xml"/><Relationship Id="rId10" Type="http://schemas.openxmlformats.org/officeDocument/2006/relationships/notesSlide" Target="../notesSlides/notesSlide9.xml"/><Relationship Id="rId1" Type="http://schemas.openxmlformats.org/officeDocument/2006/relationships/slide" Target="slide2.xml"/></Relationships>
</file>

<file path=ppt/slides/_rels/slide11.xml.rels><?xml version="1.0" encoding="UTF-8" standalone="yes"?>
<Relationships xmlns="http://schemas.openxmlformats.org/package/2006/relationships"><Relationship Id="rId9" Type="http://schemas.openxmlformats.org/officeDocument/2006/relationships/notesSlide" Target="../notesSlides/notesSlide10.xml"/><Relationship Id="rId8" Type="http://schemas.openxmlformats.org/officeDocument/2006/relationships/slideLayout" Target="../slideLayouts/slideLayout12.xml"/><Relationship Id="rId7" Type="http://schemas.openxmlformats.org/officeDocument/2006/relationships/tags" Target="../tags/tag20.xml"/><Relationship Id="rId6" Type="http://schemas.openxmlformats.org/officeDocument/2006/relationships/image" Target="../media/image6.png"/><Relationship Id="rId5" Type="http://schemas.openxmlformats.org/officeDocument/2006/relationships/slide" Target="slide8.xml"/><Relationship Id="rId4" Type="http://schemas.openxmlformats.org/officeDocument/2006/relationships/slide" Target="slide12.xml"/><Relationship Id="rId3" Type="http://schemas.openxmlformats.org/officeDocument/2006/relationships/slide" Target="slide1.xml"/><Relationship Id="rId2" Type="http://schemas.openxmlformats.org/officeDocument/2006/relationships/slide" Target="slide6.xml"/><Relationship Id="rId1" Type="http://schemas.openxmlformats.org/officeDocument/2006/relationships/slide" Target="slide2.xml"/></Relationships>
</file>

<file path=ppt/slides/_rels/slide12.xml.rels><?xml version="1.0" encoding="UTF-8" standalone="yes"?>
<Relationships xmlns="http://schemas.openxmlformats.org/package/2006/relationships"><Relationship Id="rId9" Type="http://schemas.openxmlformats.org/officeDocument/2006/relationships/notesSlide" Target="../notesSlides/notesSlide11.xml"/><Relationship Id="rId8" Type="http://schemas.openxmlformats.org/officeDocument/2006/relationships/slideLayout" Target="../slideLayouts/slideLayout12.xml"/><Relationship Id="rId7" Type="http://schemas.openxmlformats.org/officeDocument/2006/relationships/tags" Target="../tags/tag22.xml"/><Relationship Id="rId6" Type="http://schemas.openxmlformats.org/officeDocument/2006/relationships/image" Target="../media/image8.png"/><Relationship Id="rId5" Type="http://schemas.openxmlformats.org/officeDocument/2006/relationships/slide" Target="slide12.xml"/><Relationship Id="rId4" Type="http://schemas.openxmlformats.org/officeDocument/2006/relationships/slide" Target="slide1.xml"/><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tags" Target="../tags/tag21.xml"/></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12.xml"/><Relationship Id="rId6" Type="http://schemas.openxmlformats.org/officeDocument/2006/relationships/slideLayout" Target="../slideLayouts/slideLayout12.xml"/><Relationship Id="rId5" Type="http://schemas.openxmlformats.org/officeDocument/2006/relationships/tags" Target="../tags/tag23.xml"/><Relationship Id="rId4" Type="http://schemas.openxmlformats.org/officeDocument/2006/relationships/slide" Target="slide12.xml"/><Relationship Id="rId3" Type="http://schemas.openxmlformats.org/officeDocument/2006/relationships/slide" Target="slide1.xml"/><Relationship Id="rId2" Type="http://schemas.openxmlformats.org/officeDocument/2006/relationships/slide" Target="slide6.xml"/><Relationship Id="rId1" Type="http://schemas.openxmlformats.org/officeDocument/2006/relationships/slide" Target="slide2.xml"/></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12.xml"/><Relationship Id="rId5" Type="http://schemas.openxmlformats.org/officeDocument/2006/relationships/tags" Target="../tags/tag24.xml"/><Relationship Id="rId4" Type="http://schemas.openxmlformats.org/officeDocument/2006/relationships/slide" Target="slide12.xml"/><Relationship Id="rId3" Type="http://schemas.openxmlformats.org/officeDocument/2006/relationships/slide" Target="slide1.xml"/><Relationship Id="rId2" Type="http://schemas.openxmlformats.org/officeDocument/2006/relationships/slide" Target="slide6.xml"/><Relationship Id="rId1" Type="http://schemas.openxmlformats.org/officeDocument/2006/relationships/slide" Target="slide2.xml"/></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12.xml"/><Relationship Id="rId5" Type="http://schemas.openxmlformats.org/officeDocument/2006/relationships/tags" Target="../tags/tag25.xml"/><Relationship Id="rId4" Type="http://schemas.openxmlformats.org/officeDocument/2006/relationships/slide" Target="slide12.xml"/><Relationship Id="rId3" Type="http://schemas.openxmlformats.org/officeDocument/2006/relationships/slide" Target="slide1.xml"/><Relationship Id="rId2" Type="http://schemas.openxmlformats.org/officeDocument/2006/relationships/slide" Target="slide6.xml"/><Relationship Id="rId1" Type="http://schemas.openxmlformats.org/officeDocument/2006/relationships/slide" Target="slide2.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2.xml"/><Relationship Id="rId2" Type="http://schemas.openxmlformats.org/officeDocument/2006/relationships/tags" Target="../tags/tag27.xml"/><Relationship Id="rId1" Type="http://schemas.openxmlformats.org/officeDocument/2006/relationships/tags" Target="../tags/tag26.xml"/></Relationships>
</file>

<file path=ppt/slides/_rels/slide17.xml.rels><?xml version="1.0" encoding="UTF-8" standalone="yes"?>
<Relationships xmlns="http://schemas.openxmlformats.org/package/2006/relationships"><Relationship Id="rId9" Type="http://schemas.openxmlformats.org/officeDocument/2006/relationships/notesSlide" Target="../notesSlides/notesSlide16.xml"/><Relationship Id="rId8" Type="http://schemas.openxmlformats.org/officeDocument/2006/relationships/slideLayout" Target="../slideLayouts/slideLayout12.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2.xml"/><Relationship Id="rId1" Type="http://schemas.openxmlformats.org/officeDocument/2006/relationships/tags" Target="../tags/tag35.xml"/></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8.xml"/><Relationship Id="rId7" Type="http://schemas.openxmlformats.org/officeDocument/2006/relationships/slideLayout" Target="../slideLayouts/slideLayout12.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slide" Target="slide12.xml"/><Relationship Id="rId3" Type="http://schemas.openxmlformats.org/officeDocument/2006/relationships/slide" Target="slide1.xml"/><Relationship Id="rId2" Type="http://schemas.openxmlformats.org/officeDocument/2006/relationships/slide" Target="slide6.xml"/><Relationship Id="rId1" Type="http://schemas.openxmlformats.org/officeDocument/2006/relationships/slide" Target="slide2.xml"/></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slide" Target="slide12.xml"/><Relationship Id="rId3" Type="http://schemas.openxmlformats.org/officeDocument/2006/relationships/slide" Target="slide1.xml"/><Relationship Id="rId2" Type="http://schemas.openxmlformats.org/officeDocument/2006/relationships/slide" Target="slide6.xml"/><Relationship Id="rId1" Type="http://schemas.openxmlformats.org/officeDocument/2006/relationships/slide" Target="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8.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9" Type="http://schemas.openxmlformats.org/officeDocument/2006/relationships/tags" Target="../tags/tag10.xml"/><Relationship Id="rId8" Type="http://schemas.openxmlformats.org/officeDocument/2006/relationships/tags" Target="../tags/tag9.xml"/><Relationship Id="rId7" Type="http://schemas.openxmlformats.org/officeDocument/2006/relationships/tags" Target="../tags/tag8.xml"/><Relationship Id="rId6" Type="http://schemas.openxmlformats.org/officeDocument/2006/relationships/image" Target="../media/image3.png"/><Relationship Id="rId5" Type="http://schemas.openxmlformats.org/officeDocument/2006/relationships/tags" Target="../tags/tag7.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1" Type="http://schemas.openxmlformats.org/officeDocument/2006/relationships/notesSlide" Target="../notesSlides/notesSlide2.xml"/><Relationship Id="rId10" Type="http://schemas.openxmlformats.org/officeDocument/2006/relationships/slideLayout" Target="../slideLayouts/slideLayout12.xml"/><Relationship Id="rId1" Type="http://schemas.openxmlformats.org/officeDocument/2006/relationships/slide" Target="slide2.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12.xml"/><Relationship Id="rId6" Type="http://schemas.openxmlformats.org/officeDocument/2006/relationships/tags" Target="../tags/tag12.xml"/><Relationship Id="rId5" Type="http://schemas.openxmlformats.org/officeDocument/2006/relationships/slide" Target="slide12.xml"/><Relationship Id="rId4" Type="http://schemas.openxmlformats.org/officeDocument/2006/relationships/slide" Target="slide3.xml"/><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tags" Target="../tags/tag11.xm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4.xml"/><Relationship Id="rId7" Type="http://schemas.openxmlformats.org/officeDocument/2006/relationships/slideLayout" Target="../slideLayouts/slideLayout12.xml"/><Relationship Id="rId6" Type="http://schemas.openxmlformats.org/officeDocument/2006/relationships/tags" Target="../tags/tag14.xml"/><Relationship Id="rId5" Type="http://schemas.openxmlformats.org/officeDocument/2006/relationships/slide" Target="slide12.xml"/><Relationship Id="rId4" Type="http://schemas.openxmlformats.org/officeDocument/2006/relationships/slide" Target="slide3.xml"/><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tags" Target="../tags/tag13.xml"/></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tags" Target="../tags/tag15.xml"/><Relationship Id="rId7" Type="http://schemas.openxmlformats.org/officeDocument/2006/relationships/image" Target="../media/image5.svg"/><Relationship Id="rId6" Type="http://schemas.openxmlformats.org/officeDocument/2006/relationships/image" Target="../media/image4.png"/><Relationship Id="rId5" Type="http://schemas.openxmlformats.org/officeDocument/2006/relationships/slide" Target="slide9.xml"/><Relationship Id="rId4" Type="http://schemas.openxmlformats.org/officeDocument/2006/relationships/slide" Target="slide12.xml"/><Relationship Id="rId3" Type="http://schemas.openxmlformats.org/officeDocument/2006/relationships/slide" Target="slide1.xml"/><Relationship Id="rId2" Type="http://schemas.openxmlformats.org/officeDocument/2006/relationships/slide" Target="slide6.xml"/><Relationship Id="rId10" Type="http://schemas.openxmlformats.org/officeDocument/2006/relationships/notesSlide" Target="../notesSlides/notesSlide5.xml"/><Relationship Id="rId1" Type="http://schemas.openxmlformats.org/officeDocument/2006/relationships/slide" Target="slide2.xml"/></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tags" Target="../tags/tag16.xml"/><Relationship Id="rId7" Type="http://schemas.openxmlformats.org/officeDocument/2006/relationships/image" Target="../media/image5.svg"/><Relationship Id="rId6" Type="http://schemas.openxmlformats.org/officeDocument/2006/relationships/image" Target="../media/image4.png"/><Relationship Id="rId5" Type="http://schemas.openxmlformats.org/officeDocument/2006/relationships/slide" Target="slide10.xml"/><Relationship Id="rId4" Type="http://schemas.openxmlformats.org/officeDocument/2006/relationships/slide" Target="slide12.xml"/><Relationship Id="rId3" Type="http://schemas.openxmlformats.org/officeDocument/2006/relationships/slide" Target="slide1.xml"/><Relationship Id="rId2" Type="http://schemas.openxmlformats.org/officeDocument/2006/relationships/slide" Target="slide6.xml"/><Relationship Id="rId10" Type="http://schemas.openxmlformats.org/officeDocument/2006/relationships/notesSlide" Target="../notesSlides/notesSlide6.xml"/><Relationship Id="rId1" Type="http://schemas.openxmlformats.org/officeDocument/2006/relationships/slide" Target="slide2.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tags" Target="../tags/tag17.xml"/><Relationship Id="rId7" Type="http://schemas.openxmlformats.org/officeDocument/2006/relationships/image" Target="../media/image5.svg"/><Relationship Id="rId6" Type="http://schemas.openxmlformats.org/officeDocument/2006/relationships/image" Target="../media/image4.png"/><Relationship Id="rId5" Type="http://schemas.openxmlformats.org/officeDocument/2006/relationships/slide" Target="slide11.xml"/><Relationship Id="rId4" Type="http://schemas.openxmlformats.org/officeDocument/2006/relationships/slide" Target="slide12.xml"/><Relationship Id="rId3" Type="http://schemas.openxmlformats.org/officeDocument/2006/relationships/slide" Target="slide1.xml"/><Relationship Id="rId2" Type="http://schemas.openxmlformats.org/officeDocument/2006/relationships/slide" Target="slide6.xml"/><Relationship Id="rId10" Type="http://schemas.openxmlformats.org/officeDocument/2006/relationships/notesSlide" Target="../notesSlides/notesSlide7.xml"/><Relationship Id="rId1" Type="http://schemas.openxmlformats.org/officeDocument/2006/relationships/slide" Target="slide2.xml"/></Relationships>
</file>

<file path=ppt/slides/_rels/slide9.xml.rels><?xml version="1.0" encoding="UTF-8" standalone="yes"?>
<Relationships xmlns="http://schemas.openxmlformats.org/package/2006/relationships"><Relationship Id="rId9" Type="http://schemas.openxmlformats.org/officeDocument/2006/relationships/notesSlide" Target="../notesSlides/notesSlide8.xml"/><Relationship Id="rId8" Type="http://schemas.openxmlformats.org/officeDocument/2006/relationships/slideLayout" Target="../slideLayouts/slideLayout12.xml"/><Relationship Id="rId7" Type="http://schemas.openxmlformats.org/officeDocument/2006/relationships/tags" Target="../tags/tag18.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slide" Target="slide12.xml"/><Relationship Id="rId3" Type="http://schemas.openxmlformats.org/officeDocument/2006/relationships/slide" Target="slide1.xml"/><Relationship Id="rId2" Type="http://schemas.openxmlformats.org/officeDocument/2006/relationships/slide" Target="slide6.xml"/><Relationship Id="rId1"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PPT封面"/>
          <p:cNvPicPr>
            <a:picLocks noChangeAspect="1"/>
          </p:cNvPicPr>
          <p:nvPr/>
        </p:nvPicPr>
        <p:blipFill>
          <a:blip r:embed="rId1"/>
          <a:srcRect l="5153" r="9962"/>
          <a:stretch>
            <a:fillRect/>
          </a:stretch>
        </p:blipFill>
        <p:spPr>
          <a:xfrm>
            <a:off x="374650" y="2217420"/>
            <a:ext cx="4302760" cy="2422525"/>
          </a:xfrm>
          <a:prstGeom prst="rect">
            <a:avLst/>
          </a:prstGeom>
        </p:spPr>
      </p:pic>
      <p:grpSp>
        <p:nvGrpSpPr>
          <p:cNvPr id="8" name="组合 7"/>
          <p:cNvGrpSpPr/>
          <p:nvPr/>
        </p:nvGrpSpPr>
        <p:grpSpPr>
          <a:xfrm>
            <a:off x="0" y="20320"/>
            <a:ext cx="12191365" cy="938530"/>
            <a:chOff x="0" y="32"/>
            <a:chExt cx="19199" cy="1478"/>
          </a:xfrm>
        </p:grpSpPr>
        <p:sp>
          <p:nvSpPr>
            <p:cNvPr id="7" name="矩形 259"/>
            <p:cNvSpPr>
              <a:spLocks noChangeArrowheads="1"/>
            </p:cNvSpPr>
            <p:nvPr/>
          </p:nvSpPr>
          <p:spPr bwMode="auto">
            <a:xfrm>
              <a:off x="0" y="32"/>
              <a:ext cx="19199" cy="1478"/>
            </a:xfrm>
            <a:prstGeom prst="rect">
              <a:avLst/>
            </a:prstGeom>
            <a:solidFill>
              <a:schemeClr val="bg2">
                <a:lumMod val="90000"/>
              </a:schemeClr>
            </a:solidFill>
            <a:ln w="12700" cmpd="sng">
              <a:solidFill>
                <a:schemeClr val="accent1">
                  <a:shade val="50000"/>
                </a:schemeClr>
              </a:solidFill>
              <a:prstDash val="solid"/>
            </a:ln>
          </p:spPr>
          <p:txBody>
            <a:bodyPr wrap="square" lIns="0" tIns="0" rIns="0" bIns="10795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fontAlgn="auto">
                <a:lnSpc>
                  <a:spcPct val="150000"/>
                </a:lnSpc>
                <a:spcBef>
                  <a:spcPts val="0"/>
                </a:spcBef>
                <a:buNone/>
              </a:pPr>
              <a:r>
                <a:rPr lang="en-US" altLang="zh-CN" sz="3600" b="1" kern="5000" dirty="0" smtClean="0">
                  <a:solidFill>
                    <a:srgbClr val="1D41D5"/>
                  </a:solidFill>
                  <a:latin typeface="Times New Roman" panose="02020603050405020304" pitchFamily="18" charset="0"/>
                  <a:ea typeface="+mn-ea"/>
                  <a:cs typeface="Times New Roman" panose="02020603050405020304" pitchFamily="18" charset="0"/>
                  <a:sym typeface="+mn-lt"/>
                </a:rPr>
                <a:t>  AUTOMOBILE ENGLISH</a:t>
              </a:r>
              <a:endParaRPr lang="en-US" altLang="zh-CN" sz="3600" b="1" kern="5000" dirty="0" smtClean="0">
                <a:solidFill>
                  <a:srgbClr val="1D41D5"/>
                </a:solidFill>
                <a:latin typeface="Times New Roman" panose="02020603050405020304" pitchFamily="18" charset="0"/>
                <a:ea typeface="+mn-ea"/>
                <a:cs typeface="Times New Roman" panose="02020603050405020304" pitchFamily="18" charset="0"/>
                <a:sym typeface="+mn-lt"/>
              </a:endParaRPr>
            </a:p>
          </p:txBody>
        </p:sp>
        <p:sp>
          <p:nvSpPr>
            <p:cNvPr id="5" name="矩形 259"/>
            <p:cNvSpPr>
              <a:spLocks noChangeArrowheads="1"/>
            </p:cNvSpPr>
            <p:nvPr/>
          </p:nvSpPr>
          <p:spPr bwMode="auto">
            <a:xfrm>
              <a:off x="9078" y="407"/>
              <a:ext cx="4660" cy="872"/>
            </a:xfrm>
            <a:prstGeom prst="rect">
              <a:avLst/>
            </a:prstGeom>
            <a:noFill/>
            <a:ln>
              <a:noFill/>
            </a:ln>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fontAlgn="auto">
                <a:lnSpc>
                  <a:spcPct val="100000"/>
                </a:lnSpc>
                <a:spcBef>
                  <a:spcPts val="0"/>
                </a:spcBef>
                <a:buNone/>
              </a:pPr>
              <a:r>
                <a:rPr lang="zh-CN" sz="3600" b="1" kern="5000" smtClean="0">
                  <a:solidFill>
                    <a:srgbClr val="1D41D5"/>
                  </a:solidFill>
                  <a:latin typeface="宋体" panose="02010600030101010101" pitchFamily="2" charset="-122"/>
                  <a:ea typeface="宋体" panose="02010600030101010101" pitchFamily="2" charset="-122"/>
                  <a:cs typeface="+mn-ea"/>
                  <a:sym typeface="+mn-lt"/>
                </a:rPr>
                <a:t>汽车</a:t>
              </a:r>
              <a:r>
                <a:rPr lang="zh-CN" sz="3600" b="1" kern="5000" smtClean="0">
                  <a:solidFill>
                    <a:srgbClr val="1D41D5"/>
                  </a:solidFill>
                  <a:latin typeface="宋体" panose="02010600030101010101" pitchFamily="2" charset="-122"/>
                  <a:ea typeface="宋体" panose="02010600030101010101" pitchFamily="2" charset="-122"/>
                  <a:cs typeface="+mn-ea"/>
                  <a:sym typeface="+mn-lt"/>
                </a:rPr>
                <a:t>专业英语</a:t>
              </a:r>
              <a:endParaRPr lang="zh-CN" altLang="zh-CN" sz="3600" b="1" kern="5000" dirty="0" smtClean="0">
                <a:solidFill>
                  <a:srgbClr val="1D41D5"/>
                </a:solidFill>
                <a:latin typeface="宋体" panose="02010600030101010101" pitchFamily="2" charset="-122"/>
                <a:ea typeface="宋体" panose="02010600030101010101" pitchFamily="2" charset="-122"/>
                <a:cs typeface="+mn-ea"/>
                <a:sym typeface="+mn-lt"/>
              </a:endParaRPr>
            </a:p>
          </p:txBody>
        </p:sp>
      </p:grpSp>
      <p:sp>
        <p:nvSpPr>
          <p:cNvPr id="6" name="矩形 5"/>
          <p:cNvSpPr/>
          <p:nvPr/>
        </p:nvSpPr>
        <p:spPr>
          <a:xfrm>
            <a:off x="635" y="6179820"/>
            <a:ext cx="12201525" cy="68834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en-US" altLang="zh-CN"/>
              <a:t>                     Shanxi Institute of Mechanical &amp; Electrical Engineering  </a:t>
            </a:r>
            <a:endParaRPr lang="en-US" altLang="zh-CN"/>
          </a:p>
          <a:p>
            <a:pPr algn="l"/>
            <a:r>
              <a:rPr lang="en-US" altLang="zh-CN"/>
              <a:t>                     </a:t>
            </a:r>
            <a:r>
              <a:rPr lang="zh-CN" altLang="en-US"/>
              <a:t>山西机电职业技术学院</a:t>
            </a:r>
            <a:endParaRPr lang="zh-CN" altLang="en-US"/>
          </a:p>
        </p:txBody>
      </p:sp>
      <p:pic>
        <p:nvPicPr>
          <p:cNvPr id="9" name="图片 8" descr="校徽"/>
          <p:cNvPicPr>
            <a:picLocks noChangeAspect="1"/>
          </p:cNvPicPr>
          <p:nvPr/>
        </p:nvPicPr>
        <p:blipFill>
          <a:blip r:embed="rId2"/>
          <a:stretch>
            <a:fillRect/>
          </a:stretch>
        </p:blipFill>
        <p:spPr>
          <a:xfrm rot="10800000" flipV="1">
            <a:off x="635" y="6179820"/>
            <a:ext cx="680085" cy="692785"/>
          </a:xfrm>
          <a:prstGeom prst="rect">
            <a:avLst/>
          </a:prstGeom>
        </p:spPr>
      </p:pic>
      <p:sp>
        <p:nvSpPr>
          <p:cNvPr id="27" name="Text Box 14"/>
          <p:cNvSpPr txBox="1">
            <a:spLocks noChangeArrowheads="1"/>
          </p:cNvSpPr>
          <p:nvPr/>
        </p:nvSpPr>
        <p:spPr bwMode="auto">
          <a:xfrm>
            <a:off x="5265420" y="3277870"/>
            <a:ext cx="6567805" cy="1045210"/>
          </a:xfrm>
          <a:prstGeom prst="rect">
            <a:avLst/>
          </a:prstGeom>
          <a:noFill/>
          <a:ln w="9525">
            <a:noFill/>
            <a:miter lim="800000"/>
          </a:ln>
          <a:effectLst>
            <a:outerShdw sx="1000" sy="1000" algn="ctr" rotWithShape="0">
              <a:schemeClr val="tx2"/>
            </a:outerShdw>
          </a:effectLst>
        </p:spPr>
        <p:txBody>
          <a:bodyPr wrap="square">
            <a:spAutoFit/>
          </a:bodyPr>
          <a:p>
            <a:pPr algn="ctr" latinLnBrk="1">
              <a:spcBef>
                <a:spcPct val="50000"/>
              </a:spcBef>
              <a:defRPr/>
            </a:pPr>
            <a:r>
              <a:rPr lang="en-US" altLang="zh-CN" sz="3200" b="1" dirty="0">
                <a:solidFill>
                  <a:schemeClr val="accent6">
                    <a:lumMod val="75000"/>
                  </a:schemeClr>
                </a:solidFill>
                <a:latin typeface="Times New Roman" panose="02020603050405020304" pitchFamily="18" charset="0"/>
                <a:ea typeface="Gulim" panose="020B0600000101010101" pitchFamily="34" charset="-127"/>
                <a:cs typeface="Times New Roman" panose="02020603050405020304" pitchFamily="18" charset="0"/>
              </a:rPr>
              <a:t>Lesson 14 Charging system</a:t>
            </a:r>
            <a:endParaRPr lang="en-US" altLang="zh-CN" sz="3200" b="1" dirty="0">
              <a:solidFill>
                <a:schemeClr val="accent6">
                  <a:lumMod val="75000"/>
                </a:schemeClr>
              </a:solidFill>
              <a:latin typeface="Times New Roman" panose="02020603050405020304" pitchFamily="18" charset="0"/>
              <a:ea typeface="Gulim" panose="020B0600000101010101" pitchFamily="34" charset="-127"/>
              <a:cs typeface="Times New Roman" panose="02020603050405020304" pitchFamily="18" charset="0"/>
            </a:endParaRPr>
          </a:p>
          <a:p>
            <a:pPr algn="ctr" latinLnBrk="1">
              <a:spcBef>
                <a:spcPct val="50000"/>
              </a:spcBef>
              <a:defRPr/>
            </a:pPr>
            <a:r>
              <a:rPr lang="zh-CN" altLang="en-US" sz="2000" b="1" dirty="0">
                <a:solidFill>
                  <a:schemeClr val="accent6">
                    <a:lumMod val="75000"/>
                  </a:schemeClr>
                </a:solidFill>
                <a:latin typeface="宋体" panose="02010600030101010101" pitchFamily="2" charset="-122"/>
                <a:ea typeface="宋体" panose="02010600030101010101" pitchFamily="2" charset="-122"/>
              </a:rPr>
              <a:t>充电系统</a:t>
            </a:r>
            <a:endParaRPr lang="zh-CN" altLang="en-US" sz="2000" b="1" dirty="0">
              <a:solidFill>
                <a:schemeClr val="accent6">
                  <a:lumMod val="75000"/>
                </a:schemeClr>
              </a:solidFill>
              <a:latin typeface="宋体" panose="02010600030101010101" pitchFamily="2" charset="-122"/>
              <a:ea typeface="宋体" panose="02010600030101010101" pitchFamily="2" charset="-122"/>
            </a:endParaRPr>
          </a:p>
        </p:txBody>
      </p:sp>
      <p:sp>
        <p:nvSpPr>
          <p:cNvPr id="28" name="Text Box 15"/>
          <p:cNvSpPr txBox="1">
            <a:spLocks noChangeArrowheads="1"/>
          </p:cNvSpPr>
          <p:nvPr/>
        </p:nvSpPr>
        <p:spPr bwMode="auto">
          <a:xfrm>
            <a:off x="5332889" y="2523351"/>
            <a:ext cx="6500812" cy="583565"/>
          </a:xfrm>
          <a:prstGeom prst="rect">
            <a:avLst/>
          </a:prstGeom>
          <a:noFill/>
          <a:ln w="9525">
            <a:noFill/>
            <a:miter lim="800000"/>
          </a:ln>
          <a:effectLst/>
        </p:spPr>
        <p:txBody>
          <a:bodyPr>
            <a:spAutoFit/>
          </a:bodyPr>
          <a:p>
            <a:pPr algn="ctr" fontAlgn="auto" latinLnBrk="1">
              <a:spcBef>
                <a:spcPct val="50000"/>
              </a:spcBef>
              <a:spcAft>
                <a:spcPts val="0"/>
              </a:spcAft>
              <a:defRPr/>
            </a:pPr>
            <a:r>
              <a:rPr kumimoji="1" lang="en-US" altLang="zh-CN" sz="3200" b="1" dirty="0">
                <a:solidFill>
                  <a:schemeClr val="tx1"/>
                </a:solidFill>
                <a:effectLst/>
                <a:uFillTx/>
                <a:latin typeface="+mj-lt"/>
                <a:ea typeface="华文彩云" panose="02010800040101010101" pitchFamily="2" charset="-122"/>
              </a:rPr>
              <a:t>Unit 5 Electrical system</a:t>
            </a:r>
            <a:endParaRPr kumimoji="1" lang="en-US" altLang="zh-CN" sz="3200" b="1" dirty="0">
              <a:solidFill>
                <a:schemeClr val="tx1"/>
              </a:solidFill>
              <a:effectLst/>
              <a:uFillTx/>
              <a:latin typeface="+mj-lt"/>
              <a:ea typeface="华文彩云" panose="0201080004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873760" y="1029970"/>
            <a:ext cx="10565765" cy="3756660"/>
          </a:xfrm>
          <a:prstGeom prst="rect">
            <a:avLst/>
          </a:prstGeom>
          <a:noFill/>
          <a:ln w="9525">
            <a:noFill/>
            <a:miter lim="800000"/>
          </a:ln>
        </p:spPr>
        <p:txBody>
          <a:bodyPr anchor="ctr" anchorCtr="0"/>
          <a:p>
            <a:pPr marL="0" indent="609600" algn="just" eaLnBrk="0" fontAlgn="auto" hangingPunct="0">
              <a:lnSpc>
                <a:spcPct val="130000"/>
              </a:lnSpc>
              <a:buFontTx/>
              <a:buNone/>
              <a:extLst>
                <a:ext uri="{35155182-B16C-46BC-9424-99874614C6A1}">
                  <wpsdc:indentchars xmlns:wpsdc="http://www.wps.cn/officeDocument/2017/drawingmlCustomData" val="200" checksum="4158780845"/>
                </a:ext>
              </a:extLst>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交流发电机为运行配件提供电力，并在发动机运行时为电池充电。它把汽车曲轴的机械能转换成电能。交流发电机是产生交流电的发电机。这种电流在交流发电机内部立即转换成直流电(DC)。</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609600" algn="just" eaLnBrk="0" fontAlgn="auto" hangingPunct="0">
              <a:lnSpc>
                <a:spcPct val="130000"/>
              </a:lnSpc>
              <a:buFontTx/>
              <a:buNone/>
              <a:extLst>
                <a:ext uri="{35155182-B16C-46BC-9424-99874614C6A1}">
                  <wpsdc:indentchars xmlns:wpsdc="http://www.wps.cn/officeDocument/2017/drawingmlCustomData" val="200" checksum="4158780845"/>
                </a:ext>
              </a:extLst>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稳压器调节交流发电机产生的电压，即使发动机在高转速下运行，电压也保持在13.5 - 14.5伏特之间。这种电压设置旨在保护电气元件不受过电压的影响。稳压器通常安装在交流发电机内部，现在是电子控制单元(ECU)的一部分。</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a:t>
              </a:r>
              <a:r>
                <a:rPr lang="en-US" altLang="zh-CN" sz="1400" b="1">
                  <a:solidFill>
                    <a:schemeClr val="tx1"/>
                  </a:solidFill>
                </a:rPr>
                <a:t>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pic>
        <p:nvPicPr>
          <p:cNvPr id="2" name="图片 1" descr="333437323831373b333530353430323bb7b5bbd8">
            <a:hlinkClick r:id="rId5" action="ppaction://hlinksldjump"/>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570335" y="6231890"/>
            <a:ext cx="515620" cy="515620"/>
          </a:xfrm>
          <a:prstGeom prst="rect">
            <a:avLst/>
          </a:prstGeom>
        </p:spPr>
      </p:pic>
    </p:spTree>
    <p:custDataLst>
      <p:tags r:id="rId8"/>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1373505" y="1590040"/>
            <a:ext cx="9754235" cy="2399030"/>
          </a:xfrm>
          <a:prstGeom prst="rect">
            <a:avLst/>
          </a:prstGeom>
          <a:noFill/>
          <a:ln w="9525">
            <a:noFill/>
            <a:miter lim="800000"/>
          </a:ln>
        </p:spPr>
        <p:txBody>
          <a:bodyPr anchor="ctr" anchorCtr="0"/>
          <a:p>
            <a:pPr marL="0" indent="609600" algn="just" eaLnBrk="0" fontAlgn="auto" hangingPunct="0">
              <a:lnSpc>
                <a:spcPct val="130000"/>
              </a:lnSpc>
              <a:buFontTx/>
              <a:buNone/>
              <a:extLst>
                <a:ext uri="{35155182-B16C-46BC-9424-99874614C6A1}">
                  <wpsdc:indentchars xmlns:wpsdc="http://www.wps.cn/officeDocument/2017/drawingmlCustomData" val="200" checksum="4158780845"/>
                </a:ext>
              </a:extLst>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最常用的充电指示装置是一个简单的开/关警告灯。它通常是关闭的，如果充电系统有问题，它就会开启。一些汽车上使用电流表代替警示灯来提示司机充电系统的状态。</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609600" algn="just" eaLnBrk="0" fontAlgn="auto" hangingPunct="0">
              <a:lnSpc>
                <a:spcPct val="130000"/>
              </a:lnSpc>
              <a:buFontTx/>
              <a:buNone/>
              <a:extLst>
                <a:ext uri="{35155182-B16C-46BC-9424-99874614C6A1}">
                  <wpsdc:indentchars xmlns:wpsdc="http://www.wps.cn/officeDocument/2017/drawingmlCustomData" val="200" checksum="4158780845"/>
                </a:ext>
              </a:extLst>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互连接线将充电系统的所有组件连接在一起。</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grpSp>
        <p:nvGrpSpPr>
          <p:cNvPr id="29" name="组合 28"/>
          <p:cNvGrpSpPr/>
          <p:nvPr/>
        </p:nvGrpSpPr>
        <p:grpSpPr>
          <a:xfrm>
            <a:off x="6607175" y="80645"/>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pic>
        <p:nvPicPr>
          <p:cNvPr id="2" name="图片 1" descr="333437323831373b333530353430323bb7b5bbd8">
            <a:hlinkClick r:id="rId5" action="ppaction://hlinksldjump"/>
          </p:cNvPr>
          <p:cNvPicPr>
            <a:picLocks noChangeAspect="1"/>
          </p:cNvPicPr>
          <p:nvPr/>
        </p:nvPicPr>
        <p:blipFill>
          <a:blip r:embed="rId6"/>
          <a:stretch>
            <a:fillRect/>
          </a:stretch>
        </p:blipFill>
        <p:spPr>
          <a:xfrm>
            <a:off x="11570335" y="6209665"/>
            <a:ext cx="515620" cy="515620"/>
          </a:xfrm>
          <a:prstGeom prst="rect">
            <a:avLst/>
          </a:prstGeom>
        </p:spPr>
      </p:pic>
    </p:spTree>
    <p:custDataLst>
      <p:tags r:id="rId7"/>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custDataLst>
              <p:tags r:id="rId1"/>
            </p:custDataLst>
          </p:nvPr>
        </p:nvSpPr>
        <p:spPr>
          <a:xfrm>
            <a:off x="7546975" y="1920240"/>
            <a:ext cx="3458845" cy="2861310"/>
          </a:xfrm>
          <a:prstGeom prst="rect">
            <a:avLst/>
          </a:prstGeom>
          <a:noFill/>
        </p:spPr>
        <p:txBody>
          <a:bodyPr wrap="square" rtlCol="0">
            <a:spAutoFit/>
          </a:bodyPr>
          <a:p>
            <a:pPr fontAlgn="auto">
              <a:lnSpc>
                <a:spcPct val="150000"/>
              </a:lnSpc>
            </a:pPr>
            <a:r>
              <a:rPr lang="en-US" altLang="zh-CN" sz="2400"/>
              <a:t>1 ___________________</a:t>
            </a:r>
            <a:endParaRPr lang="en-US" altLang="zh-CN" sz="2400"/>
          </a:p>
          <a:p>
            <a:pPr fontAlgn="auto">
              <a:lnSpc>
                <a:spcPct val="150000"/>
              </a:lnSpc>
            </a:pPr>
            <a:r>
              <a:rPr lang="en-US" altLang="zh-CN" sz="2400"/>
              <a:t>2 ___________________</a:t>
            </a:r>
            <a:endParaRPr lang="en-US" altLang="zh-CN" sz="2400"/>
          </a:p>
          <a:p>
            <a:pPr fontAlgn="auto">
              <a:lnSpc>
                <a:spcPct val="150000"/>
              </a:lnSpc>
            </a:pPr>
            <a:r>
              <a:rPr lang="en-US" altLang="zh-CN" sz="2400"/>
              <a:t>3 ___________________</a:t>
            </a:r>
            <a:endParaRPr lang="en-US" altLang="zh-CN" sz="2400"/>
          </a:p>
          <a:p>
            <a:pPr fontAlgn="auto">
              <a:lnSpc>
                <a:spcPct val="150000"/>
              </a:lnSpc>
            </a:pPr>
            <a:r>
              <a:rPr lang="en-US" altLang="zh-CN" sz="2400"/>
              <a:t>4 ___________________</a:t>
            </a:r>
            <a:endParaRPr lang="en-US" altLang="zh-CN" sz="2400"/>
          </a:p>
          <a:p>
            <a:pPr fontAlgn="auto">
              <a:lnSpc>
                <a:spcPct val="150000"/>
              </a:lnSpc>
            </a:pPr>
            <a:r>
              <a:rPr lang="en-US" altLang="zh-CN" sz="2400"/>
              <a:t>5 ___________________</a:t>
            </a:r>
            <a:endParaRPr lang="en-US" altLang="zh-CN" sz="2400"/>
          </a:p>
        </p:txBody>
      </p:sp>
      <p:sp>
        <p:nvSpPr>
          <p:cNvPr id="48129" name="Rectangle 2"/>
          <p:cNvSpPr>
            <a:spLocks noRot="1" noChangeArrowheads="1"/>
          </p:cNvSpPr>
          <p:nvPr/>
        </p:nvSpPr>
        <p:spPr bwMode="auto">
          <a:xfrm>
            <a:off x="1277620" y="382905"/>
            <a:ext cx="4576445" cy="518160"/>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Calibri" panose="020F0502020204030204" charset="0"/>
                <a:cs typeface="Calibri" panose="020F0502020204030204" charset="0"/>
              </a:rPr>
              <a:t>Name the parts of the charging system.      </a:t>
            </a:r>
            <a:endParaRPr lang="en-US" sz="2000" b="1" dirty="0">
              <a:solidFill>
                <a:schemeClr val="tx1"/>
              </a:solidFill>
              <a:latin typeface="Calibri" panose="020F0502020204030204" charset="0"/>
              <a:cs typeface="Calibri" panose="020F0502020204030204" charset="0"/>
            </a:endParaRPr>
          </a:p>
        </p:txBody>
      </p:sp>
      <p:grpSp>
        <p:nvGrpSpPr>
          <p:cNvPr id="29" name="组合 28"/>
          <p:cNvGrpSpPr/>
          <p:nvPr/>
        </p:nvGrpSpPr>
        <p:grpSpPr>
          <a:xfrm>
            <a:off x="6607175" y="91440"/>
            <a:ext cx="5478780" cy="467995"/>
            <a:chOff x="10405" y="144"/>
            <a:chExt cx="8628" cy="737"/>
          </a:xfrm>
        </p:grpSpPr>
        <p:sp>
          <p:nvSpPr>
            <p:cNvPr id="6" name="流程图: 可选过程 5">
              <a:hlinkClick r:id="rId2"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3" name="流程图: 可选过程 2">
              <a:hlinkClick r:id="rId3"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4" name="流程图: 可选过程 3">
              <a:hlinkClick r:id="rId4"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5" name="流程图: 可选过程 4">
              <a:hlinkClick r:id="rId5"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
        <p:nvSpPr>
          <p:cNvPr id="439" name="矩形 439"/>
          <p:cNvSpPr/>
          <p:nvPr/>
        </p:nvSpPr>
        <p:spPr>
          <a:xfrm>
            <a:off x="547370" y="462915"/>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3</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pic>
        <p:nvPicPr>
          <p:cNvPr id="485" name="图片 485" descr="Lesson 13 charging system"/>
          <p:cNvPicPr>
            <a:picLocks noChangeAspect="1"/>
          </p:cNvPicPr>
          <p:nvPr/>
        </p:nvPicPr>
        <p:blipFill>
          <a:blip r:embed="rId6"/>
          <a:stretch>
            <a:fillRect/>
          </a:stretch>
        </p:blipFill>
        <p:spPr>
          <a:xfrm>
            <a:off x="740410" y="1129665"/>
            <a:ext cx="5866765" cy="5107940"/>
          </a:xfrm>
          <a:prstGeom prst="rect">
            <a:avLst/>
          </a:prstGeom>
        </p:spPr>
      </p:pic>
      <p:sp>
        <p:nvSpPr>
          <p:cNvPr id="2" name="文本框 1"/>
          <p:cNvSpPr txBox="1"/>
          <p:nvPr/>
        </p:nvSpPr>
        <p:spPr>
          <a:xfrm>
            <a:off x="8292465" y="2035810"/>
            <a:ext cx="1671320" cy="460375"/>
          </a:xfrm>
          <a:prstGeom prst="rect">
            <a:avLst/>
          </a:prstGeom>
          <a:noFill/>
        </p:spPr>
        <p:txBody>
          <a:bodyPr wrap="square" rtlCol="0">
            <a:spAutoFit/>
          </a:bodyPr>
          <a:p>
            <a:pPr algn="l"/>
            <a:r>
              <a:rPr lang="zh-CN" altLang="en-US" sz="2400" b="1">
                <a:solidFill>
                  <a:srgbClr val="FF0000"/>
                </a:solidFill>
                <a:latin typeface="Times New Roman" panose="02020603050405020304" pitchFamily="18" charset="0"/>
                <a:cs typeface="Times New Roman" panose="02020603050405020304" pitchFamily="18" charset="0"/>
              </a:rPr>
              <a:t>Battery</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7" name="文本框 6"/>
          <p:cNvSpPr txBox="1"/>
          <p:nvPr/>
        </p:nvSpPr>
        <p:spPr>
          <a:xfrm>
            <a:off x="7982585" y="2601595"/>
            <a:ext cx="2508250" cy="460375"/>
          </a:xfrm>
          <a:prstGeom prst="rect">
            <a:avLst/>
          </a:prstGeom>
          <a:noFill/>
        </p:spPr>
        <p:txBody>
          <a:bodyPr wrap="square" rtlCol="0">
            <a:spAutoFit/>
          </a:bodyPr>
          <a:p>
            <a:pPr fontAlgn="auto"/>
            <a:r>
              <a:rPr lang="zh-CN" altLang="en-US" sz="2400" b="1">
                <a:solidFill>
                  <a:srgbClr val="FF0000"/>
                </a:solidFill>
                <a:latin typeface="Times New Roman" panose="02020603050405020304" pitchFamily="18" charset="0"/>
                <a:cs typeface="Times New Roman" panose="02020603050405020304" pitchFamily="18" charset="0"/>
              </a:rPr>
              <a:t>Voltage regulator</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8" name="文本框 7"/>
          <p:cNvSpPr txBox="1"/>
          <p:nvPr/>
        </p:nvSpPr>
        <p:spPr>
          <a:xfrm>
            <a:off x="7982585" y="3167380"/>
            <a:ext cx="2719070" cy="460375"/>
          </a:xfrm>
          <a:prstGeom prst="rect">
            <a:avLst/>
          </a:prstGeom>
          <a:noFill/>
        </p:spPr>
        <p:txBody>
          <a:bodyPr wrap="square" rtlCol="0">
            <a:spAutoFit/>
          </a:bodyPr>
          <a:p>
            <a:pPr fontAlgn="auto"/>
            <a:r>
              <a:rPr lang="en-US" altLang="zh-CN" sz="2400" b="1">
                <a:solidFill>
                  <a:srgbClr val="FF0000"/>
                </a:solidFill>
                <a:latin typeface="Times New Roman" panose="02020603050405020304" pitchFamily="18" charset="0"/>
                <a:cs typeface="Times New Roman" panose="02020603050405020304" pitchFamily="18" charset="0"/>
              </a:rPr>
              <a:t>C</a:t>
            </a:r>
            <a:r>
              <a:rPr lang="zh-CN" altLang="en-US" sz="2400" b="1">
                <a:solidFill>
                  <a:srgbClr val="FF0000"/>
                </a:solidFill>
                <a:latin typeface="Times New Roman" panose="02020603050405020304" pitchFamily="18" charset="0"/>
                <a:cs typeface="Times New Roman" panose="02020603050405020304" pitchFamily="18" charset="0"/>
              </a:rPr>
              <a:t>harging indicator</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2" name="文本框 11"/>
          <p:cNvSpPr txBox="1"/>
          <p:nvPr/>
        </p:nvSpPr>
        <p:spPr>
          <a:xfrm>
            <a:off x="8663305" y="3733165"/>
            <a:ext cx="1357630"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Wiring</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3" name="文本框 12"/>
          <p:cNvSpPr txBox="1"/>
          <p:nvPr/>
        </p:nvSpPr>
        <p:spPr>
          <a:xfrm>
            <a:off x="8292465" y="4239260"/>
            <a:ext cx="1826260" cy="460375"/>
          </a:xfrm>
          <a:prstGeom prst="rect">
            <a:avLst/>
          </a:prstGeom>
          <a:noFill/>
        </p:spPr>
        <p:txBody>
          <a:bodyPr wrap="square" rtlCol="0">
            <a:spAutoFit/>
          </a:bodyPr>
          <a:p>
            <a:r>
              <a:rPr lang="zh-CN" altLang="en-US"/>
              <a:t> </a:t>
            </a:r>
            <a:r>
              <a:rPr lang="zh-CN" altLang="en-US" sz="2400" b="1">
                <a:solidFill>
                  <a:srgbClr val="FF0000"/>
                </a:solidFill>
                <a:latin typeface="Times New Roman" panose="02020603050405020304" pitchFamily="18" charset="0"/>
                <a:cs typeface="Times New Roman" panose="02020603050405020304" pitchFamily="18" charset="0"/>
              </a:rPr>
              <a:t>Alternator</a:t>
            </a:r>
            <a:endParaRPr lang="zh-CN" altLang="en-US" sz="2400" b="1">
              <a:solidFill>
                <a:srgbClr val="FF0000"/>
              </a:solidFill>
              <a:latin typeface="Times New Roman" panose="02020603050405020304" pitchFamily="18" charset="0"/>
              <a:cs typeface="Times New Roman" panose="02020603050405020304" pitchFamily="18" charset="0"/>
            </a:endParaRPr>
          </a:p>
        </p:txBody>
      </p:sp>
    </p:spTree>
    <p:custDataLst>
      <p:tags r:id="rId7"/>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1188720" y="685165"/>
            <a:ext cx="8354060" cy="536575"/>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Calibri" panose="020F0502020204030204" charset="0"/>
                <a:cs typeface="Calibri" panose="020F0502020204030204" charset="0"/>
              </a:rPr>
              <a:t>Find the parts which fit the descriptions in Task 3.   </a:t>
            </a:r>
            <a:endParaRPr lang="en-US" sz="2000" b="1" dirty="0">
              <a:solidFill>
                <a:schemeClr val="tx1"/>
              </a:solidFill>
              <a:latin typeface="Calibri" panose="020F0502020204030204" charset="0"/>
              <a:cs typeface="Calibri" panose="020F0502020204030204" charset="0"/>
            </a:endParaRPr>
          </a:p>
        </p:txBody>
      </p:sp>
      <p:sp>
        <p:nvSpPr>
          <p:cNvPr id="3" name="文本框 2"/>
          <p:cNvSpPr txBox="1"/>
          <p:nvPr/>
        </p:nvSpPr>
        <p:spPr>
          <a:xfrm>
            <a:off x="1414780" y="1347470"/>
            <a:ext cx="10349230" cy="4407535"/>
          </a:xfrm>
          <a:prstGeom prst="rect">
            <a:avLst/>
          </a:prstGeom>
          <a:noFill/>
        </p:spPr>
        <p:txBody>
          <a:bodyPr wrap="square" rtlCol="0">
            <a:spAutoFit/>
          </a:bodyPr>
          <a:p>
            <a:pPr algn="just" fontAlgn="auto">
              <a:lnSpc>
                <a:spcPct val="130000"/>
              </a:lnSpc>
            </a:pPr>
            <a:r>
              <a:rPr sz="2400">
                <a:latin typeface="Times New Roman" panose="02020603050405020304" pitchFamily="18" charset="0"/>
                <a:cs typeface="Times New Roman" panose="02020603050405020304" pitchFamily="18" charset="0"/>
              </a:rPr>
              <a:t>Which part ...</a:t>
            </a:r>
            <a:endParaRPr sz="2400">
              <a:latin typeface="Times New Roman" panose="02020603050405020304" pitchFamily="18" charset="0"/>
              <a:cs typeface="Times New Roman" panose="02020603050405020304" pitchFamily="18" charset="0"/>
            </a:endParaRPr>
          </a:p>
          <a:p>
            <a:pPr algn="just" fontAlgn="auto">
              <a:lnSpc>
                <a:spcPct val="130000"/>
              </a:lnSpc>
            </a:pPr>
            <a:r>
              <a:rPr sz="2400">
                <a:latin typeface="Times New Roman" panose="02020603050405020304" pitchFamily="18" charset="0"/>
                <a:cs typeface="Times New Roman" panose="02020603050405020304" pitchFamily="18" charset="0"/>
              </a:rPr>
              <a:t>1. is driven by the drive belt?</a:t>
            </a:r>
            <a:endParaRPr sz="2400">
              <a:latin typeface="Times New Roman" panose="02020603050405020304" pitchFamily="18" charset="0"/>
              <a:cs typeface="Times New Roman" panose="02020603050405020304" pitchFamily="18" charset="0"/>
            </a:endParaRPr>
          </a:p>
          <a:p>
            <a:pPr algn="just" fontAlgn="auto">
              <a:lnSpc>
                <a:spcPct val="130000"/>
              </a:lnSpc>
            </a:pPr>
            <a:r>
              <a:rPr lang="en-US" sz="2400">
                <a:latin typeface="Times New Roman" panose="02020603050405020304" pitchFamily="18" charset="0"/>
                <a:cs typeface="Times New Roman" panose="02020603050405020304" pitchFamily="18" charset="0"/>
              </a:rPr>
              <a:t> </a:t>
            </a:r>
            <a:endParaRPr sz="2400">
              <a:latin typeface="Times New Roman" panose="02020603050405020304" pitchFamily="18" charset="0"/>
              <a:cs typeface="Times New Roman" panose="02020603050405020304" pitchFamily="18" charset="0"/>
            </a:endParaRPr>
          </a:p>
          <a:p>
            <a:pPr algn="just" fontAlgn="auto">
              <a:lnSpc>
                <a:spcPct val="130000"/>
              </a:lnSpc>
            </a:pPr>
            <a:r>
              <a:rPr sz="2400">
                <a:latin typeface="Times New Roman" panose="02020603050405020304" pitchFamily="18" charset="0"/>
                <a:cs typeface="Times New Roman" panose="02020603050405020304" pitchFamily="18" charset="0"/>
              </a:rPr>
              <a:t>2. is used to store the electrical power?</a:t>
            </a:r>
            <a:endParaRPr sz="2400">
              <a:latin typeface="Times New Roman" panose="02020603050405020304" pitchFamily="18" charset="0"/>
              <a:cs typeface="Times New Roman" panose="02020603050405020304" pitchFamily="18" charset="0"/>
            </a:endParaRPr>
          </a:p>
          <a:p>
            <a:pPr algn="just" fontAlgn="auto">
              <a:lnSpc>
                <a:spcPct val="130000"/>
              </a:lnSpc>
            </a:pPr>
            <a:r>
              <a:rPr lang="en-US" sz="2400">
                <a:latin typeface="Times New Roman" panose="02020603050405020304" pitchFamily="18" charset="0"/>
                <a:cs typeface="Times New Roman" panose="02020603050405020304" pitchFamily="18" charset="0"/>
              </a:rPr>
              <a:t>    </a:t>
            </a:r>
            <a:endParaRPr sz="2400">
              <a:latin typeface="Times New Roman" panose="02020603050405020304" pitchFamily="18" charset="0"/>
              <a:cs typeface="Times New Roman" panose="02020603050405020304" pitchFamily="18" charset="0"/>
            </a:endParaRPr>
          </a:p>
          <a:p>
            <a:pPr algn="just" fontAlgn="auto">
              <a:lnSpc>
                <a:spcPct val="130000"/>
              </a:lnSpc>
            </a:pPr>
            <a:r>
              <a:rPr sz="2400">
                <a:latin typeface="Times New Roman" panose="02020603050405020304" pitchFamily="18" charset="0"/>
                <a:cs typeface="Times New Roman" panose="02020603050405020304" pitchFamily="18" charset="0"/>
              </a:rPr>
              <a:t>3. can protect the electrical components from over-voltage?</a:t>
            </a:r>
            <a:endParaRPr sz="2400">
              <a:latin typeface="Times New Roman" panose="02020603050405020304" pitchFamily="18" charset="0"/>
              <a:cs typeface="Times New Roman" panose="02020603050405020304" pitchFamily="18" charset="0"/>
            </a:endParaRPr>
          </a:p>
          <a:p>
            <a:pPr algn="just" fontAlgn="auto">
              <a:lnSpc>
                <a:spcPct val="130000"/>
              </a:lnSpc>
            </a:pPr>
            <a:r>
              <a:rPr sz="2400">
                <a:latin typeface="Times New Roman" panose="02020603050405020304" pitchFamily="18" charset="0"/>
                <a:cs typeface="Times New Roman" panose="02020603050405020304" pitchFamily="18" charset="0"/>
              </a:rPr>
              <a:t> </a:t>
            </a:r>
            <a:r>
              <a:rPr lang="en-US" sz="2400">
                <a:latin typeface="Times New Roman" panose="02020603050405020304" pitchFamily="18" charset="0"/>
                <a:cs typeface="Times New Roman" panose="02020603050405020304" pitchFamily="18" charset="0"/>
              </a:rPr>
              <a:t>   </a:t>
            </a:r>
            <a:endParaRPr sz="2400">
              <a:latin typeface="Times New Roman" panose="02020603050405020304" pitchFamily="18" charset="0"/>
              <a:cs typeface="Times New Roman" panose="02020603050405020304" pitchFamily="18" charset="0"/>
            </a:endParaRPr>
          </a:p>
          <a:p>
            <a:pPr algn="just" fontAlgn="auto">
              <a:lnSpc>
                <a:spcPct val="130000"/>
              </a:lnSpc>
            </a:pPr>
            <a:r>
              <a:rPr sz="2400">
                <a:latin typeface="Times New Roman" panose="02020603050405020304" pitchFamily="18" charset="0"/>
                <a:cs typeface="Times New Roman" panose="02020603050405020304" pitchFamily="18" charset="0"/>
              </a:rPr>
              <a:t>4. is responsible for connecting every component of the charging system?</a:t>
            </a:r>
            <a:endParaRPr sz="2400">
              <a:latin typeface="Times New Roman" panose="02020603050405020304" pitchFamily="18" charset="0"/>
              <a:cs typeface="Times New Roman" panose="02020603050405020304" pitchFamily="18" charset="0"/>
            </a:endParaRPr>
          </a:p>
          <a:p>
            <a:pPr algn="just" fontAlgn="auto">
              <a:lnSpc>
                <a:spcPct val="130000"/>
              </a:lnSpc>
            </a:pPr>
            <a:endParaRPr sz="2400">
              <a:latin typeface="Times New Roman" panose="02020603050405020304" pitchFamily="18" charset="0"/>
              <a:cs typeface="Times New Roman" panose="02020603050405020304" pitchFamily="18" charset="0"/>
            </a:endParaRPr>
          </a:p>
        </p:txBody>
      </p:sp>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2" name="流程图: 可选过程 1">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7" name="流程图: 可选过程 6">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8" name="流程图: 可选过程 7">
              <a:hlinkClick r:id="rId4"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
        <p:nvSpPr>
          <p:cNvPr id="439" name="矩形 439"/>
          <p:cNvSpPr/>
          <p:nvPr/>
        </p:nvSpPr>
        <p:spPr>
          <a:xfrm>
            <a:off x="537210" y="798195"/>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4</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10" name="文本框 9"/>
          <p:cNvSpPr txBox="1"/>
          <p:nvPr/>
        </p:nvSpPr>
        <p:spPr>
          <a:xfrm>
            <a:off x="1692275" y="2353945"/>
            <a:ext cx="5902960" cy="460375"/>
          </a:xfrm>
          <a:prstGeom prst="rect">
            <a:avLst/>
          </a:prstGeom>
          <a:noFill/>
        </p:spPr>
        <p:txBody>
          <a:bodyPr wrap="square" rtlCol="0">
            <a:spAutoFit/>
          </a:bodyPr>
          <a:p>
            <a:r>
              <a:rPr sz="2400">
                <a:solidFill>
                  <a:srgbClr val="FF0000"/>
                </a:solidFill>
                <a:latin typeface="Times New Roman" panose="02020603050405020304" pitchFamily="18" charset="0"/>
                <a:cs typeface="Times New Roman" panose="02020603050405020304" pitchFamily="18" charset="0"/>
                <a:sym typeface="+mn-ea"/>
              </a:rPr>
              <a:t>The alternator</a:t>
            </a:r>
            <a:r>
              <a:rPr lang="en-US" sz="2400">
                <a:solidFill>
                  <a:srgbClr val="FF0000"/>
                </a:solidFill>
                <a:latin typeface="Times New Roman" panose="02020603050405020304" pitchFamily="18" charset="0"/>
                <a:cs typeface="Times New Roman" panose="02020603050405020304" pitchFamily="18" charset="0"/>
                <a:sym typeface="+mn-ea"/>
              </a:rPr>
              <a:t> is driven by the drive belt.</a:t>
            </a:r>
            <a:endParaRPr lang="en-US" sz="2400">
              <a:solidFill>
                <a:srgbClr val="FF0000"/>
              </a:solidFill>
              <a:latin typeface="Times New Roman" panose="02020603050405020304" pitchFamily="18" charset="0"/>
              <a:cs typeface="Times New Roman" panose="02020603050405020304" pitchFamily="18" charset="0"/>
              <a:sym typeface="+mn-ea"/>
            </a:endParaRPr>
          </a:p>
        </p:txBody>
      </p:sp>
      <p:sp>
        <p:nvSpPr>
          <p:cNvPr id="11" name="文本框 10"/>
          <p:cNvSpPr txBox="1"/>
          <p:nvPr/>
        </p:nvSpPr>
        <p:spPr>
          <a:xfrm>
            <a:off x="1692910" y="3274695"/>
            <a:ext cx="6973570" cy="460375"/>
          </a:xfrm>
          <a:prstGeom prst="rect">
            <a:avLst/>
          </a:prstGeom>
          <a:noFill/>
        </p:spPr>
        <p:txBody>
          <a:bodyPr wrap="square" rtlCol="0">
            <a:spAutoFit/>
          </a:bodyPr>
          <a:p>
            <a:r>
              <a:rPr lang="zh-CN" altLang="en-US" sz="2400">
                <a:solidFill>
                  <a:srgbClr val="FF0000"/>
                </a:solidFill>
                <a:latin typeface="Times New Roman" panose="02020603050405020304" pitchFamily="18" charset="0"/>
                <a:cs typeface="Times New Roman" panose="02020603050405020304" pitchFamily="18" charset="0"/>
              </a:rPr>
              <a:t>The battery</a:t>
            </a:r>
            <a:r>
              <a:rPr lang="en-US" altLang="zh-CN" sz="2400">
                <a:solidFill>
                  <a:srgbClr val="FF0000"/>
                </a:solidFill>
                <a:latin typeface="Times New Roman" panose="02020603050405020304" pitchFamily="18" charset="0"/>
                <a:cs typeface="Times New Roman" panose="02020603050405020304" pitchFamily="18" charset="0"/>
              </a:rPr>
              <a:t> is used to store the electrical power.</a:t>
            </a:r>
            <a:endParaRPr lang="en-US" altLang="zh-CN" sz="2400">
              <a:solidFill>
                <a:srgbClr val="FF0000"/>
              </a:solidFill>
              <a:latin typeface="Times New Roman" panose="02020603050405020304" pitchFamily="18" charset="0"/>
              <a:cs typeface="Times New Roman" panose="02020603050405020304" pitchFamily="18" charset="0"/>
            </a:endParaRPr>
          </a:p>
        </p:txBody>
      </p:sp>
      <p:sp>
        <p:nvSpPr>
          <p:cNvPr id="13" name="文本框 12"/>
          <p:cNvSpPr txBox="1"/>
          <p:nvPr/>
        </p:nvSpPr>
        <p:spPr>
          <a:xfrm>
            <a:off x="1692275" y="4195445"/>
            <a:ext cx="10190480" cy="460375"/>
          </a:xfrm>
          <a:prstGeom prst="rect">
            <a:avLst/>
          </a:prstGeom>
          <a:noFill/>
        </p:spPr>
        <p:txBody>
          <a:bodyPr wrap="square" rtlCol="0">
            <a:spAutoFit/>
          </a:bodyPr>
          <a:p>
            <a:r>
              <a:rPr lang="zh-CN" altLang="en-US" sz="2400">
                <a:solidFill>
                  <a:srgbClr val="FF0000"/>
                </a:solidFill>
                <a:latin typeface="Times New Roman" panose="02020603050405020304" pitchFamily="18" charset="0"/>
                <a:cs typeface="Times New Roman" panose="02020603050405020304" pitchFamily="18" charset="0"/>
              </a:rPr>
              <a:t>The voltage regulator</a:t>
            </a:r>
            <a:r>
              <a:rPr lang="en-US" altLang="zh-CN" sz="2400">
                <a:solidFill>
                  <a:srgbClr val="FF0000"/>
                </a:solidFill>
                <a:latin typeface="Times New Roman" panose="02020603050405020304" pitchFamily="18" charset="0"/>
                <a:cs typeface="Times New Roman" panose="02020603050405020304" pitchFamily="18" charset="0"/>
              </a:rPr>
              <a:t> can protect the </a:t>
            </a:r>
            <a:r>
              <a:rPr sz="2400">
                <a:solidFill>
                  <a:srgbClr val="FF0000"/>
                </a:solidFill>
                <a:latin typeface="Times New Roman" panose="02020603050405020304" pitchFamily="18" charset="0"/>
                <a:cs typeface="Times New Roman" panose="02020603050405020304" pitchFamily="18" charset="0"/>
                <a:sym typeface="+mn-ea"/>
              </a:rPr>
              <a:t>electrical components from over-voltage</a:t>
            </a:r>
            <a:r>
              <a:rPr lang="en-US" sz="2400">
                <a:solidFill>
                  <a:srgbClr val="FF0000"/>
                </a:solidFill>
                <a:latin typeface="Times New Roman" panose="02020603050405020304" pitchFamily="18" charset="0"/>
                <a:cs typeface="Times New Roman" panose="02020603050405020304" pitchFamily="18" charset="0"/>
                <a:sym typeface="+mn-ea"/>
              </a:rPr>
              <a:t>.</a:t>
            </a:r>
            <a:r>
              <a:rPr lang="en-US" altLang="zh-CN" sz="2400">
                <a:solidFill>
                  <a:srgbClr val="FF0000"/>
                </a:solidFill>
                <a:latin typeface="Times New Roman" panose="02020603050405020304" pitchFamily="18" charset="0"/>
                <a:cs typeface="Times New Roman" panose="02020603050405020304" pitchFamily="18" charset="0"/>
              </a:rPr>
              <a:t> </a:t>
            </a:r>
            <a:endParaRPr lang="en-US" altLang="zh-CN" sz="2400">
              <a:solidFill>
                <a:srgbClr val="FF0000"/>
              </a:solidFill>
              <a:latin typeface="Times New Roman" panose="02020603050405020304" pitchFamily="18" charset="0"/>
              <a:cs typeface="Times New Roman" panose="02020603050405020304" pitchFamily="18" charset="0"/>
            </a:endParaRPr>
          </a:p>
        </p:txBody>
      </p:sp>
      <p:sp>
        <p:nvSpPr>
          <p:cNvPr id="14" name="文本框 13"/>
          <p:cNvSpPr txBox="1"/>
          <p:nvPr/>
        </p:nvSpPr>
        <p:spPr>
          <a:xfrm>
            <a:off x="1767840" y="5233670"/>
            <a:ext cx="9718040" cy="829945"/>
          </a:xfrm>
          <a:prstGeom prst="rect">
            <a:avLst/>
          </a:prstGeom>
          <a:noFill/>
        </p:spPr>
        <p:txBody>
          <a:bodyPr wrap="square" rtlCol="0">
            <a:spAutoFit/>
          </a:bodyPr>
          <a:p>
            <a:r>
              <a:rPr lang="zh-CN" altLang="en-US" sz="2400">
                <a:solidFill>
                  <a:srgbClr val="FF0000"/>
                </a:solidFill>
              </a:rPr>
              <a:t>The wiring</a:t>
            </a:r>
            <a:r>
              <a:rPr lang="en-US" altLang="zh-CN" sz="2400">
                <a:solidFill>
                  <a:srgbClr val="FF0000"/>
                </a:solidFill>
              </a:rPr>
              <a:t> </a:t>
            </a:r>
            <a:r>
              <a:rPr sz="2400">
                <a:solidFill>
                  <a:srgbClr val="FF0000"/>
                </a:solidFill>
                <a:latin typeface="Times New Roman" panose="02020603050405020304" pitchFamily="18" charset="0"/>
                <a:cs typeface="Times New Roman" panose="02020603050405020304" pitchFamily="18" charset="0"/>
                <a:sym typeface="+mn-ea"/>
              </a:rPr>
              <a:t>is responsible for connecting every component of the charging system</a:t>
            </a:r>
            <a:r>
              <a:rPr lang="en-US" sz="2400">
                <a:solidFill>
                  <a:srgbClr val="FF0000"/>
                </a:solidFill>
                <a:latin typeface="Times New Roman" panose="02020603050405020304" pitchFamily="18" charset="0"/>
                <a:cs typeface="Times New Roman" panose="02020603050405020304" pitchFamily="18" charset="0"/>
                <a:sym typeface="+mn-ea"/>
              </a:rPr>
              <a:t>.</a:t>
            </a:r>
            <a:endParaRPr lang="en-US" sz="2400">
              <a:solidFill>
                <a:srgbClr val="FF0000"/>
              </a:solidFill>
              <a:latin typeface="Times New Roman" panose="02020603050405020304" pitchFamily="18" charset="0"/>
              <a:cs typeface="Times New Roman" panose="02020603050405020304" pitchFamily="18" charset="0"/>
              <a:sym typeface="+mn-ea"/>
            </a:endParaRPr>
          </a:p>
        </p:txBody>
      </p:sp>
    </p:spTree>
    <p:custDataLst>
      <p:tags r:id="rId5"/>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2" name="流程图: 可选过程 1">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7" name="流程图: 可选过程 6">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8" name="流程图: 可选过程 7">
              <a:hlinkClick r:id="rId4"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
        <p:nvSpPr>
          <p:cNvPr id="4" name="文本框 3"/>
          <p:cNvSpPr txBox="1"/>
          <p:nvPr/>
        </p:nvSpPr>
        <p:spPr>
          <a:xfrm>
            <a:off x="1009015" y="1094740"/>
            <a:ext cx="10516235" cy="4898390"/>
          </a:xfrm>
          <a:prstGeom prst="rect">
            <a:avLst/>
          </a:prstGeom>
          <a:noFill/>
        </p:spPr>
        <p:txBody>
          <a:bodyPr wrap="square" rtlCol="0" anchor="t">
            <a:noAutofit/>
          </a:bodyPr>
          <a:p>
            <a:pPr indent="0" fontAlgn="auto">
              <a:lnSpc>
                <a:spcPct val="130000"/>
              </a:lnSpc>
            </a:pPr>
            <a:r>
              <a:rPr lang="en-US" sz="2400">
                <a:latin typeface="Times New Roman" panose="02020603050405020304" pitchFamily="18" charset="0"/>
                <a:ea typeface="宋体" panose="02010600030101010101" pitchFamily="2" charset="-122"/>
                <a:sym typeface="+mn-ea"/>
              </a:rPr>
              <a:t>5. acts as an electrical traffic cop to control the alternator output?</a:t>
            </a:r>
            <a:endParaRPr lang="en-US" sz="2400" b="0">
              <a:latin typeface="Times New Roman" panose="02020603050405020304" pitchFamily="18" charset="0"/>
              <a:ea typeface="宋体" panose="02010600030101010101" pitchFamily="2" charset="-122"/>
            </a:endParaRPr>
          </a:p>
          <a:p>
            <a:pPr algn="l" fontAlgn="auto">
              <a:lnSpc>
                <a:spcPct val="130000"/>
              </a:lnSpc>
              <a:buClrTx/>
              <a:buSzTx/>
              <a:buNone/>
            </a:pPr>
            <a:r>
              <a:rPr lang="en-US" sz="2400">
                <a:latin typeface="Times New Roman" panose="02020603050405020304" pitchFamily="18" charset="0"/>
                <a:ea typeface="宋体" panose="02010600030101010101" pitchFamily="2" charset="-122"/>
                <a:sym typeface="+mn-ea"/>
              </a:rPr>
              <a:t>    </a:t>
            </a:r>
            <a:endParaRPr lang="en-US" sz="2400">
              <a:latin typeface="Times New Roman" panose="02020603050405020304" pitchFamily="18" charset="0"/>
              <a:ea typeface="宋体" panose="02010600030101010101" pitchFamily="2" charset="-122"/>
              <a:sym typeface="+mn-ea"/>
            </a:endParaRPr>
          </a:p>
          <a:p>
            <a:pPr algn="l" fontAlgn="auto">
              <a:lnSpc>
                <a:spcPct val="130000"/>
              </a:lnSpc>
              <a:buClrTx/>
              <a:buSzTx/>
              <a:buNone/>
            </a:pPr>
            <a:endParaRPr lang="en-US">
              <a:latin typeface="Times New Roman" panose="02020603050405020304" pitchFamily="18" charset="0"/>
              <a:ea typeface="宋体" panose="02010600030101010101" pitchFamily="2" charset="-122"/>
              <a:sym typeface="+mn-ea"/>
            </a:endParaRPr>
          </a:p>
          <a:p>
            <a:pPr algn="l" fontAlgn="auto">
              <a:lnSpc>
                <a:spcPct val="130000"/>
              </a:lnSpc>
              <a:buClrTx/>
              <a:buSzTx/>
              <a:buNone/>
            </a:pPr>
            <a:r>
              <a:rPr lang="en-US" sz="2400">
                <a:latin typeface="Times New Roman" panose="02020603050405020304" pitchFamily="18" charset="0"/>
                <a:ea typeface="宋体" panose="02010600030101010101" pitchFamily="2" charset="-122"/>
                <a:sym typeface="+mn-ea"/>
              </a:rPr>
              <a:t>6. converts the mechanical energy from the engine into electrical energy?</a:t>
            </a:r>
            <a:endParaRPr lang="en-US" sz="2400">
              <a:latin typeface="Times New Roman" panose="02020603050405020304" pitchFamily="18" charset="0"/>
              <a:ea typeface="宋体" panose="02010600030101010101" pitchFamily="2" charset="-122"/>
              <a:sym typeface="+mn-ea"/>
            </a:endParaRPr>
          </a:p>
          <a:p>
            <a:pPr algn="l" fontAlgn="auto">
              <a:lnSpc>
                <a:spcPct val="130000"/>
              </a:lnSpc>
              <a:buClrTx/>
              <a:buSzTx/>
              <a:buNone/>
            </a:pPr>
            <a:endParaRPr lang="en-US" sz="2400" b="0">
              <a:latin typeface="Times New Roman" panose="02020603050405020304" pitchFamily="18" charset="0"/>
              <a:ea typeface="宋体" panose="02010600030101010101" pitchFamily="2" charset="-122"/>
            </a:endParaRPr>
          </a:p>
          <a:p>
            <a:pPr algn="l" fontAlgn="auto">
              <a:lnSpc>
                <a:spcPct val="130000"/>
              </a:lnSpc>
              <a:buClrTx/>
              <a:buSzTx/>
              <a:buNone/>
            </a:pPr>
            <a:r>
              <a:rPr lang="en-US" sz="2400">
                <a:latin typeface="Times New Roman" panose="02020603050405020304" pitchFamily="18" charset="0"/>
                <a:ea typeface="宋体" panose="02010600030101010101" pitchFamily="2" charset="-122"/>
                <a:sym typeface="+mn-ea"/>
              </a:rPr>
              <a:t>    </a:t>
            </a:r>
            <a:endParaRPr lang="en-US" sz="2400">
              <a:latin typeface="Times New Roman" panose="02020603050405020304" pitchFamily="18" charset="0"/>
              <a:ea typeface="宋体" panose="02010600030101010101" pitchFamily="2" charset="-122"/>
              <a:sym typeface="+mn-ea"/>
            </a:endParaRPr>
          </a:p>
          <a:p>
            <a:pPr algn="l" fontAlgn="auto">
              <a:lnSpc>
                <a:spcPct val="130000"/>
              </a:lnSpc>
              <a:buClrTx/>
              <a:buSzTx/>
              <a:buNone/>
            </a:pPr>
            <a:r>
              <a:rPr lang="en-US" sz="2400">
                <a:latin typeface="Times New Roman" panose="02020603050405020304" pitchFamily="18" charset="0"/>
                <a:ea typeface="宋体" panose="02010600030101010101" pitchFamily="2" charset="-122"/>
                <a:sym typeface="+mn-ea"/>
              </a:rPr>
              <a:t>7. will light up if there is a problem in the charging system?8. becomes part of the ECU?</a:t>
            </a:r>
            <a:endParaRPr lang="en-US" sz="2400">
              <a:latin typeface="Times New Roman" panose="02020603050405020304" pitchFamily="18" charset="0"/>
              <a:ea typeface="宋体" panose="02010600030101010101" pitchFamily="2" charset="-122"/>
              <a:sym typeface="+mn-ea"/>
            </a:endParaRPr>
          </a:p>
          <a:p>
            <a:pPr algn="l" fontAlgn="auto">
              <a:lnSpc>
                <a:spcPct val="130000"/>
              </a:lnSpc>
              <a:buClrTx/>
              <a:buSzTx/>
              <a:buNone/>
            </a:pPr>
            <a:r>
              <a:rPr lang="en-US">
                <a:latin typeface="Times New Roman" panose="02020603050405020304" pitchFamily="18" charset="0"/>
                <a:ea typeface="宋体" panose="02010600030101010101" pitchFamily="2" charset="-122"/>
                <a:sym typeface="+mn-ea"/>
              </a:rPr>
              <a:t> </a:t>
            </a:r>
            <a:endParaRPr lang="zh-CN" altLang="en-US"/>
          </a:p>
        </p:txBody>
      </p:sp>
      <p:sp>
        <p:nvSpPr>
          <p:cNvPr id="9" name="文本框 8"/>
          <p:cNvSpPr txBox="1"/>
          <p:nvPr/>
        </p:nvSpPr>
        <p:spPr>
          <a:xfrm>
            <a:off x="1260475" y="1558925"/>
            <a:ext cx="9625965" cy="1050290"/>
          </a:xfrm>
          <a:prstGeom prst="rect">
            <a:avLst/>
          </a:prstGeom>
          <a:noFill/>
        </p:spPr>
        <p:txBody>
          <a:bodyPr wrap="square" rtlCol="0">
            <a:spAutoFit/>
          </a:bodyPr>
          <a:p>
            <a:pPr fontAlgn="auto">
              <a:lnSpc>
                <a:spcPct val="130000"/>
              </a:lnSpc>
            </a:pPr>
            <a:r>
              <a:rPr lang="zh-CN" altLang="en-US" sz="2400">
                <a:solidFill>
                  <a:srgbClr val="FF0000"/>
                </a:solidFill>
                <a:latin typeface="Times New Roman" panose="02020603050405020304" pitchFamily="18" charset="0"/>
                <a:cs typeface="Times New Roman" panose="02020603050405020304" pitchFamily="18" charset="0"/>
                <a:sym typeface="+mn-ea"/>
              </a:rPr>
              <a:t>The voltage</a:t>
            </a:r>
            <a:r>
              <a:rPr lang="en-US" altLang="zh-CN" sz="2400">
                <a:solidFill>
                  <a:srgbClr val="FF0000"/>
                </a:solidFill>
                <a:latin typeface="Times New Roman" panose="02020603050405020304" pitchFamily="18" charset="0"/>
                <a:cs typeface="Times New Roman" panose="02020603050405020304" pitchFamily="18" charset="0"/>
                <a:sym typeface="+mn-ea"/>
              </a:rPr>
              <a:t> regulator</a:t>
            </a:r>
            <a:r>
              <a:rPr lang="en-US" sz="2400">
                <a:solidFill>
                  <a:srgbClr val="FF0000"/>
                </a:solidFill>
                <a:latin typeface="Times New Roman" panose="02020603050405020304" pitchFamily="18" charset="0"/>
                <a:ea typeface="宋体" panose="02010600030101010101" pitchFamily="2" charset="-122"/>
                <a:sym typeface="+mn-ea"/>
              </a:rPr>
              <a:t>acts as an electrical traffic cop to control the alternator</a:t>
            </a:r>
            <a:endParaRPr lang="en-US" sz="2400">
              <a:solidFill>
                <a:srgbClr val="FF0000"/>
              </a:solidFill>
              <a:latin typeface="Times New Roman" panose="02020603050405020304" pitchFamily="18" charset="0"/>
              <a:ea typeface="宋体" panose="02010600030101010101" pitchFamily="2" charset="-122"/>
              <a:sym typeface="+mn-ea"/>
            </a:endParaRPr>
          </a:p>
          <a:p>
            <a:pPr fontAlgn="auto">
              <a:lnSpc>
                <a:spcPct val="130000"/>
              </a:lnSpc>
            </a:pPr>
            <a:r>
              <a:rPr lang="en-US" sz="2400">
                <a:solidFill>
                  <a:srgbClr val="FF0000"/>
                </a:solidFill>
                <a:latin typeface="Times New Roman" panose="02020603050405020304" pitchFamily="18" charset="0"/>
                <a:ea typeface="宋体" panose="02010600030101010101" pitchFamily="2" charset="-122"/>
                <a:sym typeface="+mn-ea"/>
              </a:rPr>
              <a:t> output.</a:t>
            </a:r>
            <a:endParaRPr lang="zh-CN" altLang="en-US" sz="2400"/>
          </a:p>
        </p:txBody>
      </p:sp>
      <p:sp>
        <p:nvSpPr>
          <p:cNvPr id="12" name="文本框 11"/>
          <p:cNvSpPr txBox="1"/>
          <p:nvPr/>
        </p:nvSpPr>
        <p:spPr>
          <a:xfrm>
            <a:off x="1339215" y="2950210"/>
            <a:ext cx="9935210" cy="1050290"/>
          </a:xfrm>
          <a:prstGeom prst="rect">
            <a:avLst/>
          </a:prstGeom>
          <a:noFill/>
        </p:spPr>
        <p:txBody>
          <a:bodyPr wrap="square" rtlCol="0">
            <a:spAutoFit/>
          </a:bodyPr>
          <a:p>
            <a:pPr fontAlgn="auto">
              <a:lnSpc>
                <a:spcPct val="130000"/>
              </a:lnSpc>
            </a:pPr>
            <a:r>
              <a:rPr lang="zh-CN" altLang="en-US" sz="2400">
                <a:solidFill>
                  <a:srgbClr val="FF0000"/>
                </a:solidFill>
                <a:sym typeface="+mn-ea"/>
              </a:rPr>
              <a:t>The alternator</a:t>
            </a:r>
            <a:r>
              <a:rPr lang="en-US" altLang="zh-CN" sz="2400">
                <a:solidFill>
                  <a:srgbClr val="FF0000"/>
                </a:solidFill>
                <a:sym typeface="+mn-ea"/>
              </a:rPr>
              <a:t> converts the mecchanical enery from the engine into electrical </a:t>
            </a:r>
            <a:endParaRPr lang="en-US" altLang="zh-CN" sz="2400">
              <a:solidFill>
                <a:srgbClr val="FF0000"/>
              </a:solidFill>
              <a:sym typeface="+mn-ea"/>
            </a:endParaRPr>
          </a:p>
          <a:p>
            <a:pPr fontAlgn="auto">
              <a:lnSpc>
                <a:spcPct val="130000"/>
              </a:lnSpc>
            </a:pPr>
            <a:r>
              <a:rPr lang="en-US" altLang="zh-CN" sz="2400">
                <a:solidFill>
                  <a:srgbClr val="FF0000"/>
                </a:solidFill>
                <a:sym typeface="+mn-ea"/>
              </a:rPr>
              <a:t>energy.</a:t>
            </a:r>
            <a:endParaRPr lang="zh-CN" altLang="en-US" sz="2400"/>
          </a:p>
        </p:txBody>
      </p:sp>
      <p:sp>
        <p:nvSpPr>
          <p:cNvPr id="15" name="文本框 14"/>
          <p:cNvSpPr txBox="1"/>
          <p:nvPr/>
        </p:nvSpPr>
        <p:spPr>
          <a:xfrm>
            <a:off x="1259840" y="4341495"/>
            <a:ext cx="10014585" cy="460375"/>
          </a:xfrm>
          <a:prstGeom prst="rect">
            <a:avLst/>
          </a:prstGeom>
          <a:noFill/>
        </p:spPr>
        <p:txBody>
          <a:bodyPr wrap="square" rtlCol="0">
            <a:spAutoFit/>
          </a:bodyPr>
          <a:p>
            <a:r>
              <a:rPr lang="en-US" altLang="zh-CN" sz="2400">
                <a:solidFill>
                  <a:srgbClr val="FF0000"/>
                </a:solidFill>
                <a:sym typeface="+mn-ea"/>
              </a:rPr>
              <a:t> </a:t>
            </a:r>
            <a:r>
              <a:rPr lang="zh-CN" altLang="en-US" sz="2400">
                <a:solidFill>
                  <a:srgbClr val="FF0000"/>
                </a:solidFill>
                <a:sym typeface="+mn-ea"/>
              </a:rPr>
              <a:t>The charging indicator</a:t>
            </a:r>
            <a:r>
              <a:rPr lang="en-US" altLang="zh-CN" sz="2400">
                <a:solidFill>
                  <a:srgbClr val="FF0000"/>
                </a:solidFill>
                <a:sym typeface="+mn-ea"/>
              </a:rPr>
              <a:t> w</a:t>
            </a:r>
            <a:r>
              <a:rPr lang="en-US" sz="2400">
                <a:solidFill>
                  <a:srgbClr val="FF0000"/>
                </a:solidFill>
                <a:latin typeface="Times New Roman" panose="02020603050405020304" pitchFamily="18" charset="0"/>
                <a:ea typeface="宋体" panose="02010600030101010101" pitchFamily="2" charset="-122"/>
                <a:sym typeface="+mn-ea"/>
              </a:rPr>
              <a:t>ill light up if there is a problem in the charging system.</a:t>
            </a:r>
            <a:endParaRPr lang="en-US" altLang="en-US" sz="2400">
              <a:solidFill>
                <a:srgbClr val="FF0000"/>
              </a:solidFill>
              <a:latin typeface="Times New Roman" panose="02020603050405020304" pitchFamily="18" charset="0"/>
              <a:ea typeface="宋体" panose="02010600030101010101" pitchFamily="2" charset="-122"/>
              <a:sym typeface="+mn-ea"/>
            </a:endParaRPr>
          </a:p>
        </p:txBody>
      </p:sp>
      <p:sp>
        <p:nvSpPr>
          <p:cNvPr id="16" name="文本框 15"/>
          <p:cNvSpPr txBox="1"/>
          <p:nvPr/>
        </p:nvSpPr>
        <p:spPr>
          <a:xfrm>
            <a:off x="1259840" y="5333365"/>
            <a:ext cx="7061835" cy="460375"/>
          </a:xfrm>
          <a:prstGeom prst="rect">
            <a:avLst/>
          </a:prstGeom>
          <a:noFill/>
        </p:spPr>
        <p:txBody>
          <a:bodyPr wrap="square" rtlCol="0">
            <a:spAutoFit/>
          </a:bodyPr>
          <a:p>
            <a:r>
              <a:rPr lang="en-US" altLang="zh-CN" sz="2400">
                <a:solidFill>
                  <a:srgbClr val="FF0000"/>
                </a:solidFill>
              </a:rPr>
              <a:t> </a:t>
            </a:r>
            <a:r>
              <a:rPr lang="zh-CN" altLang="en-US" sz="2400">
                <a:solidFill>
                  <a:srgbClr val="FF0000"/>
                </a:solidFill>
              </a:rPr>
              <a:t>The voltage regulator</a:t>
            </a:r>
            <a:r>
              <a:rPr lang="en-US" altLang="zh-CN" sz="2400">
                <a:solidFill>
                  <a:srgbClr val="FF0000"/>
                </a:solidFill>
              </a:rPr>
              <a:t> </a:t>
            </a:r>
            <a:r>
              <a:rPr lang="en-US" sz="2400">
                <a:solidFill>
                  <a:srgbClr val="FF0000"/>
                </a:solidFill>
                <a:latin typeface="Times New Roman" panose="02020603050405020304" pitchFamily="18" charset="0"/>
                <a:ea typeface="宋体" panose="02010600030101010101" pitchFamily="2" charset="-122"/>
                <a:sym typeface="+mn-ea"/>
              </a:rPr>
              <a:t>becomes part of the ECU.</a:t>
            </a:r>
            <a:endParaRPr lang="en-US" altLang="zh-CN" sz="2400">
              <a:solidFill>
                <a:srgbClr val="FF0000"/>
              </a:solidFill>
              <a:latin typeface="Times New Roman" panose="02020603050405020304" pitchFamily="18" charset="0"/>
              <a:ea typeface="宋体" panose="02010600030101010101" pitchFamily="2" charset="-122"/>
              <a:sym typeface="+mn-ea"/>
            </a:endParaRPr>
          </a:p>
        </p:txBody>
      </p:sp>
    </p:spTree>
    <p:custDataLst>
      <p:tags r:id="rId5"/>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2" name="流程图: 可选过程 1">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7" name="流程图: 可选过程 6">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8" name="流程图: 可选过程 7">
              <a:hlinkClick r:id="rId4"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
        <p:nvSpPr>
          <p:cNvPr id="100" name="文本框 99"/>
          <p:cNvSpPr txBox="1"/>
          <p:nvPr/>
        </p:nvSpPr>
        <p:spPr>
          <a:xfrm>
            <a:off x="1026795" y="1481455"/>
            <a:ext cx="10759440" cy="4887595"/>
          </a:xfrm>
          <a:prstGeom prst="rect">
            <a:avLst/>
          </a:prstGeom>
          <a:noFill/>
          <a:ln w="9525">
            <a:noFill/>
          </a:ln>
        </p:spPr>
        <p:txBody>
          <a:bodyPr wrap="square">
            <a:spAutoFit/>
          </a:bodyPr>
          <a:p>
            <a:pPr indent="0" fontAlgn="auto">
              <a:lnSpc>
                <a:spcPct val="130000"/>
              </a:lnSpc>
            </a:pPr>
            <a:r>
              <a:rPr lang="en-US" sz="2400" b="0">
                <a:latin typeface="Times New Roman" panose="02020603050405020304" pitchFamily="18" charset="0"/>
                <a:ea typeface="宋体" panose="02010600030101010101" pitchFamily="2" charset="-122"/>
              </a:rPr>
              <a:t>1</a:t>
            </a:r>
            <a:r>
              <a:rPr lang="en-US" sz="2400" b="0">
                <a:latin typeface="Times New Roman" panose="02020603050405020304" pitchFamily="18" charset="0"/>
                <a:ea typeface="宋体" panose="02010600030101010101" pitchFamily="2" charset="-122"/>
              </a:rPr>
              <a:t>. The rectifier in it helps in converting AC to DC.2. It has a complex wiring system.3. It works by converting mechanical energy into electrical energy.4. It is a maintenance-free yet the most important unit of the car’s engine.5. It generates electricity and recharges the battery.6. It mainly comprises a cooling fan, a rotor, a stator, a rectifier. 7. The alternating current is changed into a direct current immediately in the alternator.8. The rotor and the stator are the central units for electricity generation.9. It works jointly with the battery to supply energy to the electrical components like lights and windshield wipers.</a:t>
            </a:r>
            <a:endParaRPr lang="zh-CN" altLang="en-US" sz="2400"/>
          </a:p>
        </p:txBody>
      </p:sp>
      <p:sp>
        <p:nvSpPr>
          <p:cNvPr id="439" name="矩形 439"/>
          <p:cNvSpPr/>
          <p:nvPr/>
        </p:nvSpPr>
        <p:spPr>
          <a:xfrm>
            <a:off x="537210" y="636270"/>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5</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3" name="文本框 2"/>
          <p:cNvSpPr txBox="1"/>
          <p:nvPr/>
        </p:nvSpPr>
        <p:spPr>
          <a:xfrm rot="10800000" flipV="1">
            <a:off x="1190625" y="559435"/>
            <a:ext cx="11001375" cy="922020"/>
          </a:xfrm>
          <a:prstGeom prst="rect">
            <a:avLst/>
          </a:prstGeom>
          <a:noFill/>
        </p:spPr>
        <p:txBody>
          <a:bodyPr wrap="square" rtlCol="0" anchor="t">
            <a:spAutoFit/>
          </a:bodyPr>
          <a:p>
            <a:pPr marL="0" indent="0" eaLnBrk="0" fontAlgn="auto" hangingPunct="0">
              <a:lnSpc>
                <a:spcPct val="150000"/>
              </a:lnSpc>
              <a:buFontTx/>
              <a:buNone/>
            </a:pPr>
            <a:r>
              <a:rPr lang="en-US" b="1" dirty="0">
                <a:latin typeface="Calibri" panose="020F0502020204030204" charset="0"/>
                <a:cs typeface="Calibri" panose="020F0502020204030204" charset="0"/>
                <a:sym typeface="+mn-ea"/>
              </a:rPr>
              <a:t>Read the following descriptions about the alternator and match them (1-9) to the menus. </a:t>
            </a:r>
            <a:endParaRPr lang="en-US" b="1" dirty="0">
              <a:latin typeface="Calibri" panose="020F0502020204030204" charset="0"/>
              <a:cs typeface="Calibri" panose="020F0502020204030204" charset="0"/>
              <a:sym typeface="+mn-ea"/>
            </a:endParaRPr>
          </a:p>
          <a:p>
            <a:pPr marL="0" indent="0" eaLnBrk="0" fontAlgn="auto" hangingPunct="0">
              <a:lnSpc>
                <a:spcPct val="150000"/>
              </a:lnSpc>
              <a:buFontTx/>
              <a:buNone/>
            </a:pPr>
            <a:r>
              <a:rPr lang="en-US" b="1" dirty="0">
                <a:latin typeface="Calibri" panose="020F0502020204030204" charset="0"/>
                <a:cs typeface="Calibri" panose="020F0502020204030204" charset="0"/>
                <a:sym typeface="+mn-ea"/>
              </a:rPr>
              <a:t>The following diagram can be useful.   </a:t>
            </a:r>
            <a:endParaRPr lang="zh-CN" altLang="en-US"/>
          </a:p>
        </p:txBody>
      </p:sp>
    </p:spTree>
    <p:custDataLst>
      <p:tags r:id="rId5"/>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6607175" y="91440"/>
            <a:ext cx="5478780" cy="467360"/>
            <a:chOff x="10405" y="144"/>
            <a:chExt cx="8628" cy="736"/>
          </a:xfrm>
        </p:grpSpPr>
        <p:sp>
          <p:nvSpPr>
            <p:cNvPr id="6" name="流程图: 可选过程 5"/>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3" name="流程图: 可选过程 2"/>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4" name="流程图: 可选过程 3"/>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5" name="流程图: 可选过程 4"/>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graphicFrame>
        <p:nvGraphicFramePr>
          <p:cNvPr id="20" name="表格 19"/>
          <p:cNvGraphicFramePr/>
          <p:nvPr>
            <p:custDataLst>
              <p:tags r:id="rId1"/>
            </p:custDataLst>
          </p:nvPr>
        </p:nvGraphicFramePr>
        <p:xfrm>
          <a:off x="1284605" y="1396365"/>
          <a:ext cx="9892030" cy="3574415"/>
        </p:xfrm>
        <a:graphic>
          <a:graphicData uri="http://schemas.openxmlformats.org/drawingml/2006/table">
            <a:tbl>
              <a:tblPr firstRow="1" bandRow="1">
                <a:tableStyleId>{5940675A-B579-460E-94D1-54222C63F5DA}</a:tableStyleId>
              </a:tblPr>
              <a:tblGrid>
                <a:gridCol w="2284730"/>
                <a:gridCol w="2902585"/>
                <a:gridCol w="2406650"/>
                <a:gridCol w="2298065"/>
              </a:tblGrid>
              <a:tr h="864235">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definition</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working principles</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functions</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construction</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10180">
                <a:tc>
                  <a:txBody>
                    <a:bodyPr/>
                    <a:p>
                      <a:pPr indent="0">
                        <a:buNone/>
                      </a:pPr>
                      <a:r>
                        <a:rPr lang="en-US" sz="2400" b="1">
                          <a:latin typeface="Times New Roman" panose="02020603050405020304" pitchFamily="18" charset="0"/>
                          <a:ea typeface="宋体" panose="02010600030101010101" pitchFamily="2" charset="-122"/>
                          <a:cs typeface="Times New Roman" panose="02020603050405020304" pitchFamily="18" charset="0"/>
                        </a:rPr>
                        <a:t>  </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400" b="1">
                          <a:latin typeface="Times New Roman" panose="02020603050405020304" pitchFamily="18" charset="0"/>
                          <a:ea typeface="宋体" panose="02010600030101010101" pitchFamily="2" charset="-122"/>
                          <a:cs typeface="Times New Roman" panose="02020603050405020304" pitchFamily="18" charset="0"/>
                        </a:rPr>
                        <a:t> </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400" b="1">
                          <a:latin typeface="Times New Roman" panose="02020603050405020304" pitchFamily="18" charset="0"/>
                          <a:ea typeface="宋体" panose="02010600030101010101" pitchFamily="2" charset="-122"/>
                          <a:cs typeface="Times New Roman" panose="02020603050405020304" pitchFamily="18" charset="0"/>
                        </a:rPr>
                        <a:t> </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23" name="文本框 22"/>
          <p:cNvSpPr txBox="1"/>
          <p:nvPr/>
        </p:nvSpPr>
        <p:spPr>
          <a:xfrm>
            <a:off x="2036445" y="3390900"/>
            <a:ext cx="991870"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4</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24" name="文本框 23"/>
          <p:cNvSpPr txBox="1"/>
          <p:nvPr/>
        </p:nvSpPr>
        <p:spPr>
          <a:xfrm>
            <a:off x="4041775" y="3390900"/>
            <a:ext cx="2188210"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1,3,7</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25" name="文本框 24"/>
          <p:cNvSpPr txBox="1"/>
          <p:nvPr/>
        </p:nvSpPr>
        <p:spPr>
          <a:xfrm>
            <a:off x="6715125" y="3390900"/>
            <a:ext cx="1832610"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5,9</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26" name="文本框 25"/>
          <p:cNvSpPr txBox="1"/>
          <p:nvPr/>
        </p:nvSpPr>
        <p:spPr>
          <a:xfrm>
            <a:off x="9220200" y="3390900"/>
            <a:ext cx="149796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2,6,8</a:t>
            </a:r>
            <a:endParaRPr lang="en-US" altLang="zh-CN" sz="2400" b="1">
              <a:solidFill>
                <a:srgbClr val="FF0000"/>
              </a:solidFill>
              <a:latin typeface="Times New Roman" panose="02020603050405020304" pitchFamily="18" charset="0"/>
              <a:cs typeface="Times New Roman" panose="02020603050405020304" pitchFamily="18" charset="0"/>
            </a:endParaRPr>
          </a:p>
        </p:txBody>
      </p:sp>
    </p:spTree>
    <p:custDataLst>
      <p:tags r:id="rId2"/>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1191895" y="467995"/>
            <a:ext cx="9215755" cy="566420"/>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Calibri" panose="020F0502020204030204" charset="0"/>
                <a:cs typeface="Calibri" panose="020F0502020204030204" charset="0"/>
              </a:rPr>
              <a:t>Choose a suitable expression for each blank to complete the following conversation. </a:t>
            </a:r>
            <a:endParaRPr lang="en-US" sz="2000" b="1" dirty="0">
              <a:solidFill>
                <a:schemeClr val="tx1"/>
              </a:solidFill>
              <a:latin typeface="Calibri" panose="020F0502020204030204" charset="0"/>
              <a:cs typeface="Calibri" panose="020F0502020204030204" charset="0"/>
            </a:endParaRPr>
          </a:p>
        </p:txBody>
      </p:sp>
      <p:grpSp>
        <p:nvGrpSpPr>
          <p:cNvPr id="29" name="组合 28"/>
          <p:cNvGrpSpPr/>
          <p:nvPr/>
        </p:nvGrpSpPr>
        <p:grpSpPr>
          <a:xfrm>
            <a:off x="6607175" y="91440"/>
            <a:ext cx="5478780" cy="467360"/>
            <a:chOff x="10405" y="144"/>
            <a:chExt cx="8628" cy="736"/>
          </a:xfrm>
        </p:grpSpPr>
        <p:sp>
          <p:nvSpPr>
            <p:cNvPr id="6" name="流程图: 可选过程 5"/>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3" name="流程图: 可选过程 2"/>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4" name="流程图: 可选过程 3"/>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5" name="流程图: 可选过程 4"/>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
        <p:nvSpPr>
          <p:cNvPr id="439" name="矩形 439"/>
          <p:cNvSpPr/>
          <p:nvPr/>
        </p:nvSpPr>
        <p:spPr>
          <a:xfrm>
            <a:off x="537210" y="588645"/>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6</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18" name="文本框 17"/>
          <p:cNvSpPr txBox="1"/>
          <p:nvPr/>
        </p:nvSpPr>
        <p:spPr>
          <a:xfrm>
            <a:off x="1191895" y="977265"/>
            <a:ext cx="7452360" cy="460375"/>
          </a:xfrm>
          <a:prstGeom prst="rect">
            <a:avLst/>
          </a:prstGeom>
          <a:noFill/>
        </p:spPr>
        <p:txBody>
          <a:bodyPr wrap="square" rtlCol="0">
            <a:spAutoFit/>
          </a:bodyPr>
          <a:p>
            <a:r>
              <a:rPr lang="en-US" altLang="zh-CN" sz="2400">
                <a:solidFill>
                  <a:srgbClr val="FF0000"/>
                </a:solidFill>
                <a:latin typeface="Times New Roman" panose="02020603050405020304" pitchFamily="18" charset="0"/>
                <a:cs typeface="Times New Roman" panose="02020603050405020304" pitchFamily="18" charset="0"/>
              </a:rPr>
              <a:t>Situation: A is a receptionist in a 4S store, B is a customer. </a:t>
            </a:r>
            <a:endParaRPr lang="en-US" altLang="zh-CN" sz="2400">
              <a:solidFill>
                <a:srgbClr val="FF0000"/>
              </a:solidFill>
              <a:latin typeface="Times New Roman" panose="02020603050405020304" pitchFamily="18" charset="0"/>
              <a:cs typeface="Times New Roman" panose="02020603050405020304" pitchFamily="18" charset="0"/>
            </a:endParaRPr>
          </a:p>
        </p:txBody>
      </p:sp>
      <p:sp>
        <p:nvSpPr>
          <p:cNvPr id="2" name="矩形 497"/>
          <p:cNvSpPr/>
          <p:nvPr/>
        </p:nvSpPr>
        <p:spPr>
          <a:xfrm>
            <a:off x="319405" y="1437640"/>
            <a:ext cx="3681730" cy="5240655"/>
          </a:xfrm>
          <a:prstGeom prst="rect">
            <a:avLst/>
          </a:prstGeom>
          <a:gradFill rotWithShape="1">
            <a:gsLst>
              <a:gs pos="0">
                <a:srgbClr val="F3E6D7">
                  <a:alpha val="100000"/>
                </a:srgbClr>
              </a:gs>
              <a:gs pos="64999">
                <a:srgbClr val="F6EDE1">
                  <a:alpha val="100000"/>
                </a:srgbClr>
              </a:gs>
              <a:gs pos="100000">
                <a:srgbClr val="F9F3EB">
                  <a:alpha val="100000"/>
                </a:srgbClr>
              </a:gs>
            </a:gsLst>
            <a:lin ang="0" scaled="1"/>
            <a:tileRect/>
          </a:gradFill>
          <a:ln w="12700" cap="flat" cmpd="sng">
            <a:solidFill>
              <a:srgbClr val="DAED05"/>
            </a:solidFill>
            <a:prstDash val="solid"/>
            <a:miter/>
            <a:headEnd type="none" w="med" len="med"/>
            <a:tailEnd type="none" w="med" len="med"/>
          </a:ln>
        </p:spPr>
        <p:txBody>
          <a:bodyPr upright="0"/>
          <a:lstStyle/>
          <a:p>
            <a:pPr indent="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1. I’</a:t>
            </a: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m afraid the battery is drained.</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indent="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2. The mechanic will contact as soon as he gets there.</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indent="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3. What can I do for you?</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indent="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4. Can I have your address and your phone number?</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indent="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5. I wonder if you want our mechanic to help you at once?</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493" name="矩形 493"/>
          <p:cNvSpPr/>
          <p:nvPr>
            <p:custDataLst>
              <p:tags r:id="rId1"/>
            </p:custDataLst>
          </p:nvPr>
        </p:nvSpPr>
        <p:spPr>
          <a:xfrm>
            <a:off x="4137025" y="1412240"/>
            <a:ext cx="7948295" cy="5307965"/>
          </a:xfrm>
          <a:prstGeom prst="rect">
            <a:avLst/>
          </a:prstGeom>
          <a:solidFill>
            <a:srgbClr val="FFFFFF"/>
          </a:solidFill>
          <a:ln w="12700" cap="rnd" cmpd="sng">
            <a:solidFill>
              <a:srgbClr val="42719B"/>
            </a:solidFill>
            <a:prstDash val="solid"/>
            <a:miter/>
            <a:headEnd type="none" w="med" len="med"/>
            <a:tailEnd type="none" w="med" len="med"/>
          </a:ln>
        </p:spPr>
        <p:txBody>
          <a:bodyPr anchor="t" anchorCtr="0" upright="0"/>
          <a:p>
            <a:pPr marL="266700" indent="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Hello, Summer 4S store. _________</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indent="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B: Oh. I can’</a:t>
            </a: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t start my car. I don’</a:t>
            </a: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t know what to do.</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indent="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Take it easy. Can you tell me more details?</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indent="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B: _____ Because I forgot to turn off the headlights last night.</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indent="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I see. ________</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indent="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B: Yes, that’</a:t>
            </a: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s great.</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indent="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__________</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indent="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B: The address is 123 Baomingmen Road. My phone number is 18703453762.</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indent="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__________</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indent="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B: OK, thank you.</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indent="0" algn="just" fontAlgn="auto">
              <a:lnSpc>
                <a:spcPct val="130000"/>
              </a:lnSpc>
            </a:pPr>
            <a:r>
              <a:rPr lang="en-US" altLang="zh-CN" sz="1050" kern="100">
                <a:latin typeface="Times New Roman" panose="02020603050405020304"/>
                <a:ea typeface="宋体" panose="02010600030101010101" pitchFamily="2" charset="-122"/>
                <a:cs typeface="Times New Roman" panose="02020603050405020304"/>
                <a:sym typeface="Times New Roman" panose="02020603050405020304"/>
              </a:rPr>
              <a:t> </a:t>
            </a:r>
            <a:endParaRPr lang="en-US" altLang="zh-CN" sz="1050"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7" name="文本框 6"/>
          <p:cNvSpPr txBox="1"/>
          <p:nvPr>
            <p:custDataLst>
              <p:tags r:id="rId2"/>
            </p:custDataLst>
          </p:nvPr>
        </p:nvSpPr>
        <p:spPr>
          <a:xfrm>
            <a:off x="8364220" y="1437640"/>
            <a:ext cx="466725" cy="570865"/>
          </a:xfrm>
          <a:prstGeom prst="rect">
            <a:avLst/>
          </a:prstGeom>
          <a:noFill/>
        </p:spPr>
        <p:txBody>
          <a:bodyPr wrap="square" rtlCol="0">
            <a:spAutoFit/>
          </a:bodyPr>
          <a:p>
            <a:pPr algn="ctr" fontAlgn="auto">
              <a:lnSpc>
                <a:spcPct val="130000"/>
              </a:lnSpc>
            </a:pPr>
            <a:r>
              <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rPr>
              <a:t>3</a:t>
            </a:r>
            <a:endPar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8" name="文本框 7"/>
          <p:cNvSpPr txBox="1"/>
          <p:nvPr>
            <p:custDataLst>
              <p:tags r:id="rId3"/>
            </p:custDataLst>
          </p:nvPr>
        </p:nvSpPr>
        <p:spPr>
          <a:xfrm>
            <a:off x="5014595" y="2835275"/>
            <a:ext cx="466725" cy="570865"/>
          </a:xfrm>
          <a:prstGeom prst="rect">
            <a:avLst/>
          </a:prstGeom>
          <a:noFill/>
        </p:spPr>
        <p:txBody>
          <a:bodyPr wrap="square" rtlCol="0">
            <a:spAutoFit/>
          </a:bodyPr>
          <a:p>
            <a:pPr algn="ctr" fontAlgn="auto">
              <a:lnSpc>
                <a:spcPct val="130000"/>
              </a:lnSpc>
            </a:pPr>
            <a:r>
              <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rPr>
              <a:t>1</a:t>
            </a:r>
            <a:endPar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9" name="文本框 8"/>
          <p:cNvSpPr txBox="1"/>
          <p:nvPr>
            <p:custDataLst>
              <p:tags r:id="rId4"/>
            </p:custDataLst>
          </p:nvPr>
        </p:nvSpPr>
        <p:spPr>
          <a:xfrm>
            <a:off x="6010275" y="3326765"/>
            <a:ext cx="466725" cy="570865"/>
          </a:xfrm>
          <a:prstGeom prst="rect">
            <a:avLst/>
          </a:prstGeom>
          <a:noFill/>
        </p:spPr>
        <p:txBody>
          <a:bodyPr wrap="square" rtlCol="0">
            <a:spAutoFit/>
          </a:bodyPr>
          <a:p>
            <a:pPr algn="ctr" fontAlgn="auto">
              <a:lnSpc>
                <a:spcPct val="130000"/>
              </a:lnSpc>
            </a:pPr>
            <a:r>
              <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rPr>
              <a:t>5</a:t>
            </a:r>
            <a:endPar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10" name="文本框 9"/>
          <p:cNvSpPr txBox="1"/>
          <p:nvPr>
            <p:custDataLst>
              <p:tags r:id="rId5"/>
            </p:custDataLst>
          </p:nvPr>
        </p:nvSpPr>
        <p:spPr>
          <a:xfrm>
            <a:off x="5326380" y="4254500"/>
            <a:ext cx="466725" cy="570865"/>
          </a:xfrm>
          <a:prstGeom prst="rect">
            <a:avLst/>
          </a:prstGeom>
          <a:noFill/>
        </p:spPr>
        <p:txBody>
          <a:bodyPr wrap="square" rtlCol="0">
            <a:spAutoFit/>
          </a:bodyPr>
          <a:p>
            <a:pPr algn="ctr" fontAlgn="auto">
              <a:lnSpc>
                <a:spcPct val="130000"/>
              </a:lnSpc>
            </a:pPr>
            <a:r>
              <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rPr>
              <a:t>4</a:t>
            </a:r>
            <a:endPar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11" name="文本框 10"/>
          <p:cNvSpPr txBox="1"/>
          <p:nvPr>
            <p:custDataLst>
              <p:tags r:id="rId6"/>
            </p:custDataLst>
          </p:nvPr>
        </p:nvSpPr>
        <p:spPr>
          <a:xfrm>
            <a:off x="5326380" y="5697220"/>
            <a:ext cx="466725" cy="570865"/>
          </a:xfrm>
          <a:prstGeom prst="rect">
            <a:avLst/>
          </a:prstGeom>
          <a:noFill/>
        </p:spPr>
        <p:txBody>
          <a:bodyPr wrap="square" rtlCol="0">
            <a:spAutoFit/>
          </a:bodyPr>
          <a:p>
            <a:pPr algn="ctr" fontAlgn="auto">
              <a:lnSpc>
                <a:spcPct val="130000"/>
              </a:lnSpc>
            </a:pPr>
            <a:r>
              <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rPr>
              <a:t>2</a:t>
            </a:r>
            <a:endPar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Tree>
    <p:custDataLst>
      <p:tags r:id="rId7"/>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6607175" y="91440"/>
            <a:ext cx="5478780" cy="467360"/>
            <a:chOff x="10405" y="144"/>
            <a:chExt cx="8628" cy="736"/>
          </a:xfrm>
        </p:grpSpPr>
        <p:sp>
          <p:nvSpPr>
            <p:cNvPr id="6" name="流程图: 可选过程 5"/>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3" name="流程图: 可选过程 2"/>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4" name="流程图: 可选过程 3"/>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5" name="流程图: 可选过程 4"/>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
        <p:nvSpPr>
          <p:cNvPr id="493" name="矩形 493"/>
          <p:cNvSpPr/>
          <p:nvPr/>
        </p:nvSpPr>
        <p:spPr>
          <a:xfrm>
            <a:off x="923925" y="1040765"/>
            <a:ext cx="10182225" cy="5472430"/>
          </a:xfrm>
          <a:prstGeom prst="rect">
            <a:avLst/>
          </a:prstGeom>
          <a:solidFill>
            <a:srgbClr val="FFFFFF"/>
          </a:solidFill>
          <a:ln w="12700" cap="rnd" cmpd="sng">
            <a:solidFill>
              <a:srgbClr val="42719B"/>
            </a:solidFill>
            <a:prstDash val="solid"/>
            <a:miter/>
            <a:headEnd type="none" w="med" len="med"/>
            <a:tailEnd type="none" w="med" len="med"/>
          </a:ln>
        </p:spPr>
        <p:txBody>
          <a:bodyPr anchor="ctr" anchorCtr="0" upright="0"/>
          <a:lstStyle/>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Hello, Summer 4S store. _____________________</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B: Oh. I can’</a:t>
            </a: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t start my car. I don’</a:t>
            </a: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t know what to do.</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Take it easy. Can you tell me more details?</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B: ___________________________ Because I forgot to turn off the headlights last night.</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I see. _____________________________________</a:t>
            </a: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__________</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B: Yes, that’</a:t>
            </a: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s great.</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___________________________________</a:t>
            </a: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_____</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B: The address is 123 Baomingmen Road. My phone number is 18703453762.</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_______________________________________</a:t>
            </a: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__</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B: OK, thank you.</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algn="just" fontAlgn="auto" latinLnBrk="0">
              <a:lnSpc>
                <a:spcPct val="150000"/>
              </a:lnSpc>
            </a:pPr>
            <a:r>
              <a:rPr lang="en-US" altLang="zh-CN" sz="1050" kern="100">
                <a:latin typeface="Times New Roman" panose="02020603050405020304"/>
                <a:ea typeface="宋体" panose="02010600030101010101" pitchFamily="2" charset="-122"/>
                <a:cs typeface="Times New Roman" panose="02020603050405020304"/>
                <a:sym typeface="Times New Roman" panose="02020603050405020304"/>
              </a:rPr>
              <a:t> </a:t>
            </a:r>
            <a:endParaRPr lang="en-US" altLang="zh-CN" sz="1050"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8" name="文本框 7"/>
          <p:cNvSpPr txBox="1"/>
          <p:nvPr/>
        </p:nvSpPr>
        <p:spPr>
          <a:xfrm>
            <a:off x="1403350" y="2549525"/>
            <a:ext cx="4635500" cy="460375"/>
          </a:xfrm>
          <a:prstGeom prst="rect">
            <a:avLst/>
          </a:prstGeom>
          <a:noFill/>
        </p:spPr>
        <p:txBody>
          <a:bodyPr wrap="square" rtlCol="0">
            <a:spAutoFit/>
          </a:bodyPr>
          <a:p>
            <a:pPr algn="ctr"/>
            <a:r>
              <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rPr>
              <a:t>I’m afraid the battery is drained.</a:t>
            </a:r>
            <a:endParaRPr lang="en-US" altLang="zh-CN" sz="2400" b="1"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9" name="文本框 8"/>
          <p:cNvSpPr txBox="1"/>
          <p:nvPr/>
        </p:nvSpPr>
        <p:spPr>
          <a:xfrm>
            <a:off x="2519680" y="3379470"/>
            <a:ext cx="6990080" cy="570865"/>
          </a:xfrm>
          <a:prstGeom prst="rect">
            <a:avLst/>
          </a:prstGeom>
          <a:noFill/>
        </p:spPr>
        <p:txBody>
          <a:bodyPr wrap="square" rtlCol="0">
            <a:spAutoFit/>
          </a:bodyPr>
          <a:p>
            <a:pPr algn="just" fontAlgn="auto">
              <a:lnSpc>
                <a:spcPct val="130000"/>
              </a:lnSpc>
            </a:pPr>
            <a:r>
              <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rPr>
              <a:t>I wonder if you want our mechanic to help you at once?</a:t>
            </a:r>
            <a:endParaRPr lang="en-US" altLang="zh-CN" sz="2400" b="1"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10" name="文本框 9"/>
          <p:cNvSpPr txBox="1"/>
          <p:nvPr/>
        </p:nvSpPr>
        <p:spPr>
          <a:xfrm>
            <a:off x="1799590" y="4382135"/>
            <a:ext cx="7070090" cy="570865"/>
          </a:xfrm>
          <a:prstGeom prst="rect">
            <a:avLst/>
          </a:prstGeom>
          <a:noFill/>
        </p:spPr>
        <p:txBody>
          <a:bodyPr wrap="square" rtlCol="0">
            <a:spAutoFit/>
          </a:bodyPr>
          <a:p>
            <a:pPr algn="just" fontAlgn="auto">
              <a:lnSpc>
                <a:spcPct val="130000"/>
              </a:lnSpc>
            </a:pPr>
            <a:r>
              <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rPr>
              <a:t>Can I have your address and your phone number?</a:t>
            </a:r>
            <a:endParaRPr lang="en-US" altLang="zh-CN" sz="2400" b="1"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11" name="文本框 10"/>
          <p:cNvSpPr txBox="1"/>
          <p:nvPr/>
        </p:nvSpPr>
        <p:spPr>
          <a:xfrm>
            <a:off x="1644015" y="5309235"/>
            <a:ext cx="6338570" cy="570865"/>
          </a:xfrm>
          <a:prstGeom prst="rect">
            <a:avLst/>
          </a:prstGeom>
          <a:noFill/>
        </p:spPr>
        <p:txBody>
          <a:bodyPr wrap="square" rtlCol="0">
            <a:spAutoFit/>
          </a:bodyPr>
          <a:p>
            <a:pPr algn="just" fontAlgn="auto">
              <a:lnSpc>
                <a:spcPct val="130000"/>
              </a:lnSpc>
            </a:pPr>
            <a:r>
              <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rPr>
              <a:t>The mechanic will contact as soon as he gets there.</a:t>
            </a:r>
            <a:endParaRPr lang="en-US" altLang="zh-CN" sz="2400" b="1"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2" name="文本框 1"/>
          <p:cNvSpPr txBox="1"/>
          <p:nvPr/>
        </p:nvSpPr>
        <p:spPr>
          <a:xfrm>
            <a:off x="5196840" y="1040765"/>
            <a:ext cx="3050540" cy="570865"/>
          </a:xfrm>
          <a:prstGeom prst="rect">
            <a:avLst/>
          </a:prstGeom>
          <a:noFill/>
        </p:spPr>
        <p:txBody>
          <a:bodyPr wrap="square" rtlCol="0">
            <a:spAutoFit/>
          </a:bodyPr>
          <a:p>
            <a:pPr algn="just" fontAlgn="auto">
              <a:lnSpc>
                <a:spcPct val="130000"/>
              </a:lnSpc>
            </a:pPr>
            <a:r>
              <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rPr>
              <a:t>What can I do for you?</a:t>
            </a:r>
            <a:endPar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Tree>
    <p:custDataLst>
      <p:tags r:id="rId1"/>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768725" y="5203190"/>
            <a:ext cx="5581650" cy="687705"/>
          </a:xfrm>
          <a:prstGeom prst="rect">
            <a:avLst/>
          </a:prstGeom>
          <a:solidFill>
            <a:srgbClr val="FFC000"/>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矩形 8"/>
          <p:cNvSpPr/>
          <p:nvPr/>
        </p:nvSpPr>
        <p:spPr>
          <a:xfrm>
            <a:off x="3095625" y="4515485"/>
            <a:ext cx="4879340" cy="687705"/>
          </a:xfrm>
          <a:prstGeom prst="rect">
            <a:avLst/>
          </a:prstGeom>
          <a:solidFill>
            <a:srgbClr val="00B0F0"/>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nvSpPr>
        <p:spPr>
          <a:xfrm>
            <a:off x="5900420" y="3085465"/>
            <a:ext cx="3449955" cy="687705"/>
          </a:xfrm>
          <a:prstGeom prst="rect">
            <a:avLst/>
          </a:prstGeom>
          <a:solidFill>
            <a:srgbClr val="7030A0"/>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矩形 6"/>
          <p:cNvSpPr/>
          <p:nvPr/>
        </p:nvSpPr>
        <p:spPr>
          <a:xfrm>
            <a:off x="3841750" y="1610360"/>
            <a:ext cx="4832350" cy="687705"/>
          </a:xfrm>
          <a:prstGeom prst="rect">
            <a:avLst/>
          </a:prstGeom>
          <a:solidFill>
            <a:srgbClr val="92D050"/>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8129" name="Rectangle 2"/>
          <p:cNvSpPr>
            <a:spLocks noRot="1" noChangeArrowheads="1"/>
          </p:cNvSpPr>
          <p:nvPr/>
        </p:nvSpPr>
        <p:spPr bwMode="auto">
          <a:xfrm>
            <a:off x="1191895" y="559435"/>
            <a:ext cx="3178175" cy="566420"/>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Calibri" panose="020F0502020204030204" charset="0"/>
                <a:cs typeface="Calibri" panose="020F0502020204030204" charset="0"/>
              </a:rPr>
              <a:t>Complete the word search.</a:t>
            </a:r>
            <a:endParaRPr lang="en-US" sz="2000" b="1" dirty="0">
              <a:solidFill>
                <a:schemeClr val="tx1"/>
              </a:solidFill>
              <a:latin typeface="Calibri" panose="020F0502020204030204" charset="0"/>
              <a:cs typeface="Calibri" panose="020F0502020204030204" charset="0"/>
            </a:endParaRPr>
          </a:p>
        </p:txBody>
      </p:sp>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3" name="流程图: 可选过程 2">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4" name="流程图: 可选过程 3">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5" name="流程图: 可选过程 4">
              <a:hlinkClick r:id="rId4"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
        <p:nvSpPr>
          <p:cNvPr id="439" name="矩形 439"/>
          <p:cNvSpPr/>
          <p:nvPr/>
        </p:nvSpPr>
        <p:spPr>
          <a:xfrm>
            <a:off x="537210" y="702945"/>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7</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13" name="矩形 12"/>
          <p:cNvSpPr/>
          <p:nvPr/>
        </p:nvSpPr>
        <p:spPr>
          <a:xfrm>
            <a:off x="3094355" y="1610360"/>
            <a:ext cx="747395" cy="428117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矩形 13"/>
          <p:cNvSpPr/>
          <p:nvPr/>
        </p:nvSpPr>
        <p:spPr>
          <a:xfrm flipH="1">
            <a:off x="7974965" y="1610360"/>
            <a:ext cx="699770" cy="2162810"/>
          </a:xfrm>
          <a:prstGeom prst="rect">
            <a:avLst/>
          </a:prstGeom>
          <a:noFill/>
          <a:ln w="66675" cmpd="sng">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800"/>
              <a:t>w</a:t>
            </a:r>
            <a:endParaRPr lang="en-US" altLang="zh-CN" sz="2800"/>
          </a:p>
        </p:txBody>
      </p:sp>
      <p:graphicFrame>
        <p:nvGraphicFramePr>
          <p:cNvPr id="10" name="表格 9"/>
          <p:cNvGraphicFramePr/>
          <p:nvPr>
            <p:custDataLst>
              <p:tags r:id="rId5"/>
            </p:custDataLst>
          </p:nvPr>
        </p:nvGraphicFramePr>
        <p:xfrm>
          <a:off x="3107055" y="1610360"/>
          <a:ext cx="6254750" cy="4305300"/>
        </p:xfrm>
        <a:graphic>
          <a:graphicData uri="http://schemas.openxmlformats.org/drawingml/2006/table">
            <a:tbl>
              <a:tblPr firstRow="1" bandRow="1">
                <a:tableStyleId>{5940675A-B579-460E-94D1-54222C63F5DA}</a:tableStyleId>
              </a:tblPr>
              <a:tblGrid>
                <a:gridCol w="695960"/>
                <a:gridCol w="694690"/>
                <a:gridCol w="692785"/>
                <a:gridCol w="695960"/>
                <a:gridCol w="695960"/>
                <a:gridCol w="695960"/>
                <a:gridCol w="694690"/>
                <a:gridCol w="692785"/>
                <a:gridCol w="695960"/>
              </a:tblGrid>
              <a:tr h="717550">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d</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a</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m</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m</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t</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r</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m</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17550">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i</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m</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a</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c</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x</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v</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y</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u</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n</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17550">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r</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p</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c</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r</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c</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r</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a</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n</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k</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17550">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d</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t</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h</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f</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u</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g</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i</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17550">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c</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o</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n</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v</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r</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t</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i</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l</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17550">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t</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c</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a</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p</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a</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c</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i</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t</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Times New Roman" panose="02020603050405020304" pitchFamily="18" charset="0"/>
                          <a:ea typeface="宋体" panose="02010600030101010101" pitchFamily="2" charset="-122"/>
                          <a:cs typeface="Times New Roman" panose="02020603050405020304" pitchFamily="18" charset="0"/>
                        </a:rPr>
                        <a:t>y</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7" presetClass="emph" presetSubtype="2" fill="hold" nodeType="clickEffect">
                                  <p:stCondLst>
                                    <p:cond delay="0"/>
                                  </p:stCondLst>
                                  <p:childTnLst>
                                    <p:animClr clrSpc="rgb" dir="cw">
                                      <p:cBhvr>
                                        <p:cTn id="30" dur="2000" fill="hold"/>
                                        <p:tgtEl>
                                          <p:spTgt spid="14"/>
                                        </p:tgtEl>
                                        <p:attrNameLst>
                                          <p:attrName>stroke.color</p:attrName>
                                        </p:attrNameLst>
                                      </p:cBhvr>
                                      <p:to>
                                        <a:schemeClr val="accent2"/>
                                      </p:to>
                                    </p:animClr>
                                    <p:set>
                                      <p:cBhvr>
                                        <p:cTn id="31" dur="2000" fill="hold"/>
                                        <p:tgtEl>
                                          <p:spTgt spid="14"/>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P spid="11" grpId="0" bldLvl="0" animBg="1"/>
      <p:bldP spid="13" grpId="0" bldLvl="0" animBg="1"/>
      <p:bldP spid="14"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graphicFrame>
        <p:nvGraphicFramePr>
          <p:cNvPr id="3" name="表格 2"/>
          <p:cNvGraphicFramePr/>
          <p:nvPr>
            <p:custDataLst>
              <p:tags r:id="rId5"/>
            </p:custDataLst>
          </p:nvPr>
        </p:nvGraphicFramePr>
        <p:xfrm>
          <a:off x="2689860" y="869950"/>
          <a:ext cx="7029450" cy="5252720"/>
        </p:xfrm>
        <a:graphic>
          <a:graphicData uri="http://schemas.openxmlformats.org/drawingml/2006/table">
            <a:tbl>
              <a:tblPr/>
              <a:tblGrid>
                <a:gridCol w="3514725"/>
                <a:gridCol w="3514725"/>
              </a:tblGrid>
              <a:tr h="656590">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charging system</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volt</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656590">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generator</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capacity</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656590">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indicator</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ampere</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656590">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wiring</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alternating current</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656590">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reservoir</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direct current</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656590">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crank</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warning lamp</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656590">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accessory</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ammeter</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656590">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be rated at</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indent="0">
                        <a:buNone/>
                      </a:pP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bl>
          </a:graphicData>
        </a:graphic>
      </p:graphicFrame>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235325" y="2706370"/>
            <a:ext cx="5721350" cy="1445260"/>
          </a:xfrm>
          <a:prstGeom prst="rect">
            <a:avLst/>
          </a:prstGeom>
          <a:noFill/>
        </p:spPr>
        <p:txBody>
          <a:bodyPr wrap="square" rtlCol="0">
            <a:spAutoFit/>
            <a:scene3d>
              <a:camera prst="orthographicFront"/>
              <a:lightRig rig="threePt" dir="t"/>
            </a:scene3d>
          </a:bodyPr>
          <a:p>
            <a:pPr algn="ctr"/>
            <a:r>
              <a:rPr lang="en-US" altLang="zh-CN" sz="8800">
                <a:solidFill>
                  <a:schemeClr val="accent1"/>
                </a:solidFill>
                <a:effectLst>
                  <a:outerShdw blurRad="38100" dist="25400" dir="5400000" algn="ctr" rotWithShape="0">
                    <a:srgbClr val="6E747A">
                      <a:alpha val="43000"/>
                    </a:srgbClr>
                  </a:outerShdw>
                </a:effectLst>
              </a:rPr>
              <a:t>Thank you!</a:t>
            </a:r>
            <a:endParaRPr lang="en-US" altLang="zh-CN" sz="8800">
              <a:solidFill>
                <a:schemeClr val="accent1"/>
              </a:solidFill>
              <a:effectLst>
                <a:outerShdw blurRad="38100" dist="25400" dir="5400000" algn="ctr" rotWithShape="0">
                  <a:srgbClr val="6E747A">
                    <a:alpha val="43000"/>
                  </a:srgbClr>
                </a:outerShdw>
              </a:effectLst>
            </a:endParaRPr>
          </a:p>
        </p:txBody>
      </p:sp>
      <p:pic>
        <p:nvPicPr>
          <p:cNvPr id="3" name="图片 2" descr="学校名"/>
          <p:cNvPicPr>
            <a:picLocks noChangeAspect="1"/>
          </p:cNvPicPr>
          <p:nvPr/>
        </p:nvPicPr>
        <p:blipFill>
          <a:blip r:embed="rId1"/>
          <a:stretch>
            <a:fillRect/>
          </a:stretch>
        </p:blipFill>
        <p:spPr>
          <a:xfrm>
            <a:off x="1337945" y="2706370"/>
            <a:ext cx="9516745" cy="1416050"/>
          </a:xfrm>
          <a:prstGeom prst="rect">
            <a:avLst/>
          </a:prstGeom>
        </p:spPr>
      </p:pic>
    </p:spTree>
    <p:custDataLst>
      <p:tags r:id="rId2"/>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xit" presetSubtype="0" fill="hold" grpId="0" nodeType="clickEffect">
                                  <p:stCondLst>
                                    <p:cond delay="0"/>
                                  </p:stCondLst>
                                  <p:childTnLst>
                                    <p:animEffect transition="out" filter="fade">
                                      <p:cBhvr>
                                        <p:cTn id="6" dur="998"/>
                                        <p:tgtEl>
                                          <p:spTgt spid="2"/>
                                        </p:tgtEl>
                                      </p:cBhvr>
                                    </p:animEffect>
                                    <p:anim calcmode="lin" valueType="num">
                                      <p:cBhvr>
                                        <p:cTn id="7" dur="998"/>
                                        <p:tgtEl>
                                          <p:spTgt spid="2"/>
                                        </p:tgtEl>
                                        <p:attrNameLst>
                                          <p:attrName>ppt_x</p:attrName>
                                        </p:attrNameLst>
                                      </p:cBhvr>
                                      <p:tavLst>
                                        <p:tav tm="0">
                                          <p:val>
                                            <p:strVal val="ppt_x"/>
                                          </p:val>
                                        </p:tav>
                                        <p:tav tm="100000">
                                          <p:val>
                                            <p:strVal val="ppt_x"/>
                                          </p:val>
                                        </p:tav>
                                      </p:tavLst>
                                    </p:anim>
                                    <p:anim calcmode="lin" valueType="num">
                                      <p:cBhvr>
                                        <p:cTn id="8" dur="998"/>
                                        <p:tgtEl>
                                          <p:spTgt spid="2"/>
                                        </p:tgtEl>
                                        <p:attrNameLst>
                                          <p:attrName>ppt_y</p:attrName>
                                        </p:attrNameLst>
                                      </p:cBhvr>
                                      <p:tavLst>
                                        <p:tav tm="0">
                                          <p:val>
                                            <p:strVal val="ppt_y"/>
                                          </p:val>
                                        </p:tav>
                                        <p:tav tm="100000">
                                          <p:val>
                                            <p:strVal val="ppt_y-.1"/>
                                          </p:val>
                                        </p:tav>
                                      </p:tavLst>
                                    </p:anim>
                                    <p:set>
                                      <p:cBhvr>
                                        <p:cTn id="9" dur="1" fill="hold">
                                          <p:stCondLst>
                                            <p:cond delay="998"/>
                                          </p:stCondLst>
                                        </p:cTn>
                                        <p:tgtEl>
                                          <p:spTgt spid="2"/>
                                        </p:tgtEl>
                                        <p:attrNameLst>
                                          <p:attrName>style.visibility</p:attrName>
                                        </p:attrNameLst>
                                      </p:cBhvr>
                                      <p:to>
                                        <p:strVal val="hidden"/>
                                      </p:to>
                                    </p:set>
                                  </p:childTnLst>
                                </p:cTn>
                              </p:par>
                            </p:childTnLst>
                          </p:cTn>
                        </p:par>
                        <p:par>
                          <p:cTn id="10" fill="hold">
                            <p:stCondLst>
                              <p:cond delay="1000"/>
                            </p:stCondLst>
                            <p:childTnLst>
                              <p:par>
                                <p:cTn id="11" presetID="42" presetClass="entr" presetSubtype="0" fill="hold" nodeType="afterEffect">
                                  <p:stCondLst>
                                    <p:cond delay="0"/>
                                  </p:stCondLst>
                                  <p:childTnLst>
                                    <p:set>
                                      <p:cBhvr>
                                        <p:cTn id="12" dur="2000" fill="hold">
                                          <p:stCondLst>
                                            <p:cond delay="0"/>
                                          </p:stCondLst>
                                        </p:cTn>
                                        <p:tgtEl>
                                          <p:spTgt spid="3"/>
                                        </p:tgtEl>
                                        <p:attrNameLst>
                                          <p:attrName>style.visibility</p:attrName>
                                        </p:attrNameLst>
                                      </p:cBhvr>
                                      <p:to>
                                        <p:strVal val="visible"/>
                                      </p:to>
                                    </p:set>
                                    <p:animEffect transition="in" filter="fade">
                                      <p:cBhvr>
                                        <p:cTn id="13" dur="2000"/>
                                        <p:tgtEl>
                                          <p:spTgt spid="3"/>
                                        </p:tgtEl>
                                      </p:cBhvr>
                                    </p:animEffect>
                                    <p:anim calcmode="lin" valueType="num">
                                      <p:cBhvr>
                                        <p:cTn id="14" dur="2000" fill="hold"/>
                                        <p:tgtEl>
                                          <p:spTgt spid="3"/>
                                        </p:tgtEl>
                                        <p:attrNameLst>
                                          <p:attrName>ppt_x</p:attrName>
                                        </p:attrNameLst>
                                      </p:cBhvr>
                                      <p:tavLst>
                                        <p:tav tm="0">
                                          <p:val>
                                            <p:strVal val="#ppt_x"/>
                                          </p:val>
                                        </p:tav>
                                        <p:tav tm="100000">
                                          <p:val>
                                            <p:strVal val="#ppt_x"/>
                                          </p:val>
                                        </p:tav>
                                      </p:tavLst>
                                    </p:anim>
                                    <p:anim calcmode="lin" valueType="num">
                                      <p:cBhvr>
                                        <p:cTn id="15" dur="2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1052830" y="934085"/>
            <a:ext cx="10883265" cy="5707380"/>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Calibri" panose="020F0502020204030204" charset="0"/>
                <a:cs typeface="Calibri" panose="020F0502020204030204" charset="0"/>
              </a:rPr>
              <a:t>Decide whether the following statements are true or false.</a:t>
            </a:r>
            <a:endParaRPr lang="en-US" sz="2000" dirty="0">
              <a:solidFill>
                <a:schemeClr val="tx1"/>
              </a:solidFill>
              <a:latin typeface="Times New Roman" panose="02020603050405020304" pitchFamily="18" charset="0"/>
              <a:cs typeface="Times New Roman" panose="02020603050405020304" pitchFamily="18" charset="0"/>
            </a:endParaRPr>
          </a:p>
        </p:txBody>
      </p:sp>
      <p:grpSp>
        <p:nvGrpSpPr>
          <p:cNvPr id="29" name="组合 28"/>
          <p:cNvGrpSpPr/>
          <p:nvPr/>
        </p:nvGrpSpPr>
        <p:grpSpPr>
          <a:xfrm>
            <a:off x="6607175" y="91440"/>
            <a:ext cx="5478780" cy="467995"/>
            <a:chOff x="10405" y="144"/>
            <a:chExt cx="8628" cy="737"/>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
        <p:nvSpPr>
          <p:cNvPr id="439" name="矩形 439"/>
          <p:cNvSpPr/>
          <p:nvPr/>
        </p:nvSpPr>
        <p:spPr>
          <a:xfrm>
            <a:off x="492760" y="1071880"/>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1</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3" name="文本框 2"/>
          <p:cNvSpPr txBox="1"/>
          <p:nvPr/>
        </p:nvSpPr>
        <p:spPr>
          <a:xfrm>
            <a:off x="1052830" y="1598930"/>
            <a:ext cx="10290175" cy="4523105"/>
          </a:xfrm>
          <a:prstGeom prst="rect">
            <a:avLst/>
          </a:prstGeom>
          <a:noFill/>
        </p:spPr>
        <p:txBody>
          <a:bodyPr wrap="square" rtlCol="0" anchor="t">
            <a:spAutoFit/>
          </a:bodyPr>
          <a:p>
            <a:pPr algn="just" fontAlgn="auto">
              <a:lnSpc>
                <a:spcPct val="150000"/>
              </a:lnSpc>
            </a:pPr>
            <a:r>
              <a:rPr lang="en-US" altLang="zh-CN" sz="2400">
                <a:latin typeface="Times New Roman" panose="02020603050405020304" pitchFamily="18" charset="0"/>
                <a:cs typeface="Times New Roman" panose="02020603050405020304" pitchFamily="18" charset="0"/>
              </a:rPr>
              <a:t> 1. Which one is not the main part of the charging system?</a:t>
            </a:r>
            <a:endParaRPr lang="en-US" altLang="zh-CN" sz="2400">
              <a:latin typeface="Times New Roman" panose="02020603050405020304" pitchFamily="18" charset="0"/>
              <a:cs typeface="Times New Roman" panose="02020603050405020304" pitchFamily="18" charset="0"/>
            </a:endParaRPr>
          </a:p>
          <a:p>
            <a:pPr indent="304800" algn="just" fontAlgn="auto">
              <a:lnSpc>
                <a:spcPct val="150000"/>
              </a:lnSpc>
              <a:extLst>
                <a:ext uri="{35155182-B16C-46BC-9424-99874614C6A1}">
                  <wpsdc:indentchars xmlns:wpsdc="http://www.wps.cn/officeDocument/2017/drawingmlCustomData" val="100" checksum="3588401361"/>
                </a:ext>
              </a:extLst>
            </a:pPr>
            <a:r>
              <a:rPr lang="en-US" altLang="zh-CN" sz="2400">
                <a:latin typeface="Times New Roman" panose="02020603050405020304" pitchFamily="18" charset="0"/>
                <a:cs typeface="Times New Roman" panose="02020603050405020304" pitchFamily="18" charset="0"/>
              </a:rPr>
              <a:t>A. battery	                       B. pump</a:t>
            </a:r>
            <a:endParaRPr lang="en-US" altLang="zh-CN" sz="2400">
              <a:latin typeface="Times New Roman" panose="02020603050405020304" pitchFamily="18" charset="0"/>
              <a:cs typeface="Times New Roman" panose="02020603050405020304" pitchFamily="18" charset="0"/>
            </a:endParaRPr>
          </a:p>
          <a:p>
            <a:pPr indent="304800" algn="just" fontAlgn="auto">
              <a:lnSpc>
                <a:spcPct val="150000"/>
              </a:lnSpc>
              <a:extLst>
                <a:ext uri="{35155182-B16C-46BC-9424-99874614C6A1}">
                  <wpsdc:indentchars xmlns:wpsdc="http://www.wps.cn/officeDocument/2017/drawingmlCustomData" val="100" checksum="3588401361"/>
                </a:ext>
              </a:extLst>
            </a:pPr>
            <a:r>
              <a:rPr lang="en-US" altLang="zh-CN" sz="2400">
                <a:latin typeface="Times New Roman" panose="02020603050405020304" pitchFamily="18" charset="0"/>
                <a:cs typeface="Times New Roman" panose="02020603050405020304" pitchFamily="18" charset="0"/>
              </a:rPr>
              <a:t>C. voltage regulator	           D. wiring</a:t>
            </a:r>
            <a:endParaRPr lang="en-US" altLang="zh-CN" sz="2400">
              <a:latin typeface="Times New Roman" panose="02020603050405020304" pitchFamily="18" charset="0"/>
              <a:cs typeface="Times New Roman" panose="02020603050405020304" pitchFamily="18" charset="0"/>
            </a:endParaRPr>
          </a:p>
          <a:p>
            <a:pPr indent="0" algn="just" fontAlgn="auto">
              <a:lnSpc>
                <a:spcPct val="150000"/>
              </a:lnSpc>
            </a:pPr>
            <a:r>
              <a:rPr lang="en-US" altLang="zh-CN" sz="2400">
                <a:latin typeface="Times New Roman" panose="02020603050405020304" pitchFamily="18" charset="0"/>
                <a:cs typeface="Times New Roman" panose="02020603050405020304" pitchFamily="18" charset="0"/>
              </a:rPr>
              <a:t>2. Most batteries’ capacity is normally ranged ____________.</a:t>
            </a:r>
            <a:endParaRPr lang="en-US" altLang="zh-CN" sz="2400">
              <a:latin typeface="Times New Roman" panose="02020603050405020304" pitchFamily="18" charset="0"/>
              <a:cs typeface="Times New Roman" panose="02020603050405020304" pitchFamily="18" charset="0"/>
            </a:endParaRPr>
          </a:p>
          <a:p>
            <a:pPr indent="304800" algn="just" fontAlgn="auto">
              <a:lnSpc>
                <a:spcPct val="150000"/>
              </a:lnSpc>
              <a:extLst>
                <a:ext uri="{35155182-B16C-46BC-9424-99874614C6A1}">
                  <wpsdc:indentchars xmlns:wpsdc="http://www.wps.cn/officeDocument/2017/drawingmlCustomData" val="100" checksum="3588401361"/>
                </a:ext>
              </a:extLst>
            </a:pPr>
            <a:r>
              <a:rPr lang="en-US" altLang="zh-CN" sz="2400">
                <a:latin typeface="Times New Roman" panose="02020603050405020304" pitchFamily="18" charset="0"/>
                <a:cs typeface="Times New Roman" panose="02020603050405020304" pitchFamily="18" charset="0"/>
              </a:rPr>
              <a:t>A. from 50 to 100Ah	B. from 13.5 to 14.5 volts</a:t>
            </a:r>
            <a:endParaRPr lang="en-US" altLang="zh-CN" sz="2400">
              <a:latin typeface="Times New Roman" panose="02020603050405020304" pitchFamily="18" charset="0"/>
              <a:cs typeface="Times New Roman" panose="02020603050405020304" pitchFamily="18" charset="0"/>
            </a:endParaRPr>
          </a:p>
          <a:p>
            <a:pPr indent="304800" algn="just" fontAlgn="auto">
              <a:lnSpc>
                <a:spcPct val="150000"/>
              </a:lnSpc>
              <a:extLst>
                <a:ext uri="{35155182-B16C-46BC-9424-99874614C6A1}">
                  <wpsdc:indentchars xmlns:wpsdc="http://www.wps.cn/officeDocument/2017/drawingmlCustomData" val="100" checksum="3588401361"/>
                </a:ext>
              </a:extLst>
            </a:pPr>
            <a:r>
              <a:rPr lang="en-US" altLang="zh-CN" sz="2400">
                <a:latin typeface="Times New Roman" panose="02020603050405020304" pitchFamily="18" charset="0"/>
                <a:cs typeface="Times New Roman" panose="02020603050405020304" pitchFamily="18" charset="0"/>
              </a:rPr>
              <a:t>C. from 50 to 100 volts	D. from 13.5 to 14.5Ah</a:t>
            </a:r>
            <a:endParaRPr lang="en-US" altLang="zh-CN" sz="2400">
              <a:latin typeface="Times New Roman" panose="02020603050405020304" pitchFamily="18" charset="0"/>
              <a:cs typeface="Times New Roman" panose="02020603050405020304" pitchFamily="18" charset="0"/>
            </a:endParaRPr>
          </a:p>
          <a:p>
            <a:pPr indent="0" algn="just" fontAlgn="auto">
              <a:lnSpc>
                <a:spcPct val="150000"/>
              </a:lnSpc>
            </a:pPr>
            <a:r>
              <a:rPr lang="en-US" altLang="zh-CN" sz="2400">
                <a:latin typeface="Times New Roman" panose="02020603050405020304" pitchFamily="18" charset="0"/>
                <a:cs typeface="Times New Roman" panose="02020603050405020304" pitchFamily="18" charset="0"/>
              </a:rPr>
              <a:t>3. The __________ supplies electrical power to the accessories with the engine on.</a:t>
            </a:r>
            <a:endParaRPr lang="en-US" altLang="zh-CN" sz="2400">
              <a:latin typeface="Times New Roman" panose="02020603050405020304" pitchFamily="18" charset="0"/>
              <a:cs typeface="Times New Roman" panose="02020603050405020304" pitchFamily="18" charset="0"/>
            </a:endParaRPr>
          </a:p>
          <a:p>
            <a:pPr indent="304800" algn="just" fontAlgn="auto">
              <a:lnSpc>
                <a:spcPct val="150000"/>
              </a:lnSpc>
              <a:extLst>
                <a:ext uri="{35155182-B16C-46BC-9424-99874614C6A1}">
                  <wpsdc:indentchars xmlns:wpsdc="http://www.wps.cn/officeDocument/2017/drawingmlCustomData" val="100" checksum="3588401361"/>
                </a:ext>
              </a:extLst>
            </a:pPr>
            <a:r>
              <a:rPr lang="en-US" altLang="zh-CN" sz="2400">
                <a:latin typeface="Times New Roman" panose="02020603050405020304" pitchFamily="18" charset="0"/>
                <a:cs typeface="Times New Roman" panose="02020603050405020304" pitchFamily="18" charset="0"/>
              </a:rPr>
              <a:t>A. battery          B. engine         C. regulator          D. alternator</a:t>
            </a:r>
            <a:endParaRPr lang="en-US" altLang="zh-CN" sz="2400">
              <a:latin typeface="Times New Roman" panose="02020603050405020304" pitchFamily="18" charset="0"/>
              <a:cs typeface="Times New Roman" panose="02020603050405020304" pitchFamily="18" charset="0"/>
            </a:endParaRPr>
          </a:p>
        </p:txBody>
      </p:sp>
      <p:pic>
        <p:nvPicPr>
          <p:cNvPr id="62471" name="Picture 3"/>
          <p:cNvPicPr>
            <a:picLocks noChangeAspect="1"/>
          </p:cNvPicPr>
          <p:nvPr>
            <p:custDataLst>
              <p:tags r:id="rId5"/>
            </p:custDataLst>
          </p:nvPr>
        </p:nvPicPr>
        <p:blipFill>
          <a:blip r:embed="rId6"/>
          <a:stretch>
            <a:fillRect/>
          </a:stretch>
        </p:blipFill>
        <p:spPr>
          <a:xfrm rot="1800000">
            <a:off x="4522470" y="2439035"/>
            <a:ext cx="563245" cy="563245"/>
          </a:xfrm>
          <a:prstGeom prst="rect">
            <a:avLst/>
          </a:prstGeom>
          <a:noFill/>
          <a:ln w="9525">
            <a:noFill/>
          </a:ln>
        </p:spPr>
      </p:pic>
      <p:pic>
        <p:nvPicPr>
          <p:cNvPr id="24" name="Picture 3"/>
          <p:cNvPicPr>
            <a:picLocks noChangeAspect="1"/>
          </p:cNvPicPr>
          <p:nvPr>
            <p:custDataLst>
              <p:tags r:id="rId7"/>
            </p:custDataLst>
          </p:nvPr>
        </p:nvPicPr>
        <p:blipFill>
          <a:blip r:embed="rId6"/>
          <a:stretch>
            <a:fillRect/>
          </a:stretch>
        </p:blipFill>
        <p:spPr>
          <a:xfrm rot="1800000">
            <a:off x="1228725" y="4107815"/>
            <a:ext cx="563245" cy="563245"/>
          </a:xfrm>
          <a:prstGeom prst="rect">
            <a:avLst/>
          </a:prstGeom>
          <a:noFill/>
          <a:ln w="9525">
            <a:noFill/>
          </a:ln>
        </p:spPr>
      </p:pic>
      <p:pic>
        <p:nvPicPr>
          <p:cNvPr id="25" name="Picture 3"/>
          <p:cNvPicPr>
            <a:picLocks noChangeAspect="1"/>
          </p:cNvPicPr>
          <p:nvPr>
            <p:custDataLst>
              <p:tags r:id="rId8"/>
            </p:custDataLst>
          </p:nvPr>
        </p:nvPicPr>
        <p:blipFill>
          <a:blip r:embed="rId6"/>
          <a:stretch>
            <a:fillRect/>
          </a:stretch>
        </p:blipFill>
        <p:spPr>
          <a:xfrm rot="1800000">
            <a:off x="7308215" y="5720715"/>
            <a:ext cx="563245" cy="563245"/>
          </a:xfrm>
          <a:prstGeom prst="rect">
            <a:avLst/>
          </a:prstGeom>
          <a:noFill/>
          <a:ln w="9525">
            <a:noFill/>
          </a:ln>
        </p:spPr>
      </p:pic>
    </p:spTree>
    <p:custDataLst>
      <p:tags r:id="rId9"/>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24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1035685" y="542925"/>
            <a:ext cx="5335905" cy="637540"/>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mj-lt"/>
                <a:cs typeface="+mj-lt"/>
              </a:rPr>
              <a:t>Fill in the blanks with the missing words.</a:t>
            </a:r>
            <a:endParaRPr lang="en-US" sz="2000" b="1" dirty="0">
              <a:solidFill>
                <a:schemeClr val="tx1"/>
              </a:solidFill>
              <a:latin typeface="+mj-lt"/>
              <a:cs typeface="+mj-lt"/>
            </a:endParaRPr>
          </a:p>
          <a:p>
            <a:pPr marL="0" indent="0" eaLnBrk="0" hangingPunct="0">
              <a:lnSpc>
                <a:spcPct val="130000"/>
              </a:lnSpc>
              <a:buFontTx/>
              <a:buNone/>
            </a:pPr>
            <a:endParaRPr lang="en-US" sz="2000" b="1" dirty="0">
              <a:solidFill>
                <a:schemeClr val="tx1"/>
              </a:solidFill>
              <a:latin typeface="+mj-lt"/>
              <a:cs typeface="+mj-lt"/>
            </a:endParaRPr>
          </a:p>
        </p:txBody>
      </p:sp>
      <p:graphicFrame>
        <p:nvGraphicFramePr>
          <p:cNvPr id="10" name="表格 9"/>
          <p:cNvGraphicFramePr/>
          <p:nvPr>
            <p:custDataLst>
              <p:tags r:id="rId1"/>
            </p:custDataLst>
          </p:nvPr>
        </p:nvGraphicFramePr>
        <p:xfrm>
          <a:off x="615950" y="1234440"/>
          <a:ext cx="11163300" cy="4823460"/>
        </p:xfrm>
        <a:graphic>
          <a:graphicData uri="http://schemas.openxmlformats.org/drawingml/2006/table">
            <a:tbl>
              <a:tblPr firstRow="1" bandRow="1">
                <a:tableStyleId>{5C22544A-7EE6-4342-B048-85BDC9FD1C3A}</a:tableStyleId>
              </a:tblPr>
              <a:tblGrid>
                <a:gridCol w="1647190"/>
                <a:gridCol w="9516110"/>
              </a:tblGrid>
              <a:tr h="1579245">
                <a:tc>
                  <a:txBody>
                    <a:bodyPr/>
                    <a:p>
                      <a:pPr indent="0" algn="ctr" fontAlgn="auto">
                        <a:lnSpc>
                          <a:spcPct val="150000"/>
                        </a:lnSpc>
                        <a:buNone/>
                      </a:pPr>
                      <a:r>
                        <a:rPr lang="en-US" sz="2400" b="0">
                          <a:solidFill>
                            <a:schemeClr val="tx1"/>
                          </a:solidFill>
                          <a:latin typeface="Times New Roman" panose="02020603050405020304" pitchFamily="18" charset="0"/>
                          <a:ea typeface="宋体" panose="02010600030101010101" pitchFamily="2" charset="-122"/>
                          <a:cs typeface="Times New Roman" panose="02020603050405020304" pitchFamily="18" charset="0"/>
                        </a:rPr>
                        <a:t>Charging system</a:t>
                      </a:r>
                      <a:endParaRPr lang="en-US" sz="2400" b="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p>
                      <a:pPr indent="0" algn="just" fontAlgn="auto">
                        <a:lnSpc>
                          <a:spcPct val="150000"/>
                        </a:lnSpc>
                        <a:buNone/>
                      </a:pPr>
                      <a:r>
                        <a:rPr lang="en-US" altLang="en-US" sz="24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charging system provides 1</a:t>
                      </a:r>
                      <a:r>
                        <a:rPr lang="en-US" altLang="en-US" sz="2400" b="0" u="sng">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en-US" sz="24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energy for all of the electrical components on the car and mainly includes 2</a:t>
                      </a:r>
                      <a:r>
                        <a:rPr lang="en-US" altLang="en-US" sz="2400" b="0" u="sng">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en-US" sz="24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parts.</a:t>
                      </a:r>
                      <a:endParaRPr lang="en-US" altLang="en-US" sz="24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r h="1447800">
                <a:tc>
                  <a:txBody>
                    <a:bodyPr/>
                    <a:p>
                      <a:pPr indent="0" algn="ctr" fontAlgn="auto">
                        <a:lnSpc>
                          <a:spcPct val="150000"/>
                        </a:lnSpc>
                        <a:buNone/>
                      </a:pPr>
                      <a:r>
                        <a:rPr lang="en-US" sz="2400" b="0">
                          <a:latin typeface="Times New Roman" panose="02020603050405020304" pitchFamily="18" charset="0"/>
                          <a:ea typeface="宋体" panose="02010600030101010101" pitchFamily="2" charset="-122"/>
                          <a:cs typeface="Times New Roman" panose="02020603050405020304" pitchFamily="18" charset="0"/>
                        </a:rPr>
                        <a:t>Battery</a:t>
                      </a:r>
                      <a:endParaRPr 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p>
                      <a:pPr indent="0" algn="just" fontAlgn="auto">
                        <a:lnSpc>
                          <a:spcPct val="150000"/>
                        </a:lnSpc>
                        <a:buNone/>
                      </a:pPr>
                      <a:r>
                        <a:rPr lang="en-US" altLang="en-US" sz="24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battery is a 3____________ of electrical power. It can supply electrical power for the 4______________ and the accessories. </a:t>
                      </a:r>
                      <a:endParaRPr lang="en-US" altLang="en-US" sz="24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r h="1796415">
                <a:tc>
                  <a:txBody>
                    <a:bodyPr/>
                    <a:p>
                      <a:pPr indent="0" algn="ctr" fontAlgn="auto">
                        <a:lnSpc>
                          <a:spcPct val="150000"/>
                        </a:lnSpc>
                        <a:buNone/>
                      </a:pPr>
                      <a:r>
                        <a:rPr lang="en-US" sz="2400" b="0">
                          <a:latin typeface="Times New Roman" panose="02020603050405020304" pitchFamily="18" charset="0"/>
                          <a:ea typeface="宋体" panose="02010600030101010101" pitchFamily="2" charset="-122"/>
                          <a:cs typeface="Times New Roman" panose="02020603050405020304" pitchFamily="18" charset="0"/>
                        </a:rPr>
                        <a:t>Alternator</a:t>
                      </a:r>
                      <a:endParaRPr lang="en-US" sz="2400" b="0">
                        <a:latin typeface="Times New Roman" panose="02020603050405020304" pitchFamily="18" charset="0"/>
                        <a:ea typeface="宋体" panose="02010600030101010101" pitchFamily="2" charset="-122"/>
                        <a:cs typeface="Times New Roman" panose="02020603050405020304" pitchFamily="18" charset="0"/>
                      </a:endParaRPr>
                    </a:p>
                    <a:p>
                      <a:pPr indent="0" algn="ctr" fontAlgn="auto">
                        <a:lnSpc>
                          <a:spcPct val="150000"/>
                        </a:lnSpc>
                        <a:buNone/>
                      </a:pPr>
                      <a:r>
                        <a:rPr lang="en-US" sz="2400" b="0">
                          <a:latin typeface="Times New Roman" panose="02020603050405020304" pitchFamily="18" charset="0"/>
                          <a:ea typeface="宋体" panose="02010600030101010101" pitchFamily="2" charset="-122"/>
                          <a:cs typeface="Times New Roman" panose="02020603050405020304" pitchFamily="18" charset="0"/>
                        </a:rPr>
                        <a:t>(AC generator)</a:t>
                      </a:r>
                      <a:endParaRPr 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p>
                      <a:pPr indent="0" algn="just" fontAlgn="auto">
                        <a:lnSpc>
                          <a:spcPct val="150000"/>
                        </a:lnSpc>
                        <a:buNone/>
                      </a:pPr>
                      <a:r>
                        <a:rPr lang="en-US" altLang="en-US" sz="2400" b="0">
                          <a:latin typeface="Times New Roman" panose="02020603050405020304" pitchFamily="18" charset="0"/>
                          <a:ea typeface="宋体" panose="02010600030101010101" pitchFamily="2" charset="-122"/>
                          <a:cs typeface="Times New Roman" panose="02020603050405020304" pitchFamily="18" charset="0"/>
                        </a:rPr>
                        <a:t>The alternator turns mechanical energy into 5</a:t>
                      </a:r>
                      <a:r>
                        <a:rPr lang="en-US" altLang="en-US" sz="2400" b="0" u="sng">
                          <a:latin typeface="Times New Roman" panose="02020603050405020304" pitchFamily="18" charset="0"/>
                          <a:ea typeface="宋体" panose="02010600030101010101" pitchFamily="2" charset="-122"/>
                          <a:cs typeface="Times New Roman" panose="02020603050405020304" pitchFamily="18" charset="0"/>
                        </a:rPr>
                        <a:t>                        </a:t>
                      </a:r>
                      <a:r>
                        <a:rPr lang="en-US" altLang="en-US" sz="2400" b="0">
                          <a:latin typeface="Times New Roman" panose="02020603050405020304" pitchFamily="18" charset="0"/>
                          <a:ea typeface="宋体" panose="02010600030101010101" pitchFamily="2" charset="-122"/>
                          <a:cs typeface="Times New Roman" panose="02020603050405020304" pitchFamily="18" charset="0"/>
                        </a:rPr>
                        <a:t> energy. It is a </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p>
                      <a:pPr indent="0" algn="just" fontAlgn="auto">
                        <a:lnSpc>
                          <a:spcPct val="150000"/>
                        </a:lnSpc>
                        <a:buNone/>
                      </a:pPr>
                      <a:r>
                        <a:rPr lang="en-US" altLang="en-US" sz="2400" b="0">
                          <a:latin typeface="Times New Roman" panose="02020603050405020304" pitchFamily="18" charset="0"/>
                          <a:ea typeface="宋体" panose="02010600030101010101" pitchFamily="2" charset="-122"/>
                          <a:cs typeface="Times New Roman" panose="02020603050405020304" pitchFamily="18" charset="0"/>
                        </a:rPr>
                        <a:t>6</a:t>
                      </a:r>
                      <a:r>
                        <a:rPr lang="en-US" altLang="en-US" sz="2400" b="0" u="sng">
                          <a:latin typeface="Times New Roman" panose="02020603050405020304" pitchFamily="18" charset="0"/>
                          <a:ea typeface="宋体" panose="02010600030101010101" pitchFamily="2" charset="-122"/>
                          <a:cs typeface="Times New Roman" panose="02020603050405020304" pitchFamily="18" charset="0"/>
                        </a:rPr>
                        <a:t>                   </a:t>
                      </a:r>
                      <a:r>
                        <a:rPr lang="en-US" altLang="en-US" sz="2400" b="0">
                          <a:latin typeface="Times New Roman" panose="02020603050405020304" pitchFamily="18" charset="0"/>
                          <a:ea typeface="宋体" panose="02010600030101010101" pitchFamily="2" charset="-122"/>
                          <a:cs typeface="Times New Roman" panose="02020603050405020304" pitchFamily="18" charset="0"/>
                        </a:rPr>
                        <a:t> that produces alternating current (AC) and the current is immediately converted to 7</a:t>
                      </a:r>
                      <a:r>
                        <a:rPr lang="en-US" altLang="en-US" sz="2400" b="0" u="sng">
                          <a:latin typeface="Times New Roman" panose="02020603050405020304" pitchFamily="18" charset="0"/>
                          <a:ea typeface="宋体" panose="02010600030101010101" pitchFamily="2" charset="-122"/>
                          <a:cs typeface="Times New Roman" panose="02020603050405020304" pitchFamily="18" charset="0"/>
                        </a:rPr>
                        <a:t>                           </a:t>
                      </a:r>
                      <a:r>
                        <a:rPr lang="en-US" altLang="en-US" sz="2400" b="0">
                          <a:latin typeface="Times New Roman" panose="02020603050405020304" pitchFamily="18" charset="0"/>
                          <a:ea typeface="宋体" panose="02010600030101010101" pitchFamily="2" charset="-122"/>
                          <a:cs typeface="Times New Roman" panose="02020603050405020304" pitchFamily="18" charset="0"/>
                        </a:rPr>
                        <a:t> inside the alternator. </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bl>
          </a:graphicData>
        </a:graphic>
      </p:graphicFrame>
      <p:sp>
        <p:nvSpPr>
          <p:cNvPr id="439" name="矩形 439"/>
          <p:cNvSpPr/>
          <p:nvPr/>
        </p:nvSpPr>
        <p:spPr>
          <a:xfrm>
            <a:off x="461010" y="716280"/>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2</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11" name="文本框 10"/>
          <p:cNvSpPr txBox="1"/>
          <p:nvPr/>
        </p:nvSpPr>
        <p:spPr>
          <a:xfrm>
            <a:off x="8168005" y="2143760"/>
            <a:ext cx="720090"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five</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2" name="文本框 11"/>
          <p:cNvSpPr txBox="1"/>
          <p:nvPr/>
        </p:nvSpPr>
        <p:spPr>
          <a:xfrm>
            <a:off x="6492240" y="1581785"/>
            <a:ext cx="1465580"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electrical</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3" name="文本框 12"/>
          <p:cNvSpPr txBox="1"/>
          <p:nvPr/>
        </p:nvSpPr>
        <p:spPr>
          <a:xfrm>
            <a:off x="4710430" y="3084195"/>
            <a:ext cx="1497965" cy="460375"/>
          </a:xfrm>
          <a:prstGeom prst="rect">
            <a:avLst/>
          </a:prstGeom>
          <a:noFill/>
        </p:spPr>
        <p:txBody>
          <a:bodyPr wrap="square" rtlCol="0">
            <a:spAutoFit/>
          </a:bodyPr>
          <a:p>
            <a:pPr algn="ctr"/>
            <a:r>
              <a:rPr lang="zh-CN" altLang="en-US" sz="2400" b="1">
                <a:solidFill>
                  <a:srgbClr val="FF0000"/>
                </a:solidFill>
                <a:latin typeface="Times New Roman" panose="02020603050405020304" pitchFamily="18" charset="0"/>
                <a:cs typeface="Times New Roman" panose="02020603050405020304" pitchFamily="18" charset="0"/>
              </a:rPr>
              <a:t>reservoir</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26" name="文本框 25"/>
          <p:cNvSpPr txBox="1"/>
          <p:nvPr/>
        </p:nvSpPr>
        <p:spPr>
          <a:xfrm>
            <a:off x="4529455" y="3647440"/>
            <a:ext cx="1161415"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engine</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27" name="文本框 26"/>
          <p:cNvSpPr txBox="1"/>
          <p:nvPr/>
        </p:nvSpPr>
        <p:spPr>
          <a:xfrm>
            <a:off x="7893050" y="4439285"/>
            <a:ext cx="1457325" cy="460375"/>
          </a:xfrm>
          <a:prstGeom prst="rect">
            <a:avLst/>
          </a:prstGeom>
          <a:noFill/>
        </p:spPr>
        <p:txBody>
          <a:bodyPr wrap="square" rtlCol="0">
            <a:spAutoFit/>
          </a:bodyPr>
          <a:p>
            <a:pPr algn="ctr"/>
            <a:r>
              <a:rPr lang="zh-CN" altLang="en-US" sz="2400" b="1">
                <a:solidFill>
                  <a:srgbClr val="FF0000"/>
                </a:solidFill>
                <a:latin typeface="Times New Roman" panose="02020603050405020304" pitchFamily="18" charset="0"/>
                <a:cs typeface="Times New Roman" panose="02020603050405020304" pitchFamily="18" charset="0"/>
              </a:rPr>
              <a:t>electrical</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28" name="文本框 27"/>
          <p:cNvSpPr txBox="1"/>
          <p:nvPr/>
        </p:nvSpPr>
        <p:spPr>
          <a:xfrm>
            <a:off x="2545715" y="4953635"/>
            <a:ext cx="1528445" cy="460375"/>
          </a:xfrm>
          <a:prstGeom prst="rect">
            <a:avLst/>
          </a:prstGeom>
          <a:noFill/>
        </p:spPr>
        <p:txBody>
          <a:bodyPr wrap="square" rtlCol="0">
            <a:spAutoFit/>
          </a:bodyPr>
          <a:p>
            <a:pPr algn="ctr"/>
            <a:r>
              <a:rPr lang="zh-CN" altLang="en-US" sz="2400" b="1">
                <a:solidFill>
                  <a:srgbClr val="FF0000"/>
                </a:solidFill>
                <a:latin typeface="Times New Roman" panose="02020603050405020304" pitchFamily="18" charset="0"/>
                <a:ea typeface="微软雅黑" panose="020B0503020204020204" charset="-122"/>
                <a:cs typeface="Times New Roman" panose="02020603050405020304" pitchFamily="18" charset="0"/>
              </a:rPr>
              <a:t>generator</a:t>
            </a:r>
            <a:endParaRPr lang="zh-CN" altLang="en-US" sz="2400" b="1">
              <a:solidFill>
                <a:srgbClr val="FF0000"/>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30" name="文本框 29"/>
          <p:cNvSpPr txBox="1"/>
          <p:nvPr/>
        </p:nvSpPr>
        <p:spPr>
          <a:xfrm>
            <a:off x="5608955" y="5528310"/>
            <a:ext cx="2096770" cy="460375"/>
          </a:xfrm>
          <a:prstGeom prst="rect">
            <a:avLst/>
          </a:prstGeom>
          <a:noFill/>
        </p:spPr>
        <p:txBody>
          <a:bodyPr wrap="square" rtlCol="0">
            <a:spAutoFit/>
          </a:bodyPr>
          <a:p>
            <a:pPr algn="ctr"/>
            <a:r>
              <a:rPr lang="zh-CN" altLang="en-US" sz="2400" b="1">
                <a:solidFill>
                  <a:srgbClr val="FF0000"/>
                </a:solidFill>
                <a:latin typeface="Times New Roman" panose="02020603050405020304" pitchFamily="18" charset="0"/>
                <a:cs typeface="Times New Roman" panose="02020603050405020304" pitchFamily="18" charset="0"/>
              </a:rPr>
              <a:t>direct current</a:t>
            </a:r>
            <a:endParaRPr lang="zh-CN" altLang="en-US" sz="2400" b="1">
              <a:solidFill>
                <a:srgbClr val="FF0000"/>
              </a:solidFill>
              <a:latin typeface="Times New Roman" panose="02020603050405020304" pitchFamily="18" charset="0"/>
              <a:cs typeface="Times New Roman" panose="02020603050405020304" pitchFamily="18" charset="0"/>
            </a:endParaRPr>
          </a:p>
        </p:txBody>
      </p:sp>
      <p:grpSp>
        <p:nvGrpSpPr>
          <p:cNvPr id="2" name="组合 1"/>
          <p:cNvGrpSpPr/>
          <p:nvPr/>
        </p:nvGrpSpPr>
        <p:grpSpPr>
          <a:xfrm>
            <a:off x="6607175" y="91440"/>
            <a:ext cx="5478780" cy="467995"/>
            <a:chOff x="10405" y="144"/>
            <a:chExt cx="8628" cy="737"/>
          </a:xfrm>
        </p:grpSpPr>
        <p:sp>
          <p:nvSpPr>
            <p:cNvPr id="3" name="流程图: 可选过程 2">
              <a:hlinkClick r:id="rId2"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4" name="流程图: 可选过程 3">
              <a:hlinkClick r:id="rId3"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5" name="流程图: 可选过程 4">
              <a:hlinkClick r:id="rId4" action="ppaction://hlinksldjump"/>
            </p:cNvPr>
            <p:cNvSpPr/>
            <p:nvPr/>
          </p:nvSpPr>
          <p:spPr>
            <a:xfrm>
              <a:off x="12571"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4" name="流程图: 可选过程 13">
              <a:hlinkClick r:id="rId5"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2"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7">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1"/>
      <p:bldP spid="26" grpId="1"/>
      <p:bldP spid="12" grpId="0"/>
      <p:bldP spid="12" grpId="1"/>
      <p:bldP spid="11" grpId="2"/>
      <p:bldP spid="26" grpId="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表格 9"/>
          <p:cNvGraphicFramePr/>
          <p:nvPr>
            <p:custDataLst>
              <p:tags r:id="rId1"/>
            </p:custDataLst>
          </p:nvPr>
        </p:nvGraphicFramePr>
        <p:xfrm>
          <a:off x="824230" y="1202055"/>
          <a:ext cx="10870565" cy="5055870"/>
        </p:xfrm>
        <a:graphic>
          <a:graphicData uri="http://schemas.openxmlformats.org/drawingml/2006/table">
            <a:tbl>
              <a:tblPr firstRow="1" bandRow="1">
                <a:tableStyleId>{5C22544A-7EE6-4342-B048-85BDC9FD1C3A}</a:tableStyleId>
              </a:tblPr>
              <a:tblGrid>
                <a:gridCol w="1601470"/>
                <a:gridCol w="9269095"/>
              </a:tblGrid>
              <a:tr h="1840230">
                <a:tc>
                  <a:txBody>
                    <a:bodyPr/>
                    <a:p>
                      <a:pPr indent="0" algn="ctr" fontAlgn="auto">
                        <a:lnSpc>
                          <a:spcPct val="150000"/>
                        </a:lnSpc>
                        <a:buNone/>
                      </a:pPr>
                      <a:r>
                        <a:rPr lang="en-US" sz="2400" b="0">
                          <a:solidFill>
                            <a:schemeClr val="tx1"/>
                          </a:solidFill>
                          <a:latin typeface="Times New Roman" panose="02020603050405020304" pitchFamily="18" charset="0"/>
                          <a:ea typeface="宋体" panose="02010600030101010101" pitchFamily="2" charset="-122"/>
                          <a:cs typeface="Times New Roman" panose="02020603050405020304" pitchFamily="18" charset="0"/>
                        </a:rPr>
                        <a:t>Voltage regulator</a:t>
                      </a:r>
                      <a:endParaRPr lang="en-US" sz="2400" b="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p>
                      <a:pPr indent="0" algn="just" fontAlgn="auto">
                        <a:lnSpc>
                          <a:spcPct val="150000"/>
                        </a:lnSpc>
                        <a:buNone/>
                      </a:pPr>
                      <a:r>
                        <a:rPr lang="en-US" altLang="en-US"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voltage regulator keeps the voltage between 13.5 and 14.5 8</a:t>
                      </a:r>
                      <a:r>
                        <a:rPr lang="en-US" altLang="en-US" sz="2400" b="0"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en-US"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voltage setting aims to protect the electrical components from 9</a:t>
                      </a:r>
                      <a:r>
                        <a:rPr lang="en-US" altLang="en-US" sz="2400" b="0"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en-US"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en-US"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r h="1430655">
                <a:tc>
                  <a:txBody>
                    <a:bodyPr/>
                    <a:p>
                      <a:pPr indent="0" algn="ctr" fontAlgn="auto">
                        <a:lnSpc>
                          <a:spcPct val="150000"/>
                        </a:lnSpc>
                        <a:buNone/>
                      </a:pPr>
                      <a:r>
                        <a:rPr lang="en-US" altLang="en-US" sz="2400" b="0">
                          <a:latin typeface="Times New Roman" panose="02020603050405020304" pitchFamily="18" charset="0"/>
                          <a:ea typeface="宋体" panose="02010600030101010101" pitchFamily="2" charset="-122"/>
                          <a:cs typeface="Times New Roman" panose="02020603050405020304" pitchFamily="18" charset="0"/>
                        </a:rPr>
                        <a:t>Charging indicator</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p>
                      <a:pPr indent="0" algn="just" fontAlgn="auto">
                        <a:lnSpc>
                          <a:spcPct val="150000"/>
                        </a:lnSpc>
                        <a:buNone/>
                      </a:pPr>
                      <a:r>
                        <a:rPr lang="en-US" altLang="en-US" sz="24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most common charging indicator device is a simple on/off 10</a:t>
                      </a:r>
                      <a:r>
                        <a:rPr lang="en-US" altLang="en-US" sz="2400" b="0" u="sng">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en-US" sz="24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It is normally 11</a:t>
                      </a:r>
                      <a:r>
                        <a:rPr lang="en-US" altLang="en-US" sz="2400" b="0" u="sng">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en-US" sz="24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altLang="en-US" sz="24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r h="1784985">
                <a:tc>
                  <a:txBody>
                    <a:bodyPr/>
                    <a:p>
                      <a:pPr indent="0" algn="ctr" fontAlgn="auto">
                        <a:lnSpc>
                          <a:spcPct val="150000"/>
                        </a:lnSpc>
                        <a:buNone/>
                      </a:pPr>
                      <a:r>
                        <a:rPr lang="en-US" sz="2400" b="0">
                          <a:latin typeface="Times New Roman" panose="02020603050405020304" pitchFamily="18" charset="0"/>
                          <a:ea typeface="宋体" panose="02010600030101010101" pitchFamily="2" charset="-122"/>
                          <a:cs typeface="Times New Roman" panose="02020603050405020304" pitchFamily="18" charset="0"/>
                        </a:rPr>
                        <a:t>Wiring</a:t>
                      </a:r>
                      <a:endParaRPr 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p>
                      <a:pPr indent="0" algn="just" fontAlgn="auto">
                        <a:lnSpc>
                          <a:spcPct val="150000"/>
                        </a:lnSpc>
                        <a:buNone/>
                      </a:pPr>
                      <a:endParaRPr lang="en-US" altLang="en-US" sz="24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indent="0" algn="just" fontAlgn="auto">
                        <a:lnSpc>
                          <a:spcPct val="150000"/>
                        </a:lnSpc>
                        <a:buNone/>
                      </a:pPr>
                      <a:r>
                        <a:rPr lang="en-US" altLang="en-US" sz="24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It attaches all of the 12</a:t>
                      </a:r>
                      <a:r>
                        <a:rPr lang="en-US" altLang="en-US" sz="2400" b="0" u="sng">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en-US" sz="24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components together.</a:t>
                      </a:r>
                      <a:endParaRPr lang="en-US" altLang="en-US" sz="24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bl>
          </a:graphicData>
        </a:graphic>
      </p:graphicFrame>
      <p:sp>
        <p:nvSpPr>
          <p:cNvPr id="2" name="文本框 1"/>
          <p:cNvSpPr txBox="1"/>
          <p:nvPr/>
        </p:nvSpPr>
        <p:spPr>
          <a:xfrm>
            <a:off x="10685145" y="1304925"/>
            <a:ext cx="907415" cy="460375"/>
          </a:xfrm>
          <a:prstGeom prst="rect">
            <a:avLst/>
          </a:prstGeom>
          <a:noFill/>
        </p:spPr>
        <p:txBody>
          <a:bodyPr wrap="square" rtlCol="0">
            <a:spAutoFit/>
          </a:bodyPr>
          <a:p>
            <a:pPr algn="ctr"/>
            <a:r>
              <a:rPr lang="zh-CN" altLang="en-US" sz="2400" b="1">
                <a:solidFill>
                  <a:srgbClr val="FF0000"/>
                </a:solidFill>
                <a:latin typeface="Times New Roman" panose="02020603050405020304" pitchFamily="18" charset="0"/>
                <a:cs typeface="Times New Roman" panose="02020603050405020304" pitchFamily="18" charset="0"/>
              </a:rPr>
              <a:t>volts</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3" name="文本框 2"/>
          <p:cNvSpPr txBox="1"/>
          <p:nvPr/>
        </p:nvSpPr>
        <p:spPr>
          <a:xfrm>
            <a:off x="2693670" y="2400300"/>
            <a:ext cx="1821815"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over-voltage</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4" name="文本框 3"/>
          <p:cNvSpPr txBox="1"/>
          <p:nvPr/>
        </p:nvSpPr>
        <p:spPr>
          <a:xfrm>
            <a:off x="2729865" y="3870325"/>
            <a:ext cx="2085975" cy="460375"/>
          </a:xfrm>
          <a:prstGeom prst="rect">
            <a:avLst/>
          </a:prstGeom>
          <a:noFill/>
        </p:spPr>
        <p:txBody>
          <a:bodyPr wrap="square" rtlCol="0">
            <a:spAutoFit/>
          </a:bodyPr>
          <a:p>
            <a:pPr algn="ctr"/>
            <a:r>
              <a:rPr lang="zh-CN" altLang="en-US" sz="2400" b="1">
                <a:solidFill>
                  <a:srgbClr val="FF0000"/>
                </a:solidFill>
                <a:latin typeface="Times New Roman" panose="02020603050405020304" pitchFamily="18" charset="0"/>
                <a:cs typeface="Times New Roman" panose="02020603050405020304" pitchFamily="18" charset="0"/>
              </a:rPr>
              <a:t>warning lamp</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21" name="文本框 20"/>
          <p:cNvSpPr txBox="1"/>
          <p:nvPr/>
        </p:nvSpPr>
        <p:spPr>
          <a:xfrm>
            <a:off x="7477760" y="3870325"/>
            <a:ext cx="721360" cy="460375"/>
          </a:xfrm>
          <a:prstGeom prst="rect">
            <a:avLst/>
          </a:prstGeom>
          <a:noFill/>
        </p:spPr>
        <p:txBody>
          <a:bodyPr wrap="square" rtlCol="0">
            <a:spAutoFit/>
          </a:bodyPr>
          <a:p>
            <a:pPr algn="ctr"/>
            <a:r>
              <a:rPr lang="zh-CN" altLang="en-US" sz="2400" b="1">
                <a:solidFill>
                  <a:srgbClr val="FF0000"/>
                </a:solidFill>
                <a:latin typeface="Times New Roman" panose="02020603050405020304" pitchFamily="18" charset="0"/>
                <a:cs typeface="Times New Roman" panose="02020603050405020304" pitchFamily="18" charset="0"/>
              </a:rPr>
              <a:t>off</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22" name="文本框 21"/>
          <p:cNvSpPr txBox="1"/>
          <p:nvPr/>
        </p:nvSpPr>
        <p:spPr>
          <a:xfrm>
            <a:off x="5400040" y="5080000"/>
            <a:ext cx="2362835" cy="460375"/>
          </a:xfrm>
          <a:prstGeom prst="rect">
            <a:avLst/>
          </a:prstGeom>
          <a:noFill/>
        </p:spPr>
        <p:txBody>
          <a:bodyPr wrap="square" rtlCol="0">
            <a:spAutoFit/>
          </a:bodyPr>
          <a:p>
            <a:pPr algn="ctr"/>
            <a:r>
              <a:rPr lang="zh-CN" altLang="en-US" sz="2400" b="1">
                <a:solidFill>
                  <a:srgbClr val="FF0000"/>
                </a:solidFill>
                <a:latin typeface="Times New Roman" panose="02020603050405020304" pitchFamily="18" charset="0"/>
                <a:cs typeface="Times New Roman" panose="02020603050405020304" pitchFamily="18" charset="0"/>
              </a:rPr>
              <a:t>charging system</a:t>
            </a:r>
            <a:endParaRPr lang="zh-CN" altLang="en-US" sz="2400" b="1">
              <a:solidFill>
                <a:srgbClr val="FF0000"/>
              </a:solidFill>
              <a:latin typeface="Times New Roman" panose="02020603050405020304" pitchFamily="18" charset="0"/>
              <a:cs typeface="Times New Roman" panose="02020603050405020304" pitchFamily="18" charset="0"/>
            </a:endParaRPr>
          </a:p>
        </p:txBody>
      </p:sp>
      <p:grpSp>
        <p:nvGrpSpPr>
          <p:cNvPr id="5" name="组合 4"/>
          <p:cNvGrpSpPr/>
          <p:nvPr/>
        </p:nvGrpSpPr>
        <p:grpSpPr>
          <a:xfrm>
            <a:off x="6607175" y="91440"/>
            <a:ext cx="5478780" cy="467995"/>
            <a:chOff x="10405" y="144"/>
            <a:chExt cx="8628" cy="737"/>
          </a:xfrm>
        </p:grpSpPr>
        <p:sp>
          <p:nvSpPr>
            <p:cNvPr id="11" name="流程图: 可选过程 10">
              <a:hlinkClick r:id="rId2"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12" name="流程图: 可选过程 11">
              <a:hlinkClick r:id="rId3"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3" name="流程图: 可选过程 12">
              <a:hlinkClick r:id="rId4" action="ppaction://hlinksldjump"/>
            </p:cNvPr>
            <p:cNvSpPr/>
            <p:nvPr/>
          </p:nvSpPr>
          <p:spPr>
            <a:xfrm>
              <a:off x="12571"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4" name="流程图: 可选过程 13">
              <a:hlinkClick r:id="rId5"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654685" y="866775"/>
            <a:ext cx="10882630" cy="5124450"/>
          </a:xfrm>
          <a:prstGeom prst="rect">
            <a:avLst/>
          </a:prstGeom>
          <a:noFill/>
          <a:ln w="9525">
            <a:noFill/>
            <a:miter lim="800000"/>
          </a:ln>
        </p:spPr>
        <p:txBody>
          <a:bodyPr anchor="ctr" anchorCtr="0"/>
          <a:p>
            <a:pPr marL="0" indent="457200" algn="just" eaLnBrk="0" fontAlgn="auto" hangingPunct="0">
              <a:lnSpc>
                <a:spcPct val="130000"/>
              </a:lnSpc>
              <a:buFontTx/>
              <a:buNone/>
            </a:pPr>
            <a:r>
              <a:rPr lang="en-US" sz="2400" dirty="0">
                <a:solidFill>
                  <a:schemeClr val="tx1"/>
                </a:solidFill>
                <a:latin typeface="Times New Roman" panose="02020603050405020304" pitchFamily="18" charset="0"/>
                <a:cs typeface="Times New Roman" panose="02020603050405020304" pitchFamily="18" charset="0"/>
              </a:rPr>
              <a:t>  The </a:t>
            </a:r>
            <a:r>
              <a:rPr lang="en-US" sz="2400" b="1" dirty="0">
                <a:solidFill>
                  <a:schemeClr val="tx1"/>
                </a:solidFill>
                <a:latin typeface="Times New Roman" panose="02020603050405020304" pitchFamily="18" charset="0"/>
                <a:cs typeface="Times New Roman" panose="02020603050405020304" pitchFamily="18" charset="0"/>
              </a:rPr>
              <a:t>charging system</a:t>
            </a:r>
            <a:r>
              <a:rPr lang="en-US" sz="2400" dirty="0">
                <a:solidFill>
                  <a:schemeClr val="tx1"/>
                </a:solidFill>
                <a:latin typeface="Times New Roman" panose="02020603050405020304" pitchFamily="18" charset="0"/>
                <a:cs typeface="Times New Roman" panose="02020603050405020304" pitchFamily="18" charset="0"/>
              </a:rPr>
              <a:t> provides electrical energy for all of the electrical components on the car. The main parts of the charging system include the battery, the alternator (AC </a:t>
            </a:r>
            <a:r>
              <a:rPr lang="en-US" sz="2400" b="1" dirty="0">
                <a:solidFill>
                  <a:schemeClr val="tx1"/>
                </a:solidFill>
                <a:latin typeface="Times New Roman" panose="02020603050405020304" pitchFamily="18" charset="0"/>
                <a:cs typeface="Times New Roman" panose="02020603050405020304" pitchFamily="18" charset="0"/>
              </a:rPr>
              <a:t>generator</a:t>
            </a:r>
            <a:r>
              <a:rPr lang="en-US" sz="2400" dirty="0">
                <a:solidFill>
                  <a:schemeClr val="tx1"/>
                </a:solidFill>
                <a:latin typeface="Times New Roman" panose="02020603050405020304" pitchFamily="18" charset="0"/>
                <a:cs typeface="Times New Roman" panose="02020603050405020304" pitchFamily="18" charset="0"/>
              </a:rPr>
              <a:t>), the voltage regulator, the charging </a:t>
            </a:r>
            <a:r>
              <a:rPr lang="en-US" sz="2400" b="1" dirty="0">
                <a:solidFill>
                  <a:schemeClr val="tx1"/>
                </a:solidFill>
                <a:latin typeface="Times New Roman" panose="02020603050405020304" pitchFamily="18" charset="0"/>
                <a:cs typeface="Times New Roman" panose="02020603050405020304" pitchFamily="18" charset="0"/>
              </a:rPr>
              <a:t>indicator</a:t>
            </a:r>
            <a:r>
              <a:rPr lang="en-US" sz="2400" dirty="0">
                <a:solidFill>
                  <a:schemeClr val="tx1"/>
                </a:solidFill>
                <a:latin typeface="Times New Roman" panose="02020603050405020304" pitchFamily="18" charset="0"/>
                <a:cs typeface="Times New Roman" panose="02020603050405020304" pitchFamily="18" charset="0"/>
              </a:rPr>
              <a:t>, and the </a:t>
            </a:r>
            <a:r>
              <a:rPr lang="en-US" sz="2400" b="1" dirty="0">
                <a:solidFill>
                  <a:schemeClr val="tx1"/>
                </a:solidFill>
                <a:latin typeface="Times New Roman" panose="02020603050405020304" pitchFamily="18" charset="0"/>
                <a:cs typeface="Times New Roman" panose="02020603050405020304" pitchFamily="18" charset="0"/>
              </a:rPr>
              <a:t>wiring</a:t>
            </a:r>
            <a:r>
              <a:rPr lang="en-US" sz="2400" dirty="0">
                <a:solidFill>
                  <a:schemeClr val="tx1"/>
                </a:solidFill>
                <a:latin typeface="Times New Roman" panose="02020603050405020304" pitchFamily="18" charset="0"/>
                <a:cs typeface="Times New Roman" panose="02020603050405020304" pitchFamily="18" charset="0"/>
              </a:rPr>
              <a:t>.</a:t>
            </a:r>
            <a:r>
              <a:rPr lang="en-US" sz="2400" b="1" dirty="0">
                <a:solidFill>
                  <a:schemeClr val="tx1"/>
                </a:solidFill>
                <a:latin typeface="Times New Roman" panose="02020603050405020304" pitchFamily="18" charset="0"/>
                <a:cs typeface="Times New Roman" panose="02020603050405020304" pitchFamily="18" charset="0"/>
              </a:rPr>
              <a:t>   </a:t>
            </a:r>
            <a:endParaRPr lang="en-US" sz="2400" b="1" dirty="0">
              <a:solidFill>
                <a:schemeClr val="tx1"/>
              </a:solidFill>
              <a:latin typeface="Times New Roman" panose="02020603050405020304" pitchFamily="18" charset="0"/>
              <a:cs typeface="Times New Roman" panose="02020603050405020304" pitchFamily="18" charset="0"/>
            </a:endParaRPr>
          </a:p>
          <a:p>
            <a:pPr marL="0" indent="457200" algn="just" eaLnBrk="0" fontAlgn="auto" hangingPunct="0">
              <a:lnSpc>
                <a:spcPct val="130000"/>
              </a:lnSpc>
              <a:buFontTx/>
              <a:buNone/>
            </a:pPr>
            <a:r>
              <a:rPr lang="en-US" sz="2400" dirty="0">
                <a:solidFill>
                  <a:schemeClr val="tx1"/>
                </a:solidFill>
                <a:latin typeface="Times New Roman" panose="02020603050405020304" pitchFamily="18" charset="0"/>
                <a:cs typeface="Times New Roman" panose="02020603050405020304" pitchFamily="18" charset="0"/>
              </a:rPr>
              <a:t>  The battery is a </a:t>
            </a:r>
            <a:r>
              <a:rPr lang="en-US" sz="2400" b="1" dirty="0">
                <a:solidFill>
                  <a:schemeClr val="tx1"/>
                </a:solidFill>
                <a:latin typeface="Times New Roman" panose="02020603050405020304" pitchFamily="18" charset="0"/>
                <a:cs typeface="Times New Roman" panose="02020603050405020304" pitchFamily="18" charset="0"/>
              </a:rPr>
              <a:t>reservoir</a:t>
            </a:r>
            <a:r>
              <a:rPr lang="en-US" sz="2400" dirty="0">
                <a:solidFill>
                  <a:schemeClr val="tx1"/>
                </a:solidFill>
                <a:latin typeface="Times New Roman" panose="02020603050405020304" pitchFamily="18" charset="0"/>
                <a:cs typeface="Times New Roman" panose="02020603050405020304" pitchFamily="18" charset="0"/>
              </a:rPr>
              <a:t> of electrical power. Its biggest job is to supply electrical power to </a:t>
            </a:r>
            <a:r>
              <a:rPr lang="en-US" sz="2400" b="1" dirty="0">
                <a:solidFill>
                  <a:schemeClr val="tx1"/>
                </a:solidFill>
                <a:latin typeface="Times New Roman" panose="02020603050405020304" pitchFamily="18" charset="0"/>
                <a:cs typeface="Times New Roman" panose="02020603050405020304" pitchFamily="18" charset="0"/>
              </a:rPr>
              <a:t>crank</a:t>
            </a:r>
            <a:r>
              <a:rPr lang="en-US" sz="2400" dirty="0">
                <a:solidFill>
                  <a:schemeClr val="tx1"/>
                </a:solidFill>
                <a:latin typeface="Times New Roman" panose="02020603050405020304" pitchFamily="18" charset="0"/>
                <a:cs typeface="Times New Roman" panose="02020603050405020304" pitchFamily="18" charset="0"/>
              </a:rPr>
              <a:t> the engine. The battery also supplies power to the </a:t>
            </a:r>
            <a:r>
              <a:rPr lang="en-US" sz="2400" b="1" dirty="0">
                <a:solidFill>
                  <a:schemeClr val="tx1"/>
                </a:solidFill>
                <a:latin typeface="Times New Roman" panose="02020603050405020304" pitchFamily="18" charset="0"/>
                <a:cs typeface="Times New Roman" panose="02020603050405020304" pitchFamily="18" charset="0"/>
              </a:rPr>
              <a:t>accessories</a:t>
            </a:r>
            <a:r>
              <a:rPr lang="en-US" sz="2400" dirty="0">
                <a:solidFill>
                  <a:schemeClr val="tx1"/>
                </a:solidFill>
                <a:latin typeface="Times New Roman" panose="02020603050405020304" pitchFamily="18" charset="0"/>
                <a:cs typeface="Times New Roman" panose="02020603050405020304" pitchFamily="18" charset="0"/>
              </a:rPr>
              <a:t> when the engine isn’t running.</a:t>
            </a:r>
            <a:endParaRPr lang="en-US" sz="2400" dirty="0">
              <a:solidFill>
                <a:schemeClr val="tx1"/>
              </a:solidFill>
              <a:latin typeface="Times New Roman" panose="02020603050405020304" pitchFamily="18" charset="0"/>
              <a:cs typeface="Times New Roman" panose="02020603050405020304" pitchFamily="18" charset="0"/>
            </a:endParaRPr>
          </a:p>
          <a:p>
            <a:pPr marL="0" indent="457200" algn="just" eaLnBrk="0" fontAlgn="auto" hangingPunct="0">
              <a:lnSpc>
                <a:spcPct val="130000"/>
              </a:lnSpc>
              <a:buFontTx/>
              <a:buNone/>
            </a:pPr>
            <a:r>
              <a:rPr lang="en-US" sz="2400" dirty="0">
                <a:solidFill>
                  <a:schemeClr val="tx1"/>
                </a:solidFill>
                <a:latin typeface="Times New Roman" panose="02020603050405020304" pitchFamily="18" charset="0"/>
                <a:cs typeface="Times New Roman" panose="02020603050405020304" pitchFamily="18" charset="0"/>
              </a:rPr>
              <a:t>  Most batteries </a:t>
            </a:r>
            <a:r>
              <a:rPr lang="en-US" sz="2400" b="1" dirty="0">
                <a:solidFill>
                  <a:schemeClr val="tx1"/>
                </a:solidFill>
                <a:latin typeface="Times New Roman" panose="02020603050405020304" pitchFamily="18" charset="0"/>
                <a:cs typeface="Times New Roman" panose="02020603050405020304" pitchFamily="18" charset="0"/>
              </a:rPr>
              <a:t>are rated at</a:t>
            </a:r>
            <a:r>
              <a:rPr lang="en-US" sz="2400" dirty="0">
                <a:solidFill>
                  <a:schemeClr val="tx1"/>
                </a:solidFill>
                <a:latin typeface="Times New Roman" panose="02020603050405020304" pitchFamily="18" charset="0"/>
                <a:cs typeface="Times New Roman" panose="02020603050405020304" pitchFamily="18" charset="0"/>
              </a:rPr>
              <a:t> 12 </a:t>
            </a:r>
            <a:r>
              <a:rPr lang="en-US" sz="2400" b="1" dirty="0">
                <a:solidFill>
                  <a:schemeClr val="tx1"/>
                </a:solidFill>
                <a:latin typeface="Times New Roman" panose="02020603050405020304" pitchFamily="18" charset="0"/>
                <a:cs typeface="Times New Roman" panose="02020603050405020304" pitchFamily="18" charset="0"/>
              </a:rPr>
              <a:t>volts</a:t>
            </a:r>
            <a:r>
              <a:rPr lang="en-US" sz="2400" dirty="0">
                <a:solidFill>
                  <a:schemeClr val="tx1"/>
                </a:solidFill>
                <a:latin typeface="Times New Roman" panose="02020603050405020304" pitchFamily="18" charset="0"/>
                <a:cs typeface="Times New Roman" panose="02020603050405020304" pitchFamily="18" charset="0"/>
              </a:rPr>
              <a:t> and their </a:t>
            </a:r>
            <a:r>
              <a:rPr lang="en-US" sz="2400" b="1" dirty="0">
                <a:solidFill>
                  <a:schemeClr val="tx1"/>
                </a:solidFill>
                <a:latin typeface="Times New Roman" panose="02020603050405020304" pitchFamily="18" charset="0"/>
                <a:cs typeface="Times New Roman" panose="02020603050405020304" pitchFamily="18" charset="0"/>
              </a:rPr>
              <a:t>capacity</a:t>
            </a:r>
            <a:r>
              <a:rPr lang="en-US" sz="2400" dirty="0">
                <a:solidFill>
                  <a:schemeClr val="tx1"/>
                </a:solidFill>
                <a:latin typeface="Times New Roman" panose="02020603050405020304" pitchFamily="18" charset="0"/>
                <a:cs typeface="Times New Roman" panose="02020603050405020304" pitchFamily="18" charset="0"/>
              </a:rPr>
              <a:t> is normally ranged from 50 to 100Ah (Amp hours). You may see the battery described as 56Ah, which means it can deliver 56 </a:t>
            </a:r>
            <a:r>
              <a:rPr lang="en-US" sz="2400" b="1" dirty="0">
                <a:solidFill>
                  <a:schemeClr val="tx1"/>
                </a:solidFill>
                <a:latin typeface="Times New Roman" panose="02020603050405020304" pitchFamily="18" charset="0"/>
                <a:cs typeface="Times New Roman" panose="02020603050405020304" pitchFamily="18" charset="0"/>
              </a:rPr>
              <a:t>amperes</a:t>
            </a:r>
            <a:r>
              <a:rPr lang="en-US" sz="2400" dirty="0">
                <a:solidFill>
                  <a:schemeClr val="tx1"/>
                </a:solidFill>
                <a:latin typeface="Times New Roman" panose="02020603050405020304" pitchFamily="18" charset="0"/>
                <a:cs typeface="Times New Roman" panose="02020603050405020304" pitchFamily="18" charset="0"/>
              </a:rPr>
              <a:t> of power for an hour, or 1 ampere of power for 56 hours.</a:t>
            </a:r>
            <a:endParaRPr lang="en-US" sz="2400" dirty="0">
              <a:solidFill>
                <a:schemeClr val="tx1"/>
              </a:solidFill>
              <a:latin typeface="Times New Roman" panose="02020603050405020304" pitchFamily="18" charset="0"/>
              <a:cs typeface="Times New Roman" panose="02020603050405020304" pitchFamily="18" charset="0"/>
            </a:endParaRPr>
          </a:p>
        </p:txBody>
      </p:sp>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pic>
        <p:nvPicPr>
          <p:cNvPr id="2" name="图片 1" descr="32313534313132323b32313534313130333b54">
            <a:hlinkClick r:id="rId5" action="ppaction://hlinksldjump"/>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20345" y="941070"/>
            <a:ext cx="434340" cy="434340"/>
          </a:xfrm>
          <a:prstGeom prst="rect">
            <a:avLst/>
          </a:prstGeom>
        </p:spPr>
      </p:pic>
    </p:spTree>
    <p:custDataLst>
      <p:tags r:id="rId8"/>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654685" y="785495"/>
            <a:ext cx="10882630" cy="5352415"/>
          </a:xfrm>
          <a:prstGeom prst="rect">
            <a:avLst/>
          </a:prstGeom>
          <a:noFill/>
          <a:ln w="9525">
            <a:noFill/>
            <a:miter lim="800000"/>
          </a:ln>
        </p:spPr>
        <p:txBody>
          <a:bodyPr anchor="ctr" anchorCtr="0"/>
          <a:p>
            <a:pPr marL="0" indent="457200" algn="just" eaLnBrk="0" fontAlgn="auto" hangingPunct="0">
              <a:lnSpc>
                <a:spcPct val="130000"/>
              </a:lnSpc>
              <a:buFontTx/>
              <a:buNone/>
            </a:pPr>
            <a:r>
              <a:rPr lang="en-US" sz="2400" dirty="0">
                <a:solidFill>
                  <a:schemeClr val="tx1"/>
                </a:solidFill>
                <a:latin typeface="Times New Roman" panose="02020603050405020304" pitchFamily="18" charset="0"/>
                <a:cs typeface="Times New Roman" panose="02020603050405020304" pitchFamily="18" charset="0"/>
              </a:rPr>
              <a:t>  The alternator supplies electrical power to run the accessories and recharge the battery when the engine is running. It turns mechanical energy from the car’s crankshaft into electrical energy.The alternator is a generator that produces </a:t>
            </a:r>
            <a:r>
              <a:rPr lang="en-US" sz="2400" b="1" dirty="0">
                <a:solidFill>
                  <a:schemeClr val="tx1"/>
                </a:solidFill>
                <a:latin typeface="Times New Roman" panose="02020603050405020304" pitchFamily="18" charset="0"/>
                <a:cs typeface="Times New Roman" panose="02020603050405020304" pitchFamily="18" charset="0"/>
              </a:rPr>
              <a:t>alternating</a:t>
            </a:r>
            <a:r>
              <a:rPr lang="en-US" sz="2400" dirty="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current</a:t>
            </a:r>
            <a:r>
              <a:rPr lang="en-US" sz="2400" dirty="0">
                <a:solidFill>
                  <a:schemeClr val="tx1"/>
                </a:solidFill>
                <a:latin typeface="Times New Roman" panose="02020603050405020304" pitchFamily="18" charset="0"/>
                <a:cs typeface="Times New Roman" panose="02020603050405020304" pitchFamily="18" charset="0"/>
              </a:rPr>
              <a:t> (AC). This current is immediately converted to </a:t>
            </a:r>
            <a:r>
              <a:rPr lang="en-US" sz="2400" b="1" dirty="0">
                <a:solidFill>
                  <a:schemeClr val="tx1"/>
                </a:solidFill>
                <a:latin typeface="Times New Roman" panose="02020603050405020304" pitchFamily="18" charset="0"/>
                <a:cs typeface="Times New Roman" panose="02020603050405020304" pitchFamily="18" charset="0"/>
              </a:rPr>
              <a:t>direct current</a:t>
            </a:r>
            <a:r>
              <a:rPr lang="en-US" sz="2400" dirty="0">
                <a:solidFill>
                  <a:schemeClr val="tx1"/>
                </a:solidFill>
                <a:latin typeface="Times New Roman" panose="02020603050405020304" pitchFamily="18" charset="0"/>
                <a:cs typeface="Times New Roman" panose="02020603050405020304" pitchFamily="18" charset="0"/>
              </a:rPr>
              <a:t> (DC) inside the alternator. </a:t>
            </a:r>
            <a:endParaRPr lang="en-US" sz="2400" dirty="0">
              <a:solidFill>
                <a:schemeClr val="tx1"/>
              </a:solidFill>
              <a:latin typeface="Times New Roman" panose="02020603050405020304" pitchFamily="18" charset="0"/>
              <a:cs typeface="Times New Roman" panose="02020603050405020304" pitchFamily="18" charset="0"/>
            </a:endParaRPr>
          </a:p>
          <a:p>
            <a:pPr marL="0" indent="457200" algn="just" eaLnBrk="0" fontAlgn="auto" hangingPunct="0">
              <a:lnSpc>
                <a:spcPct val="130000"/>
              </a:lnSpc>
              <a:buFontTx/>
              <a:buNone/>
            </a:pPr>
            <a:r>
              <a:rPr lang="en-US" sz="2400" dirty="0">
                <a:solidFill>
                  <a:schemeClr val="tx1"/>
                </a:solidFill>
                <a:latin typeface="Times New Roman" panose="02020603050405020304" pitchFamily="18" charset="0"/>
                <a:cs typeface="Times New Roman" panose="02020603050405020304" pitchFamily="18" charset="0"/>
              </a:rPr>
              <a:t>  The voltage regulator regulates the voltage generated by the alternator, keeping it between 13.5 and 14.5 </a:t>
            </a:r>
            <a:r>
              <a:rPr lang="en-US" sz="2400" dirty="0">
                <a:solidFill>
                  <a:schemeClr val="tx1"/>
                </a:solidFill>
                <a:latin typeface="Times New Roman" panose="02020603050405020304" pitchFamily="18" charset="0"/>
                <a:cs typeface="Times New Roman" panose="02020603050405020304" pitchFamily="18" charset="0"/>
              </a:rPr>
              <a:t>volts even if the engine runs in high RPM. This voltage setting aims to protect the electrical components from over-voltage. The voltage regulator is often mounted inside the alternator and now it is part of the electronic control unit (ECU).  </a:t>
            </a:r>
            <a:endParaRPr lang="en-US" sz="2400" dirty="0">
              <a:solidFill>
                <a:schemeClr val="tx1"/>
              </a:solidFill>
              <a:latin typeface="Times New Roman" panose="02020603050405020304" pitchFamily="18" charset="0"/>
              <a:cs typeface="Times New Roman" panose="02020603050405020304" pitchFamily="18" charset="0"/>
            </a:endParaRPr>
          </a:p>
        </p:txBody>
      </p:sp>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pic>
        <p:nvPicPr>
          <p:cNvPr id="2" name="图片 1" descr="32313534313132323b32313534313130333b54">
            <a:hlinkClick r:id="rId5" action="ppaction://hlinksldjump"/>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20345" y="941070"/>
            <a:ext cx="434340" cy="434340"/>
          </a:xfrm>
          <a:prstGeom prst="rect">
            <a:avLst/>
          </a:prstGeom>
        </p:spPr>
      </p:pic>
    </p:spTree>
    <p:custDataLst>
      <p:tags r:id="rId8"/>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1055370" y="742315"/>
            <a:ext cx="10391140" cy="3531235"/>
          </a:xfrm>
          <a:prstGeom prst="rect">
            <a:avLst/>
          </a:prstGeom>
          <a:noFill/>
          <a:ln w="9525">
            <a:noFill/>
            <a:miter lim="800000"/>
          </a:ln>
        </p:spPr>
        <p:txBody>
          <a:bodyPr anchor="ctr" anchorCtr="0"/>
          <a:p>
            <a:pPr marL="0" indent="457200" algn="just" eaLnBrk="0" fontAlgn="auto" hangingPunct="0">
              <a:lnSpc>
                <a:spcPct val="130000"/>
              </a:lnSpc>
              <a:buFontTx/>
              <a:buNone/>
            </a:pPr>
            <a:r>
              <a:rPr lang="en-US" sz="2400" dirty="0">
                <a:solidFill>
                  <a:schemeClr val="tx1"/>
                </a:solidFill>
                <a:latin typeface="Times New Roman" panose="02020603050405020304" pitchFamily="18" charset="0"/>
                <a:cs typeface="Times New Roman" panose="02020603050405020304" pitchFamily="18" charset="0"/>
              </a:rPr>
              <a:t>  The most common charging indicator is a simple on/off </a:t>
            </a:r>
            <a:r>
              <a:rPr lang="en-US" sz="2400" b="1" dirty="0">
                <a:solidFill>
                  <a:schemeClr val="tx1"/>
                </a:solidFill>
                <a:latin typeface="Times New Roman" panose="02020603050405020304" pitchFamily="18" charset="0"/>
                <a:cs typeface="Times New Roman" panose="02020603050405020304" pitchFamily="18" charset="0"/>
              </a:rPr>
              <a:t>warning lamp</a:t>
            </a:r>
            <a:r>
              <a:rPr lang="en-US" sz="2400" dirty="0">
                <a:solidFill>
                  <a:schemeClr val="tx1"/>
                </a:solidFill>
                <a:latin typeface="Times New Roman" panose="02020603050405020304" pitchFamily="18" charset="0"/>
                <a:cs typeface="Times New Roman" panose="02020603050405020304" pitchFamily="18" charset="0"/>
              </a:rPr>
              <a:t>. It is normally off and it will come on if something is not right with the charging system. An </a:t>
            </a:r>
            <a:r>
              <a:rPr lang="en-US" sz="2400" b="1" dirty="0">
                <a:solidFill>
                  <a:schemeClr val="tx1"/>
                </a:solidFill>
                <a:latin typeface="Times New Roman" panose="02020603050405020304" pitchFamily="18" charset="0"/>
                <a:cs typeface="Times New Roman" panose="02020603050405020304" pitchFamily="18" charset="0"/>
              </a:rPr>
              <a:t>ammeter</a:t>
            </a:r>
            <a:r>
              <a:rPr lang="en-US" sz="2400" dirty="0">
                <a:solidFill>
                  <a:schemeClr val="tx1"/>
                </a:solidFill>
                <a:latin typeface="Times New Roman" panose="02020603050405020304" pitchFamily="18" charset="0"/>
                <a:cs typeface="Times New Roman" panose="02020603050405020304" pitchFamily="18" charset="0"/>
              </a:rPr>
              <a:t> is used on some cars instead of the warning lamp to inform the driver of the state of the charging system.</a:t>
            </a:r>
            <a:endParaRPr lang="en-US" sz="2400" dirty="0">
              <a:solidFill>
                <a:schemeClr val="tx1"/>
              </a:solidFill>
              <a:latin typeface="Times New Roman" panose="02020603050405020304" pitchFamily="18" charset="0"/>
              <a:cs typeface="Times New Roman" panose="02020603050405020304" pitchFamily="18" charset="0"/>
            </a:endParaRPr>
          </a:p>
          <a:p>
            <a:pPr marL="0" indent="457200" algn="just" eaLnBrk="0" fontAlgn="auto" hangingPunct="0">
              <a:lnSpc>
                <a:spcPct val="130000"/>
              </a:lnSpc>
              <a:buFontTx/>
              <a:buNone/>
            </a:pPr>
            <a:r>
              <a:rPr lang="en-US" sz="2400" dirty="0">
                <a:solidFill>
                  <a:schemeClr val="tx1"/>
                </a:solidFill>
                <a:latin typeface="Times New Roman" panose="02020603050405020304" pitchFamily="18" charset="0"/>
                <a:cs typeface="Times New Roman" panose="02020603050405020304" pitchFamily="18" charset="0"/>
              </a:rPr>
              <a:t>  Interconnected wiring attaches all of the charging system components together. </a:t>
            </a:r>
            <a:endParaRPr lang="en-US" sz="2400" dirty="0">
              <a:solidFill>
                <a:schemeClr val="tx1"/>
              </a:solidFill>
              <a:latin typeface="Times New Roman" panose="02020603050405020304" pitchFamily="18" charset="0"/>
              <a:cs typeface="Times New Roman" panose="02020603050405020304" pitchFamily="18" charset="0"/>
            </a:endParaRPr>
          </a:p>
        </p:txBody>
      </p:sp>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pic>
        <p:nvPicPr>
          <p:cNvPr id="2" name="图片 1" descr="32313534313132323b32313534313130333b54">
            <a:hlinkClick r:id="rId5" action="ppaction://hlinksldjump"/>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21030" y="1118870"/>
            <a:ext cx="434340" cy="434340"/>
          </a:xfrm>
          <a:prstGeom prst="rect">
            <a:avLst/>
          </a:prstGeom>
        </p:spPr>
      </p:pic>
    </p:spTree>
    <p:custDataLst>
      <p:tags r:id="rId8"/>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1053465" y="1368425"/>
            <a:ext cx="10085070" cy="3978910"/>
          </a:xfrm>
          <a:prstGeom prst="rect">
            <a:avLst/>
          </a:prstGeom>
          <a:noFill/>
          <a:ln w="9525">
            <a:noFill/>
            <a:miter lim="800000"/>
          </a:ln>
        </p:spPr>
        <p:txBody>
          <a:bodyPr/>
          <a:p>
            <a:pPr marL="0" indent="720090" algn="just" eaLnBrk="0" fontAlgn="auto" hangingPunct="0">
              <a:lnSpc>
                <a:spcPct val="130000"/>
              </a:lnSpc>
              <a:buFontTx/>
              <a:buNone/>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充电系统为汽车上的所有电子部件提供电能。充电系统的主要部件包括蓄电池、交流发电机、稳压器、充电指示灯和接线。</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720090" algn="just" eaLnBrk="0" fontAlgn="auto" hangingPunct="0">
              <a:lnSpc>
                <a:spcPct val="130000"/>
              </a:lnSpc>
              <a:buFontTx/>
              <a:buNone/>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电池是电能的贮存器。它最大的工作是为发动机启动提供电力。当发动机不运转时，电池也为配件提供电力。</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720090" algn="just" eaLnBrk="0" fontAlgn="auto" hangingPunct="0">
              <a:lnSpc>
                <a:spcPct val="130000"/>
              </a:lnSpc>
              <a:buFontTx/>
              <a:buNone/>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大多数电池的额定电压为12伏，容量一般在50 - 100Ah(安培小时)之间。你可能会看到电池被描述为56Ah，这意味着它可以提供56安培的电力一个小时，或1安培的电力56小时。</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pic>
        <p:nvPicPr>
          <p:cNvPr id="2" name="图片 1" descr="333437323831373b333530353430323bb7b5bbd8">
            <a:hlinkClick r:id="rId2" action="ppaction://hlinksldjump"/>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570335" y="6231890"/>
            <a:ext cx="515620" cy="515620"/>
          </a:xfrm>
          <a:prstGeom prst="rect">
            <a:avLst/>
          </a:prstGeom>
        </p:spPr>
      </p:pic>
    </p:spTree>
    <p:custDataLst>
      <p:tags r:id="rId7"/>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1.xml><?xml version="1.0" encoding="utf-8"?>
<p:tagLst xmlns:p="http://schemas.openxmlformats.org/presentationml/2006/main">
  <p:tag name="KSO_WM_UNIT_TABLE_BEAUTIFY" val="smartTable{802a70c8-8bfa-40e4-ab56-e5220c769c60}"/>
  <p:tag name="TABLE_ENDDRAG_ORIGIN_RECT" val="878*379"/>
  <p:tag name="TABLE_ENDDRAG_RECT" val="48*97*879*379"/>
</p:tagLst>
</file>

<file path=ppt/tags/tag12.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3.xml><?xml version="1.0" encoding="utf-8"?>
<p:tagLst xmlns:p="http://schemas.openxmlformats.org/presentationml/2006/main">
  <p:tag name="KSO_WM_UNIT_TABLE_BEAUTIFY" val="smartTable{ac979197-b841-4a2a-9883-d7abde7c1015}"/>
  <p:tag name="TABLE_ENDDRAG_ORIGIN_RECT" val="855*374"/>
  <p:tag name="TABLE_ENDDRAG_RECT" val="64*94*855*374"/>
</p:tagLst>
</file>

<file path=ppt/tags/tag14.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5.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6.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7.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8.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9.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3.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4.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5.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6.xml><?xml version="1.0" encoding="utf-8"?>
<p:tagLst xmlns:p="http://schemas.openxmlformats.org/presentationml/2006/main">
  <p:tag name="KSO_WM_UNIT_TABLE_BEAUTIFY" val="smartTable{90a1496e-317c-4b8e-8e70-1c48b82bf11d}"/>
  <p:tag name="TABLE_ENDDRAG_ORIGIN_RECT" val="778*281"/>
  <p:tag name="TABLE_ENDDRAG_RECT" val="101*109*778*281"/>
</p:tagLst>
</file>

<file path=ppt/tags/tag27.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35.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36.xml><?xml version="1.0" encoding="utf-8"?>
<p:tagLst xmlns:p="http://schemas.openxmlformats.org/presentationml/2006/main">
  <p:tag name="KSO_WM_UNIT_TABLE_BEAUTIFY" val="smartTable{9760a675-7672-4f46-a9ce-6c93662998a1}"/>
  <p:tag name="TABLE_ENDDRAG_ORIGIN_RECT" val="492*338"/>
  <p:tag name="TABLE_ENDDRAG_RECT" val="243*105*492*338"/>
</p:tagLst>
</file>

<file path=ppt/tags/tag37.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38.xml><?xml version="1.0" encoding="utf-8"?>
<p:tagLst xmlns:p="http://schemas.openxmlformats.org/presentationml/2006/main">
  <p:tag name="KSO_WM_BEAUTIFY_FLAG" val="#wm#"/>
  <p:tag name="KSO_WM_TEMPLATE_CATEGORY" val="custom"/>
  <p:tag name="KSO_WM_TEMPLATE_INDEX" val="20184166"/>
</p:tagLst>
</file>

<file path=ppt/tags/tag39.xml><?xml version="1.0" encoding="utf-8"?>
<p:tagLst xmlns:p="http://schemas.openxmlformats.org/presentationml/2006/main">
  <p:tag name="KSO_WPP_MARK_KEY" val="1a125df6-f58a-4dad-964e-4cac42037da7"/>
  <p:tag name="COMMONDATA" val="eyJoZGlkIjoiOGI4NjI5OTBmMDM1ODFlMDkzNDFlZTFiMWNhZWU5ZTMifQ=="/>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TABLE_ENDDRAG_ORIGIN_RECT" val="553*413"/>
  <p:tag name="TABLE_ENDDRAG_RECT" val="316*54*553*413"/>
</p:tagLst>
</file>

<file path=ppt/tags/tag6.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gradFill>
          <a:gsLst>
            <a:gs pos="50000">
              <a:srgbClr val="EDDADE"/>
            </a:gs>
            <a:gs pos="0">
              <a:srgbClr val="F3E6E9"/>
            </a:gs>
            <a:gs pos="100000">
              <a:srgbClr val="E6CDD3"/>
            </a:gs>
          </a:gsLst>
          <a:lin scaled="1"/>
        </a:gradFill>
      </a:spPr>
      <a:bodyPr wrap="square" rtlCol="0">
        <a:spAutoFit/>
      </a:bodyPr>
      <a:lstStyle>
        <a:defPPr>
          <a:defRPr lang="en-US" altLang="zh-CN" sz="440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9165</Words>
  <Application>WPS 演示</Application>
  <PresentationFormat>宽屏</PresentationFormat>
  <Paragraphs>546</Paragraphs>
  <Slides>20</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20</vt:i4>
      </vt:variant>
    </vt:vector>
  </HeadingPairs>
  <TitlesOfParts>
    <vt:vector size="33" baseType="lpstr">
      <vt:lpstr>Arial</vt:lpstr>
      <vt:lpstr>宋体</vt:lpstr>
      <vt:lpstr>Wingdings</vt:lpstr>
      <vt:lpstr>微软雅黑</vt:lpstr>
      <vt:lpstr>Calibri</vt:lpstr>
      <vt:lpstr>Times New Roman</vt:lpstr>
      <vt:lpstr>Gulim</vt:lpstr>
      <vt:lpstr>Malgun Gothic</vt:lpstr>
      <vt:lpstr>华文彩云</vt:lpstr>
      <vt:lpstr>Times New Roman</vt:lpstr>
      <vt:lpstr>Arial Unicode MS</vt:lpstr>
      <vt:lpstr>GWIPA</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练习到从容</cp:lastModifiedBy>
  <cp:revision>94</cp:revision>
  <dcterms:created xsi:type="dcterms:W3CDTF">2022-03-03T14:34:00Z</dcterms:created>
  <dcterms:modified xsi:type="dcterms:W3CDTF">2023-11-08T00:43:55Z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E4B726F1FFBE4B55842FAEFF65BD4747</vt:lpwstr>
  </property>
  <property fmtid="{D5CDD505-2E9C-101B-9397-08002B2CF9AE}" pid="3" name="KSOProductBuildVer">
    <vt:lpwstr>2052-12.1.0.15712</vt:lpwstr>
  </property>
</Properties>
</file>