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326" r:id="rId4"/>
    <p:sldId id="260" r:id="rId6"/>
    <p:sldId id="276" r:id="rId7"/>
    <p:sldId id="278" r:id="rId8"/>
    <p:sldId id="279" r:id="rId9"/>
    <p:sldId id="288" r:id="rId10"/>
    <p:sldId id="287" r:id="rId11"/>
    <p:sldId id="289" r:id="rId12"/>
    <p:sldId id="290" r:id="rId13"/>
    <p:sldId id="291" r:id="rId14"/>
    <p:sldId id="261" r:id="rId15"/>
    <p:sldId id="262" r:id="rId16"/>
    <p:sldId id="299" r:id="rId17"/>
    <p:sldId id="342" r:id="rId18"/>
    <p:sldId id="345" r:id="rId19"/>
    <p:sldId id="304" r:id="rId20"/>
    <p:sldId id="266" r:id="rId21"/>
  </p:sldIdLst>
  <p:sldSz cx="12192000" cy="6858000"/>
  <p:notesSz cx="6858000" cy="9144000"/>
  <p:custDataLst>
    <p:tags r:id="rId26"/>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096" userDrawn="1">
          <p15:clr>
            <a:srgbClr val="A4A3A4"/>
          </p15:clr>
        </p15:guide>
        <p15:guide id="2"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nuf"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B55E54"/>
    <a:srgbClr val="19A382"/>
    <a:srgbClr val="F0B928"/>
    <a:srgbClr val="8EC67F"/>
    <a:srgbClr val="FDF7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096"/>
        <p:guide pos="3826"/>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5.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1800"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4613" y="0"/>
            <a:ext cx="2971800"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1800"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p:sp>
      <p:sp>
        <p:nvSpPr>
          <p:cNvPr id="2969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a:xfrm>
            <a:off x="684213" y="1141413"/>
            <a:ext cx="5486400" cy="3086100"/>
          </a:xfrm>
        </p:spPr>
      </p:sp>
      <p:sp>
        <p:nvSpPr>
          <p:cNvPr id="35843"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a:xfrm>
            <a:off x="684213" y="1141413"/>
            <a:ext cx="5486400" cy="3086100"/>
          </a:xfrm>
        </p:spPr>
      </p:sp>
      <p:sp>
        <p:nvSpPr>
          <p:cNvPr id="35843"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9938" name="幻灯片图像占位符 1"/>
          <p:cNvSpPr>
            <a:spLocks noGrp="1" noRot="1" noChangeAspect="1"/>
          </p:cNvSpPr>
          <p:nvPr>
            <p:ph type="sldImg"/>
          </p:nvPr>
        </p:nvSpPr>
        <p:spPr/>
      </p:sp>
      <p:sp>
        <p:nvSpPr>
          <p:cNvPr id="3993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p:cNvSpPr>
          <p:nvPr>
            <p:ph type="sldImg"/>
          </p:nvPr>
        </p:nvSpPr>
        <p:spPr/>
      </p:sp>
      <p:sp>
        <p:nvSpPr>
          <p:cNvPr id="921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p:cNvSpPr>
          <p:nvPr>
            <p:ph type="sldImg"/>
          </p:nvPr>
        </p:nvSpPr>
        <p:spPr/>
      </p:sp>
      <p:sp>
        <p:nvSpPr>
          <p:cNvPr id="1126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p:cNvSpPr>
          <p:nvPr>
            <p:ph type="sldImg"/>
          </p:nvPr>
        </p:nvSpPr>
        <p:spPr/>
      </p:sp>
      <p:sp>
        <p:nvSpPr>
          <p:cNvPr id="1331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532"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4845050" y="3278188"/>
            <a:ext cx="7302500" cy="1036637"/>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Lesson </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5</a:t>
            </a: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 Cooling system</a:t>
            </a:r>
            <a:endPar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冷却系统</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405438" y="2524125"/>
            <a:ext cx="6500812" cy="577850"/>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a:t>
            </a:r>
            <a:r>
              <a:rPr lang="zh-CN" altLang="en-US" sz="3200" b="1" dirty="0">
                <a:latin typeface="Calibri" panose="020F0502020204030204" charset="0"/>
                <a:ea typeface="华文彩云" panose="02010800040101010101" pitchFamily="2" charset="-122"/>
                <a:sym typeface="Calibri" panose="020F0502020204030204" charset="0"/>
              </a:rPr>
              <a:t>2</a:t>
            </a:r>
            <a:r>
              <a:rPr lang="en-US" altLang="zh-CN" sz="3200" b="1" dirty="0">
                <a:latin typeface="Calibri" panose="020F0502020204030204" charset="0"/>
                <a:ea typeface="华文彩云" panose="02010800040101010101" pitchFamily="2" charset="-122"/>
                <a:sym typeface="Calibri" panose="020F0502020204030204" charset="0"/>
              </a:rPr>
              <a:t> </a:t>
            </a:r>
            <a:r>
              <a:rPr lang="zh-CN" altLang="en-US" sz="3200" b="1" dirty="0">
                <a:latin typeface="Calibri" panose="020F0502020204030204" charset="0"/>
                <a:ea typeface="华文彩云" panose="02010800040101010101" pitchFamily="2" charset="-122"/>
                <a:sym typeface="Calibri" panose="020F0502020204030204" charset="0"/>
              </a:rPr>
              <a:t>Engines</a:t>
            </a:r>
            <a:endParaRPr lang="zh-CN" altLang="en-US"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1162050" y="1241425"/>
            <a:ext cx="9682480" cy="3634740"/>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冷却系统有两种类型：水冷系统和风冷系统。水冷系统比较常见。水冷系统由液体冷却剂、水泵、散热器和冷却风扇组成。</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当汽车启动时，水泵开始加压使冷却液循环。冷却液是水和防冻剂的混合物。冷却液在压力作用下流过缸体和缸盖中的水套通道。然后它会带走气缸燃烧室周围的热量。离开气缸后，冷却液会通过一个与散热器相连接的恒温器。只要冷却液温度</a:t>
            </a:r>
            <a:r>
              <a:rPr lang="zh-CN" altLang="en-US" sz="2400" dirty="0">
                <a:latin typeface="宋体" panose="02010600030101010101" pitchFamily="2" charset="-122"/>
                <a:ea typeface="宋体" panose="02010600030101010101" pitchFamily="2" charset="-122"/>
                <a:sym typeface="宋体" panose="02010600030101010101" pitchFamily="2" charset="-122"/>
              </a:rPr>
              <a:t>一直是</a:t>
            </a:r>
            <a:r>
              <a:rPr lang="en-US" altLang="zh-CN" sz="2400" dirty="0">
                <a:latin typeface="宋体" panose="02010600030101010101" pitchFamily="2" charset="-122"/>
                <a:ea typeface="宋体" panose="02010600030101010101" pitchFamily="2" charset="-122"/>
                <a:sym typeface="宋体" panose="02010600030101010101" pitchFamily="2" charset="-122"/>
              </a:rPr>
              <a:t>在低水平，恒温器就会</a:t>
            </a:r>
            <a:r>
              <a:rPr lang="zh-CN" altLang="en-US" sz="2400" dirty="0">
                <a:latin typeface="宋体" panose="02010600030101010101" pitchFamily="2" charset="-122"/>
                <a:ea typeface="宋体" panose="02010600030101010101" pitchFamily="2" charset="-122"/>
                <a:sym typeface="宋体" panose="02010600030101010101" pitchFamily="2" charset="-122"/>
              </a:rPr>
              <a:t>保持</a:t>
            </a:r>
            <a:r>
              <a:rPr lang="en-US" altLang="zh-CN" sz="2400" dirty="0">
                <a:latin typeface="宋体" panose="02010600030101010101" pitchFamily="2" charset="-122"/>
                <a:ea typeface="宋体" panose="02010600030101010101" pitchFamily="2" charset="-122"/>
                <a:sym typeface="宋体" panose="02010600030101010101" pitchFamily="2" charset="-122"/>
              </a:rPr>
              <a:t>关闭。在这种情况下，冷却液流过旁通管，返回到泵中进行再循环。</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92075"/>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Rot="1"/>
          </p:cNvSpPr>
          <p:nvPr/>
        </p:nvSpPr>
        <p:spPr>
          <a:xfrm>
            <a:off x="863600" y="1209675"/>
            <a:ext cx="10566400" cy="1798638"/>
          </a:xfrm>
          <a:prstGeom prst="rect">
            <a:avLst/>
          </a:prstGeom>
          <a:noFill/>
          <a:ln w="9525">
            <a:noFill/>
          </a:ln>
        </p:spPr>
        <p:txBody>
          <a:bodyPr/>
          <a:p>
            <a:pPr indent="609600"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当冷却液升温时，恒温器逐渐打开，让足够多的热冷却液通过散热器，散热器将冷却液的热量传递给外部空气。为了帮助冷却液降温，冷却风扇通过散热器的散热片把外面的冷空气拉进来。然后冷却液返回到水泵。</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4579" name="组合 28"/>
          <p:cNvGrpSpPr/>
          <p:nvPr/>
        </p:nvGrpSpPr>
        <p:grpSpPr>
          <a:xfrm>
            <a:off x="6607175" y="80963"/>
            <a:ext cx="5478463" cy="466725"/>
            <a:chOff x="0" y="0"/>
            <a:chExt cx="8628" cy="736"/>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4584"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Rot="1"/>
          </p:cNvSpPr>
          <p:nvPr/>
        </p:nvSpPr>
        <p:spPr>
          <a:xfrm>
            <a:off x="1192213" y="592138"/>
            <a:ext cx="8734425" cy="51752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Match the following cars in Column I with their names in Column II.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2"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3" name="文本框 26632"/>
          <p:cNvSpPr txBox="1"/>
          <p:nvPr/>
        </p:nvSpPr>
        <p:spPr>
          <a:xfrm>
            <a:off x="1724025" y="1181100"/>
            <a:ext cx="3194050" cy="5327650"/>
          </a:xfrm>
          <a:prstGeom prst="rect">
            <a:avLst/>
          </a:prstGeom>
          <a:noFill/>
          <a:ln w="9525" cap="flat" cmpd="sng">
            <a:solidFill>
              <a:srgbClr val="0070C0"/>
            </a:solidFill>
            <a:prstDash val="solid"/>
            <a:miter/>
            <a:headEnd type="none" w="med" len="med"/>
            <a:tailEnd type="none" w="med" len="med"/>
          </a:ln>
        </p:spPr>
        <p:txBody>
          <a:bodyPr wrap="square" lIns="90170" tIns="46990" rIns="90170" bIns="46990">
            <a:spAutoFit/>
          </a:bodyPr>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I</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1. cooling system</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2. liquid coolant</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3. water pump</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4. radiator </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5. cooling fan</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6. antifreeze</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7. cylinder block</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8. thermostat</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9. fin</a:t>
            </a:r>
            <a:endParaRPr lang="zh-CN" altLang="en-US" sz="2400" b="1" dirty="0">
              <a:latin typeface="Times New Roman" panose="02020603050405020304" pitchFamily="2" charset="0"/>
              <a:ea typeface="宋体" panose="02010600030101010101" pitchFamily="2" charset="-122"/>
              <a:sym typeface="宋体" panose="02010600030101010101" pitchFamily="2" charset="-122"/>
            </a:endParaRPr>
          </a:p>
          <a:p>
            <a:pPr algn="just">
              <a:lnSpc>
                <a:spcPct val="130000"/>
              </a:lnSpc>
            </a:pPr>
            <a:r>
              <a:rPr lang="zh-CN" altLang="en-US" sz="2400" b="1" dirty="0">
                <a:latin typeface="Times New Roman" panose="02020603050405020304" pitchFamily="2" charset="0"/>
                <a:ea typeface="宋体" panose="02010600030101010101" pitchFamily="2" charset="-122"/>
                <a:sym typeface="宋体" panose="02010600030101010101" pitchFamily="2" charset="-122"/>
              </a:rPr>
              <a:t>      10. water jacket</a:t>
            </a:r>
            <a:endParaRPr lang="zh-CN" altLang="en-US" sz="2400" dirty="0">
              <a:latin typeface="Times New Roman" panose="02020603050405020304" pitchFamily="2" charset="0"/>
              <a:ea typeface="宋体" panose="02010600030101010101" pitchFamily="2" charset="-122"/>
            </a:endParaRPr>
          </a:p>
        </p:txBody>
      </p:sp>
      <p:sp>
        <p:nvSpPr>
          <p:cNvPr id="26634" name="文本框 26633"/>
          <p:cNvSpPr txBox="1"/>
          <p:nvPr/>
        </p:nvSpPr>
        <p:spPr>
          <a:xfrm>
            <a:off x="7035800" y="1176338"/>
            <a:ext cx="3227388" cy="5369560"/>
          </a:xfrm>
          <a:prstGeom prst="rect">
            <a:avLst/>
          </a:prstGeom>
          <a:noFill/>
          <a:ln w="9525" cap="flat" cmpd="sng">
            <a:solidFill>
              <a:schemeClr val="hlink"/>
            </a:solidFill>
            <a:prstDash val="solid"/>
            <a:miter/>
            <a:headEnd type="none" w="med" len="med"/>
            <a:tailEnd type="none" w="med" len="med"/>
          </a:ln>
        </p:spPr>
        <p:txBody>
          <a:bodyPr wrap="square" lIns="90170" tIns="46990" rIns="90170" bIns="46990">
            <a:spAutoFit/>
          </a:bodyPr>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II</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A. 散热器</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B. 防冻剂</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C. 水泵</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D. 气缸体</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E. 冷却系统</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F. 水套</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G. 冷却风扇</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H. 液态冷却剂</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b="1" dirty="0">
                <a:latin typeface="宋体" panose="02010600030101010101" pitchFamily="2" charset="-122"/>
                <a:ea typeface="宋体" panose="02010600030101010101" pitchFamily="2" charset="-122"/>
                <a:sym typeface="宋体" panose="02010600030101010101" pitchFamily="2" charset="-122"/>
              </a:rPr>
              <a:t>    I. 散热片</a:t>
            </a:r>
            <a:endParaRPr lang="zh-CN" altLang="en-US" sz="2400" b="1" dirty="0">
              <a:latin typeface="宋体" panose="02010600030101010101" pitchFamily="2" charset="-122"/>
              <a:ea typeface="宋体" panose="02010600030101010101" pitchFamily="2" charset="-122"/>
              <a:sym typeface="宋体" panose="02010600030101010101" pitchFamily="2" charset="-122"/>
            </a:endParaRPr>
          </a:p>
          <a:p>
            <a:pPr algn="just">
              <a:lnSpc>
                <a:spcPct val="130000"/>
              </a:lnSpc>
            </a:pPr>
            <a:r>
              <a:rPr lang="zh-CN" altLang="en-US" sz="2400"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J. 恒温器</a:t>
            </a:r>
            <a:endParaRPr lang="zh-CN" altLang="en-US" sz="2400" b="1" dirty="0">
              <a:latin typeface="宋体" panose="02010600030101010101" pitchFamily="2" charset="-122"/>
              <a:ea typeface="宋体" panose="02010600030101010101" pitchFamily="2" charset="-122"/>
            </a:endParaRPr>
          </a:p>
        </p:txBody>
      </p:sp>
      <p:sp>
        <p:nvSpPr>
          <p:cNvPr id="26635" name="直接连接符 24"/>
          <p:cNvSpPr/>
          <p:nvPr/>
        </p:nvSpPr>
        <p:spPr>
          <a:xfrm>
            <a:off x="4432300" y="2024063"/>
            <a:ext cx="3284538" cy="1882775"/>
          </a:xfrm>
          <a:prstGeom prst="line">
            <a:avLst/>
          </a:prstGeom>
          <a:ln w="6350" cap="flat" cmpd="sng">
            <a:solidFill>
              <a:schemeClr val="accent1"/>
            </a:solidFill>
            <a:prstDash val="solid"/>
            <a:headEnd type="none" w="med" len="med"/>
            <a:tailEnd type="none" w="med" len="med"/>
          </a:ln>
        </p:spPr>
      </p:sp>
      <p:sp>
        <p:nvSpPr>
          <p:cNvPr id="26636" name="直接连接符 24"/>
          <p:cNvSpPr/>
          <p:nvPr/>
        </p:nvSpPr>
        <p:spPr>
          <a:xfrm>
            <a:off x="4270375" y="2586038"/>
            <a:ext cx="3514725" cy="2755900"/>
          </a:xfrm>
          <a:prstGeom prst="line">
            <a:avLst/>
          </a:prstGeom>
          <a:ln w="6350" cap="flat" cmpd="sng">
            <a:solidFill>
              <a:schemeClr val="accent1"/>
            </a:solidFill>
            <a:prstDash val="solid"/>
            <a:headEnd type="none" w="med" len="med"/>
            <a:tailEnd type="none" w="med" len="med"/>
          </a:ln>
        </p:spPr>
      </p:sp>
      <p:sp>
        <p:nvSpPr>
          <p:cNvPr id="26637" name="直接连接符 24"/>
          <p:cNvSpPr/>
          <p:nvPr/>
        </p:nvSpPr>
        <p:spPr>
          <a:xfrm>
            <a:off x="4130675" y="2960688"/>
            <a:ext cx="3662363" cy="74612"/>
          </a:xfrm>
          <a:prstGeom prst="line">
            <a:avLst/>
          </a:prstGeom>
          <a:ln w="6350" cap="flat" cmpd="sng">
            <a:solidFill>
              <a:schemeClr val="accent1"/>
            </a:solidFill>
            <a:prstDash val="solid"/>
            <a:headEnd type="none" w="med" len="med"/>
            <a:tailEnd type="none" w="med" len="med"/>
          </a:ln>
        </p:spPr>
      </p:sp>
      <p:sp>
        <p:nvSpPr>
          <p:cNvPr id="26638" name="直接连接符 24"/>
          <p:cNvSpPr/>
          <p:nvPr/>
        </p:nvSpPr>
        <p:spPr>
          <a:xfrm flipV="1">
            <a:off x="3549650" y="2005013"/>
            <a:ext cx="4232275" cy="1452562"/>
          </a:xfrm>
          <a:prstGeom prst="line">
            <a:avLst/>
          </a:prstGeom>
          <a:ln w="6350" cap="flat" cmpd="sng">
            <a:solidFill>
              <a:schemeClr val="accent1"/>
            </a:solidFill>
            <a:prstDash val="solid"/>
            <a:headEnd type="none" w="med" len="med"/>
            <a:tailEnd type="none" w="med" len="med"/>
          </a:ln>
        </p:spPr>
      </p:sp>
      <p:sp>
        <p:nvSpPr>
          <p:cNvPr id="26639" name="直接连接符 24"/>
          <p:cNvSpPr/>
          <p:nvPr/>
        </p:nvSpPr>
        <p:spPr>
          <a:xfrm>
            <a:off x="3970338" y="3914775"/>
            <a:ext cx="3792537" cy="917575"/>
          </a:xfrm>
          <a:prstGeom prst="line">
            <a:avLst/>
          </a:prstGeom>
          <a:ln w="6350" cap="flat" cmpd="sng">
            <a:solidFill>
              <a:schemeClr val="accent1"/>
            </a:solidFill>
            <a:prstDash val="solid"/>
            <a:headEnd type="none" w="med" len="med"/>
            <a:tailEnd type="none" w="med" len="med"/>
          </a:ln>
        </p:spPr>
      </p:sp>
      <p:sp>
        <p:nvSpPr>
          <p:cNvPr id="26640" name="直接连接符 24"/>
          <p:cNvSpPr/>
          <p:nvPr/>
        </p:nvSpPr>
        <p:spPr>
          <a:xfrm flipV="1">
            <a:off x="3784600" y="2520950"/>
            <a:ext cx="3941763" cy="1900238"/>
          </a:xfrm>
          <a:prstGeom prst="line">
            <a:avLst/>
          </a:prstGeom>
          <a:ln w="6350" cap="flat" cmpd="sng">
            <a:solidFill>
              <a:schemeClr val="accent1"/>
            </a:solidFill>
            <a:prstDash val="solid"/>
            <a:headEnd type="none" w="med" len="med"/>
            <a:tailEnd type="none" w="med" len="med"/>
          </a:ln>
        </p:spPr>
      </p:sp>
      <p:sp>
        <p:nvSpPr>
          <p:cNvPr id="26641" name="直接连接符 24"/>
          <p:cNvSpPr/>
          <p:nvPr/>
        </p:nvSpPr>
        <p:spPr>
          <a:xfrm flipH="1">
            <a:off x="4279900" y="3411538"/>
            <a:ext cx="3482975" cy="1450975"/>
          </a:xfrm>
          <a:prstGeom prst="line">
            <a:avLst/>
          </a:prstGeom>
          <a:ln w="6350" cap="flat" cmpd="sng">
            <a:solidFill>
              <a:schemeClr val="accent1"/>
            </a:solidFill>
            <a:prstDash val="solid"/>
            <a:headEnd type="none" w="med" len="med"/>
            <a:tailEnd type="none" w="med" len="med"/>
          </a:ln>
        </p:spPr>
      </p:sp>
      <p:sp>
        <p:nvSpPr>
          <p:cNvPr id="26642" name="直接连接符 24"/>
          <p:cNvSpPr/>
          <p:nvPr/>
        </p:nvSpPr>
        <p:spPr>
          <a:xfrm>
            <a:off x="3813175" y="5376863"/>
            <a:ext cx="4054475" cy="917575"/>
          </a:xfrm>
          <a:prstGeom prst="line">
            <a:avLst/>
          </a:prstGeom>
          <a:ln w="6350" cap="flat" cmpd="sng">
            <a:solidFill>
              <a:schemeClr val="accent1"/>
            </a:solidFill>
            <a:prstDash val="solid"/>
            <a:headEnd type="none" w="med" len="med"/>
            <a:tailEnd type="none" w="med" len="med"/>
          </a:ln>
        </p:spPr>
      </p:sp>
      <p:sp>
        <p:nvSpPr>
          <p:cNvPr id="26643" name="直接连接符 24"/>
          <p:cNvSpPr/>
          <p:nvPr/>
        </p:nvSpPr>
        <p:spPr>
          <a:xfrm flipV="1">
            <a:off x="2932113" y="5807075"/>
            <a:ext cx="4821237" cy="38100"/>
          </a:xfrm>
          <a:prstGeom prst="line">
            <a:avLst/>
          </a:prstGeom>
          <a:ln w="6350" cap="flat" cmpd="sng">
            <a:solidFill>
              <a:schemeClr val="accent1"/>
            </a:solidFill>
            <a:prstDash val="solid"/>
            <a:headEnd type="none" w="med" len="med"/>
            <a:tailEnd type="none" w="med" len="med"/>
          </a:ln>
        </p:spPr>
      </p:sp>
      <p:sp>
        <p:nvSpPr>
          <p:cNvPr id="26644" name="直接连接符 24"/>
          <p:cNvSpPr/>
          <p:nvPr/>
        </p:nvSpPr>
        <p:spPr>
          <a:xfrm flipV="1">
            <a:off x="4222750" y="4365625"/>
            <a:ext cx="3540125" cy="1974850"/>
          </a:xfrm>
          <a:prstGeom prst="line">
            <a:avLst/>
          </a:prstGeom>
          <a:ln w="6350" cap="flat" cmpd="sng">
            <a:solidFill>
              <a:schemeClr val="accent1"/>
            </a:solidFill>
            <a:prstDash val="solid"/>
            <a:headEnd type="none" w="med" len="med"/>
            <a:tailEnd type="none" w="med" len="med"/>
          </a:ln>
        </p:spPr>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35"/>
                                        </p:tgtEl>
                                        <p:attrNameLst>
                                          <p:attrName>style.visibility</p:attrName>
                                        </p:attrNameLst>
                                      </p:cBhvr>
                                      <p:to>
                                        <p:strVal val="visible"/>
                                      </p:to>
                                    </p:set>
                                    <p:animEffect filter="blinds(horizontal)">
                                      <p:cBhvr>
                                        <p:cTn id="7" dur="500"/>
                                        <p:tgtEl>
                                          <p:spTgt spid="2663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636"/>
                                        </p:tgtEl>
                                        <p:attrNameLst>
                                          <p:attrName>style.visibility</p:attrName>
                                        </p:attrNameLst>
                                      </p:cBhvr>
                                      <p:to>
                                        <p:strVal val="visible"/>
                                      </p:to>
                                    </p:set>
                                    <p:animEffect filter="blinds(horizontal)">
                                      <p:cBhvr>
                                        <p:cTn id="12" dur="500"/>
                                        <p:tgtEl>
                                          <p:spTgt spid="2663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37"/>
                                        </p:tgtEl>
                                        <p:attrNameLst>
                                          <p:attrName>style.visibility</p:attrName>
                                        </p:attrNameLst>
                                      </p:cBhvr>
                                      <p:to>
                                        <p:strVal val="visible"/>
                                      </p:to>
                                    </p:set>
                                    <p:animEffect filter="blinds(horizontal)">
                                      <p:cBhvr>
                                        <p:cTn id="17" dur="500"/>
                                        <p:tgtEl>
                                          <p:spTgt spid="2663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6638"/>
                                        </p:tgtEl>
                                        <p:attrNameLst>
                                          <p:attrName>style.visibility</p:attrName>
                                        </p:attrNameLst>
                                      </p:cBhvr>
                                      <p:to>
                                        <p:strVal val="visible"/>
                                      </p:to>
                                    </p:set>
                                    <p:animEffect filter="blinds(horizontal)">
                                      <p:cBhvr>
                                        <p:cTn id="22" dur="500"/>
                                        <p:tgtEl>
                                          <p:spTgt spid="2663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6639"/>
                                        </p:tgtEl>
                                        <p:attrNameLst>
                                          <p:attrName>style.visibility</p:attrName>
                                        </p:attrNameLst>
                                      </p:cBhvr>
                                      <p:to>
                                        <p:strVal val="visible"/>
                                      </p:to>
                                    </p:set>
                                    <p:animEffect filter="blinds(horizontal)">
                                      <p:cBhvr>
                                        <p:cTn id="27" dur="500"/>
                                        <p:tgtEl>
                                          <p:spTgt spid="2663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6640"/>
                                        </p:tgtEl>
                                        <p:attrNameLst>
                                          <p:attrName>style.visibility</p:attrName>
                                        </p:attrNameLst>
                                      </p:cBhvr>
                                      <p:to>
                                        <p:strVal val="visible"/>
                                      </p:to>
                                    </p:set>
                                    <p:animEffect filter="blinds(horizontal)">
                                      <p:cBhvr>
                                        <p:cTn id="32" dur="500"/>
                                        <p:tgtEl>
                                          <p:spTgt spid="2664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6641"/>
                                        </p:tgtEl>
                                        <p:attrNameLst>
                                          <p:attrName>style.visibility</p:attrName>
                                        </p:attrNameLst>
                                      </p:cBhvr>
                                      <p:to>
                                        <p:strVal val="visible"/>
                                      </p:to>
                                    </p:set>
                                    <p:animEffect filter="blinds(horizontal)">
                                      <p:cBhvr>
                                        <p:cTn id="37" dur="500"/>
                                        <p:tgtEl>
                                          <p:spTgt spid="2664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6642"/>
                                        </p:tgtEl>
                                        <p:attrNameLst>
                                          <p:attrName>style.visibility</p:attrName>
                                        </p:attrNameLst>
                                      </p:cBhvr>
                                      <p:to>
                                        <p:strVal val="visible"/>
                                      </p:to>
                                    </p:set>
                                    <p:animEffect filter="blinds(horizontal)">
                                      <p:cBhvr>
                                        <p:cTn id="42" dur="500"/>
                                        <p:tgtEl>
                                          <p:spTgt spid="2664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6643"/>
                                        </p:tgtEl>
                                        <p:attrNameLst>
                                          <p:attrName>style.visibility</p:attrName>
                                        </p:attrNameLst>
                                      </p:cBhvr>
                                      <p:to>
                                        <p:strVal val="visible"/>
                                      </p:to>
                                    </p:set>
                                    <p:animEffect filter="blinds(horizontal)">
                                      <p:cBhvr>
                                        <p:cTn id="47" dur="500"/>
                                        <p:tgtEl>
                                          <p:spTgt spid="26643"/>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6644"/>
                                        </p:tgtEl>
                                        <p:attrNameLst>
                                          <p:attrName>style.visibility</p:attrName>
                                        </p:attrNameLst>
                                      </p:cBhvr>
                                      <p:to>
                                        <p:strVal val="visible"/>
                                      </p:to>
                                    </p:set>
                                    <p:animEffect filter="blinds(horizontal)">
                                      <p:cBhvr>
                                        <p:cTn id="52" dur="500"/>
                                        <p:tgtEl>
                                          <p:spTgt spid="26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Rot="1"/>
          </p:cNvSpPr>
          <p:nvPr/>
        </p:nvSpPr>
        <p:spPr>
          <a:xfrm>
            <a:off x="1189038" y="685800"/>
            <a:ext cx="8353425"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Find the components which fit the descriptions in Task 3.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28675" name="文本框 2"/>
          <p:cNvSpPr/>
          <p:nvPr/>
        </p:nvSpPr>
        <p:spPr>
          <a:xfrm>
            <a:off x="1208088" y="1263650"/>
            <a:ext cx="10890250" cy="5367655"/>
          </a:xfrm>
          <a:prstGeom prst="rect">
            <a:avLst/>
          </a:prstGeom>
          <a:noFill/>
          <a:ln w="9525">
            <a:noFill/>
          </a:ln>
        </p:spPr>
        <p:txBody>
          <a:bodyPr wrap="square">
            <a:spAutoFit/>
          </a:bodyPr>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W</a:t>
            </a: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hich component ...</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1. begins circulating the coolant as the car is started?</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2. transfers the coolant</a:t>
            </a:r>
            <a:r>
              <a:rPr lang="en-US" altLang="zh-CN"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a:t>
            </a: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heat to the outside atmosphere when the coolant flows </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through its tube?</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3. is used to pull the cold air outside in through the fins of the radiator?</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4. are passages for the coolant?</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5. contains the water jackets?</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28676" name="文本框 21"/>
          <p:cNvSpPr/>
          <p:nvPr/>
        </p:nvSpPr>
        <p:spPr>
          <a:xfrm>
            <a:off x="1558925" y="2128838"/>
            <a:ext cx="9501188" cy="457200"/>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 pump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begins circulating the coolant as the car is started.</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7" name="组合 28"/>
          <p:cNvGrpSpPr/>
          <p:nvPr/>
        </p:nvGrpSpPr>
        <p:grpSpPr>
          <a:xfrm>
            <a:off x="6607175" y="92075"/>
            <a:ext cx="5478463" cy="466725"/>
            <a:chOff x="0" y="0"/>
            <a:chExt cx="8628" cy="736"/>
          </a:xfrm>
        </p:grpSpPr>
        <p:sp>
          <p:nvSpPr>
            <p:cNvPr id="2867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1"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8682" name="矩形 439"/>
          <p:cNvSpPr/>
          <p:nvPr/>
        </p:nvSpPr>
        <p:spPr>
          <a:xfrm>
            <a:off x="536575" y="79851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3" name="文本框 21"/>
          <p:cNvSpPr/>
          <p:nvPr/>
        </p:nvSpPr>
        <p:spPr>
          <a:xfrm>
            <a:off x="1574800" y="3313113"/>
            <a:ext cx="10467975" cy="82994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rediator transfers the coolant</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 heat to the outside atmosphere when the coolant flows through its tube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4" name="文本框 21"/>
          <p:cNvSpPr/>
          <p:nvPr/>
        </p:nvSpPr>
        <p:spPr>
          <a:xfrm>
            <a:off x="1519238" y="4530725"/>
            <a:ext cx="104679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cooling fan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is used to pull the cold air outside in through the fins of the radiator</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5" name="文本框 21"/>
          <p:cNvSpPr/>
          <p:nvPr/>
        </p:nvSpPr>
        <p:spPr>
          <a:xfrm>
            <a:off x="1525588" y="5345113"/>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 jackets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are passages for the coolant</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6" name="文本框 21"/>
          <p:cNvSpPr/>
          <p:nvPr/>
        </p:nvSpPr>
        <p:spPr>
          <a:xfrm>
            <a:off x="1582738" y="6169025"/>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cylinder block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contains the water jackets. </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p:bldP spid="28683" grpId="0" bldLvl="0"/>
      <p:bldP spid="28684" grpId="0" bldLvl="0"/>
      <p:bldP spid="28685" grpId="0" bldLvl="0"/>
      <p:bldP spid="28686"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8054340" y="1927860"/>
            <a:ext cx="3439160" cy="3415030"/>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p:txBody>
      </p:sp>
      <p:sp>
        <p:nvSpPr>
          <p:cNvPr id="30722" name="Rectangle 2"/>
          <p:cNvSpPr>
            <a:spLocks noRot="1"/>
          </p:cNvSpPr>
          <p:nvPr/>
        </p:nvSpPr>
        <p:spPr>
          <a:xfrm>
            <a:off x="1193800" y="542925"/>
            <a:ext cx="10858500" cy="957263"/>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following blanks and describe how the cooling system works. The following language </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patterns can be useful.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8" name="矩形 439"/>
          <p:cNvSpPr/>
          <p:nvPr/>
        </p:nvSpPr>
        <p:spPr>
          <a:xfrm>
            <a:off x="536575" y="636588"/>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0729" name="图片 94"/>
          <p:cNvPicPr>
            <a:picLocks noChangeAspect="1"/>
          </p:cNvPicPr>
          <p:nvPr/>
        </p:nvPicPr>
        <p:blipFill>
          <a:blip r:embed="rId1"/>
          <a:stretch>
            <a:fillRect/>
          </a:stretch>
        </p:blipFill>
        <p:spPr>
          <a:xfrm>
            <a:off x="718185" y="1703705"/>
            <a:ext cx="7068820" cy="4669155"/>
          </a:xfrm>
          <a:prstGeom prst="rect">
            <a:avLst/>
          </a:prstGeom>
          <a:noFill/>
          <a:ln w="9525">
            <a:noFill/>
          </a:ln>
        </p:spPr>
      </p:pic>
      <p:sp>
        <p:nvSpPr>
          <p:cNvPr id="30730" name="文本框 1"/>
          <p:cNvSpPr/>
          <p:nvPr/>
        </p:nvSpPr>
        <p:spPr>
          <a:xfrm>
            <a:off x="8725535" y="2043430"/>
            <a:ext cx="187388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 jacket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1" name="文本框 1"/>
          <p:cNvSpPr/>
          <p:nvPr/>
        </p:nvSpPr>
        <p:spPr>
          <a:xfrm>
            <a:off x="8734425" y="2619375"/>
            <a:ext cx="184277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 pump</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1"/>
          <p:cNvSpPr/>
          <p:nvPr/>
        </p:nvSpPr>
        <p:spPr>
          <a:xfrm>
            <a:off x="8772843" y="3133090"/>
            <a:ext cx="1663700" cy="457200"/>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thermostat</a:t>
            </a:r>
            <a:endParaRPr lang="zh-CN" altLang="en-US" b="1" dirty="0">
              <a:ea typeface="宋体" panose="02010600030101010101" pitchFamily="2" charset="-122"/>
            </a:endParaRPr>
          </a:p>
        </p:txBody>
      </p:sp>
      <p:sp>
        <p:nvSpPr>
          <p:cNvPr id="30733" name="文本框 1"/>
          <p:cNvSpPr/>
          <p:nvPr/>
        </p:nvSpPr>
        <p:spPr>
          <a:xfrm>
            <a:off x="8725535" y="3684905"/>
            <a:ext cx="166370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cooling fan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1"/>
          <p:cNvSpPr/>
          <p:nvPr/>
        </p:nvSpPr>
        <p:spPr>
          <a:xfrm>
            <a:off x="8380095" y="4260215"/>
            <a:ext cx="311277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combustion</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chamber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5" name="文本框 1"/>
          <p:cNvSpPr/>
          <p:nvPr/>
        </p:nvSpPr>
        <p:spPr>
          <a:xfrm>
            <a:off x="8767445" y="4804093"/>
            <a:ext cx="1665288" cy="460375"/>
          </a:xfrm>
          <a:prstGeom prst="rect">
            <a:avLst/>
          </a:prstGeom>
          <a:noFill/>
          <a:ln w="9525">
            <a:noFill/>
          </a:ln>
        </p:spPr>
        <p:txBody>
          <a:bodyPr vert="horz" wrap="square" anchor="t" anchorCtr="0">
            <a:spAutoFit/>
          </a:bodyPr>
          <a:p>
            <a:pPr algn="l"/>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radiator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7" name="组合 28"/>
          <p:cNvGrpSpPr/>
          <p:nvPr/>
        </p:nvGrpSpPr>
        <p:grpSpPr>
          <a:xfrm>
            <a:off x="6607175" y="92075"/>
            <a:ext cx="5478463" cy="466725"/>
            <a:chOff x="0" y="0"/>
            <a:chExt cx="8628" cy="736"/>
          </a:xfrm>
        </p:grpSpPr>
        <p:sp>
          <p:nvSpPr>
            <p:cNvPr id="28678" name="流程图: 可选过程 5">
              <a:hlinkClick r:id="rId2"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1">
              <a:hlinkClick r:id="rId3"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6">
              <a:hlinkClick r:id="rId4"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1" name="流程图: 可选过程 7">
              <a:hlinkClick r:id="rId5"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0" grpId="0" bldLvl="0"/>
      <p:bldP spid="30731" grpId="0" bldLvl="0"/>
      <p:bldP spid="30732" grpId="0" bldLvl="0"/>
      <p:bldP spid="30733" grpId="0" bldLvl="0"/>
      <p:bldP spid="30734" grpId="0" bldLvl="0"/>
      <p:bldP spid="30735"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7" name="文本框 25"/>
          <p:cNvSpPr/>
          <p:nvPr>
            <p:custDataLst>
              <p:tags r:id="rId1"/>
            </p:custDataLst>
          </p:nvPr>
        </p:nvSpPr>
        <p:spPr>
          <a:xfrm>
            <a:off x="400050" y="1675130"/>
            <a:ext cx="3678555" cy="4912995"/>
          </a:xfrm>
          <a:prstGeom prst="rect">
            <a:avLst/>
          </a:prstGeom>
          <a:gradFill rotWithShape="1">
            <a:gsLst>
              <a:gs pos="0">
                <a:srgbClr val="F3E6D7">
                  <a:alpha val="100000"/>
                </a:srgbClr>
              </a:gs>
              <a:gs pos="65001">
                <a:srgbClr val="F6EDE1">
                  <a:alpha val="100000"/>
                </a:srgbClr>
              </a:gs>
              <a:gs pos="100000">
                <a:srgbClr val="F9F3EB">
                  <a:alpha val="100000"/>
                </a:srgbClr>
              </a:gs>
            </a:gsLst>
            <a:lin ang="5400000" scaled="1"/>
            <a:tileRect/>
          </a:gradFill>
          <a:ln w="12700" cap="flat" cmpd="sng">
            <a:solidFill>
              <a:srgbClr val="DAED05"/>
            </a:solidFill>
            <a:prstDash val="solid"/>
            <a:bevel/>
            <a:headEnd type="none" w="med" len="med"/>
            <a:tailEnd type="none" w="med" len="med"/>
          </a:ln>
        </p:spPr>
        <p:txBody>
          <a:bodyPr vert="horz" wrap="square" anchor="t" anchorCtr="0"/>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I’ll send our mechanic to help you.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What can I do for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I’m calling to see if I can keep going to the nearest repair shop.</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a:t>
            </a:r>
            <a:r>
              <a:rPr 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There’s something wrong with my car.</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the mechanic will arrive in 5 minutes.</a:t>
            </a:r>
            <a:endParaRPr lang="en-US" altLang="zh-CN" dirty="0">
              <a:ea typeface="宋体" panose="02010600030101010101" pitchFamily="2" charset="-122"/>
            </a:endParaRPr>
          </a:p>
        </p:txBody>
      </p:sp>
      <p:sp>
        <p:nvSpPr>
          <p:cNvPr id="34818" name="文本框 26"/>
          <p:cNvSpPr/>
          <p:nvPr/>
        </p:nvSpPr>
        <p:spPr>
          <a:xfrm>
            <a:off x="4438015" y="1496695"/>
            <a:ext cx="7595235" cy="5281295"/>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Hello. Summer 4S Store. 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B:Oh, ____ The coolant temperature warning light is on.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Are you still driving the car now?</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No, I have stopped it. 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I’m afraid you can’t. ____Could you tell me the exact</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location?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Yes, I’m on the Jiefang Road, next to the People’s Supermarket.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OK, 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Thank you for your help.</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My pleasure.</a:t>
            </a:r>
            <a:endParaRPr lang="en-US" altLang="zh-CN" dirty="0">
              <a:ea typeface="宋体" panose="02010600030101010101" pitchFamily="2" charset="-122"/>
            </a:endParaRPr>
          </a:p>
        </p:txBody>
      </p:sp>
      <p:sp>
        <p:nvSpPr>
          <p:cNvPr id="34819" name="Rectangle 2"/>
          <p:cNvSpPr>
            <a:spLocks noRot="1"/>
          </p:cNvSpPr>
          <p:nvPr/>
        </p:nvSpPr>
        <p:spPr>
          <a:xfrm>
            <a:off x="1192213" y="55880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34820" name="组合 28"/>
          <p:cNvGrpSpPr/>
          <p:nvPr/>
        </p:nvGrpSpPr>
        <p:grpSpPr>
          <a:xfrm>
            <a:off x="6607175" y="92075"/>
            <a:ext cx="5478463" cy="466725"/>
            <a:chOff x="0" y="0"/>
            <a:chExt cx="8628" cy="736"/>
          </a:xfrm>
        </p:grpSpPr>
        <p:sp>
          <p:nvSpPr>
            <p:cNvPr id="34821" name="流程图: 可选过程 5"/>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2" name="流程图: 可选过程 2"/>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3" name="流程图: 可选过程 3"/>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4" name="流程图: 可选过程 4"/>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4825"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6" name="文本框 17"/>
          <p:cNvSpPr/>
          <p:nvPr/>
        </p:nvSpPr>
        <p:spPr>
          <a:xfrm>
            <a:off x="1192213" y="1063625"/>
            <a:ext cx="7451725" cy="457200"/>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receptionist, B is a customer. </a:t>
            </a:r>
            <a:endParaRPr lang="en-US" altLang="zh-CN" dirty="0">
              <a:ea typeface="宋体" panose="02010600030101010101" pitchFamily="2" charset="-122"/>
            </a:endParaRPr>
          </a:p>
        </p:txBody>
      </p:sp>
      <p:sp>
        <p:nvSpPr>
          <p:cNvPr id="34827" name="文本框 16"/>
          <p:cNvSpPr/>
          <p:nvPr/>
        </p:nvSpPr>
        <p:spPr>
          <a:xfrm>
            <a:off x="8809355" y="1610360"/>
            <a:ext cx="39497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8" name="文本框 16"/>
          <p:cNvSpPr/>
          <p:nvPr/>
        </p:nvSpPr>
        <p:spPr>
          <a:xfrm>
            <a:off x="5715000" y="2127885"/>
            <a:ext cx="42862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9" name="文本框 16"/>
          <p:cNvSpPr/>
          <p:nvPr/>
        </p:nvSpPr>
        <p:spPr>
          <a:xfrm>
            <a:off x="8955405" y="3063240"/>
            <a:ext cx="38417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0" name="文本框 16"/>
          <p:cNvSpPr/>
          <p:nvPr/>
        </p:nvSpPr>
        <p:spPr>
          <a:xfrm>
            <a:off x="8018145" y="3539490"/>
            <a:ext cx="40576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1" name="文本框 16"/>
          <p:cNvSpPr/>
          <p:nvPr/>
        </p:nvSpPr>
        <p:spPr>
          <a:xfrm>
            <a:off x="6223635" y="5431790"/>
            <a:ext cx="4400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7" grpId="0" bldLvl="0"/>
      <p:bldP spid="34828" grpId="0" bldLvl="0"/>
      <p:bldP spid="34829" grpId="0" bldLvl="0"/>
      <p:bldP spid="34830" grpId="0" bldLvl="0"/>
      <p:bldP spid="34831"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文本框 26"/>
          <p:cNvSpPr/>
          <p:nvPr/>
        </p:nvSpPr>
        <p:spPr>
          <a:xfrm>
            <a:off x="355600" y="1730375"/>
            <a:ext cx="11677650" cy="4857750"/>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Hello. Summer 4S Store. 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B:Oh, _______________________________ The coolant temperature warning light is on.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Are you still driving the car now?</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No, I have stopped it. _______________________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I’m afraid you can’t. ________________________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_____</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Could you tell me the exact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location?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Yes, I’m on the Jiefang Road, next to the People’s Supermarket.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OK, ____________________________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Thank you for your help.</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My pleasure.</a:t>
            </a:r>
            <a:endParaRPr lang="en-US" altLang="zh-CN" dirty="0">
              <a:ea typeface="宋体" panose="02010600030101010101" pitchFamily="2" charset="-122"/>
            </a:endParaRPr>
          </a:p>
        </p:txBody>
      </p:sp>
      <p:sp>
        <p:nvSpPr>
          <p:cNvPr id="34819" name="Rectangle 2"/>
          <p:cNvSpPr>
            <a:spLocks noRot="1"/>
          </p:cNvSpPr>
          <p:nvPr/>
        </p:nvSpPr>
        <p:spPr>
          <a:xfrm>
            <a:off x="1192213" y="55880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34820" name="组合 28"/>
          <p:cNvGrpSpPr/>
          <p:nvPr/>
        </p:nvGrpSpPr>
        <p:grpSpPr>
          <a:xfrm>
            <a:off x="6607175" y="92075"/>
            <a:ext cx="5478463" cy="466725"/>
            <a:chOff x="0" y="0"/>
            <a:chExt cx="8628" cy="736"/>
          </a:xfrm>
        </p:grpSpPr>
        <p:sp>
          <p:nvSpPr>
            <p:cNvPr id="34821" name="流程图: 可选过程 5"/>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2" name="流程图: 可选过程 2"/>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3" name="流程图: 可选过程 3"/>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4824" name="流程图: 可选过程 4"/>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4825"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6" name="文本框 17"/>
          <p:cNvSpPr/>
          <p:nvPr/>
        </p:nvSpPr>
        <p:spPr>
          <a:xfrm>
            <a:off x="1192213" y="1063625"/>
            <a:ext cx="7451725" cy="457200"/>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receptionist, B is a customer. </a:t>
            </a:r>
            <a:endParaRPr lang="en-US" altLang="zh-CN" dirty="0">
              <a:ea typeface="宋体" panose="02010600030101010101" pitchFamily="2" charset="-122"/>
            </a:endParaRPr>
          </a:p>
        </p:txBody>
      </p:sp>
      <p:sp>
        <p:nvSpPr>
          <p:cNvPr id="34827" name="文本框 16"/>
          <p:cNvSpPr/>
          <p:nvPr/>
        </p:nvSpPr>
        <p:spPr>
          <a:xfrm>
            <a:off x="4279583" y="1819275"/>
            <a:ext cx="2990850"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What can I do for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8" name="文本框 16"/>
          <p:cNvSpPr/>
          <p:nvPr/>
        </p:nvSpPr>
        <p:spPr>
          <a:xfrm>
            <a:off x="1471613" y="2247900"/>
            <a:ext cx="5392737"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There’s something wrong with my car.</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29" name="文本框 16"/>
          <p:cNvSpPr/>
          <p:nvPr/>
        </p:nvSpPr>
        <p:spPr>
          <a:xfrm>
            <a:off x="3832225" y="3203575"/>
            <a:ext cx="8126413"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I’m calling to see if I can keep going to the nearest repair shop.</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0" name="文本框 16"/>
          <p:cNvSpPr/>
          <p:nvPr/>
        </p:nvSpPr>
        <p:spPr>
          <a:xfrm>
            <a:off x="3652838" y="3736975"/>
            <a:ext cx="5392737"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I’ll send our mechanic to help you.</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4831" name="文本框 16"/>
          <p:cNvSpPr/>
          <p:nvPr/>
        </p:nvSpPr>
        <p:spPr>
          <a:xfrm>
            <a:off x="1716088" y="5122863"/>
            <a:ext cx="5392737"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mechanic will arrive in 5 minutes.</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矩形 1"/>
          <p:cNvSpPr/>
          <p:nvPr/>
        </p:nvSpPr>
        <p:spPr>
          <a:xfrm>
            <a:off x="2567305" y="2292350"/>
            <a:ext cx="3001645" cy="688340"/>
          </a:xfrm>
          <a:prstGeom prst="rect">
            <a:avLst/>
          </a:prstGeom>
          <a:solidFill>
            <a:srgbClr val="FDF7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914" name="矩形 7"/>
          <p:cNvSpPr/>
          <p:nvPr/>
        </p:nvSpPr>
        <p:spPr>
          <a:xfrm>
            <a:off x="5503863" y="5076825"/>
            <a:ext cx="2962275" cy="687388"/>
          </a:xfrm>
          <a:prstGeom prst="rect">
            <a:avLst/>
          </a:prstGeom>
          <a:solidFill>
            <a:srgbClr val="7030A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5" name="矩形 10"/>
          <p:cNvSpPr/>
          <p:nvPr/>
        </p:nvSpPr>
        <p:spPr>
          <a:xfrm>
            <a:off x="3287713" y="5060950"/>
            <a:ext cx="2206625" cy="687388"/>
          </a:xfrm>
          <a:prstGeom prst="rect">
            <a:avLst/>
          </a:prstGeom>
          <a:solidFill>
            <a:srgbClr val="B55E54"/>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6" name="矩形 14"/>
          <p:cNvSpPr/>
          <p:nvPr/>
        </p:nvSpPr>
        <p:spPr>
          <a:xfrm>
            <a:off x="2554288" y="4387850"/>
            <a:ext cx="5170487" cy="698500"/>
          </a:xfrm>
          <a:prstGeom prst="rect">
            <a:avLst/>
          </a:prstGeom>
          <a:solidFill>
            <a:srgbClr val="BAD699">
              <a:alpha val="100000"/>
            </a:srgbClr>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7" name="矩形 7"/>
          <p:cNvSpPr/>
          <p:nvPr/>
        </p:nvSpPr>
        <p:spPr>
          <a:xfrm>
            <a:off x="7005638" y="3700463"/>
            <a:ext cx="2932112" cy="687387"/>
          </a:xfrm>
          <a:prstGeom prst="rect">
            <a:avLst/>
          </a:prstGeom>
          <a:solidFill>
            <a:srgbClr val="00B0F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8" name="矩形 8"/>
          <p:cNvSpPr/>
          <p:nvPr/>
        </p:nvSpPr>
        <p:spPr>
          <a:xfrm>
            <a:off x="2568575" y="3717925"/>
            <a:ext cx="2938463" cy="688975"/>
          </a:xfrm>
          <a:prstGeom prst="rect">
            <a:avLst/>
          </a:prstGeom>
          <a:solidFill>
            <a:srgbClr val="19A382"/>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9" name="矩形 10"/>
          <p:cNvSpPr/>
          <p:nvPr/>
        </p:nvSpPr>
        <p:spPr>
          <a:xfrm>
            <a:off x="2566988" y="3021013"/>
            <a:ext cx="2928937" cy="687387"/>
          </a:xfrm>
          <a:prstGeom prst="rect">
            <a:avLst/>
          </a:prstGeom>
          <a:solidFill>
            <a:srgbClr val="F0B928"/>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20" name="矩形 10"/>
          <p:cNvSpPr/>
          <p:nvPr/>
        </p:nvSpPr>
        <p:spPr>
          <a:xfrm>
            <a:off x="7004050" y="2298700"/>
            <a:ext cx="2940050" cy="687388"/>
          </a:xfrm>
          <a:prstGeom prst="rect">
            <a:avLst/>
          </a:prstGeom>
          <a:solidFill>
            <a:srgbClr val="FFC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21" name="矩形 6"/>
          <p:cNvSpPr/>
          <p:nvPr/>
        </p:nvSpPr>
        <p:spPr>
          <a:xfrm>
            <a:off x="2549525" y="1616075"/>
            <a:ext cx="7405688" cy="688975"/>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22"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38923" name="组合 28"/>
          <p:cNvGrpSpPr/>
          <p:nvPr/>
        </p:nvGrpSpPr>
        <p:grpSpPr>
          <a:xfrm>
            <a:off x="6607175" y="92075"/>
            <a:ext cx="5478463" cy="466725"/>
            <a:chOff x="0" y="0"/>
            <a:chExt cx="8628" cy="736"/>
          </a:xfrm>
        </p:grpSpPr>
        <p:sp>
          <p:nvSpPr>
            <p:cNvPr id="3892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8925"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8926"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8927"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8928"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38929" name="表格 38928"/>
          <p:cNvGraphicFramePr/>
          <p:nvPr>
            <p:custDataLst>
              <p:tags r:id="rId5"/>
            </p:custDataLst>
          </p:nvPr>
        </p:nvGraphicFramePr>
        <p:xfrm>
          <a:off x="2557463" y="1638935"/>
          <a:ext cx="7386638" cy="4133850"/>
        </p:xfrm>
        <a:graphic>
          <a:graphicData uri="http://schemas.openxmlformats.org/drawingml/2006/table">
            <a:tbl>
              <a:tblPr/>
              <a:tblGrid>
                <a:gridCol w="739775"/>
                <a:gridCol w="738188"/>
                <a:gridCol w="736600"/>
                <a:gridCol w="739775"/>
                <a:gridCol w="738187"/>
                <a:gridCol w="739775"/>
                <a:gridCol w="738188"/>
                <a:gridCol w="736600"/>
                <a:gridCol w="739775"/>
                <a:gridCol w="739775"/>
              </a:tblGrid>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m</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v</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k</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m</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x</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k</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f</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m</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9008" name="矩形 13"/>
          <p:cNvSpPr/>
          <p:nvPr/>
        </p:nvSpPr>
        <p:spPr>
          <a:xfrm>
            <a:off x="2576513" y="3028950"/>
            <a:ext cx="730250" cy="2703513"/>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009" name="矩形 13"/>
          <p:cNvSpPr/>
          <p:nvPr/>
        </p:nvSpPr>
        <p:spPr>
          <a:xfrm>
            <a:off x="5528310" y="1635125"/>
            <a:ext cx="687705" cy="2760345"/>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010" name="矩形 13"/>
          <p:cNvSpPr/>
          <p:nvPr/>
        </p:nvSpPr>
        <p:spPr>
          <a:xfrm>
            <a:off x="6283960" y="1635125"/>
            <a:ext cx="701675" cy="2749550"/>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011" name="矩形 13"/>
          <p:cNvSpPr/>
          <p:nvPr/>
        </p:nvSpPr>
        <p:spPr>
          <a:xfrm>
            <a:off x="7045325" y="1621790"/>
            <a:ext cx="678815" cy="3436620"/>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012" name="矩形 13"/>
          <p:cNvSpPr/>
          <p:nvPr/>
        </p:nvSpPr>
        <p:spPr>
          <a:xfrm>
            <a:off x="7780655" y="1644650"/>
            <a:ext cx="681355" cy="2701925"/>
          </a:xfrm>
          <a:prstGeom prst="rect">
            <a:avLst/>
          </a:prstGeom>
          <a:noFill/>
          <a:ln w="57150" cap="flat" cmpd="sng">
            <a:solidFill>
              <a:srgbClr val="00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9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9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9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9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00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00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0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0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0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bldLvl="0" animBg="1"/>
      <p:bldP spid="38920" grpId="0" bldLvl="0" animBg="1"/>
      <p:bldP spid="38919" grpId="0" bldLvl="0" animBg="1"/>
      <p:bldP spid="38918" grpId="0" bldLvl="0" animBg="1"/>
      <p:bldP spid="38917" grpId="0" bldLvl="0" animBg="1"/>
      <p:bldP spid="38916" grpId="0" bldLvl="0"/>
      <p:bldP spid="38915" grpId="0" bldLvl="0" animBg="1"/>
      <p:bldP spid="38914" grpId="0" bldLvl="0" animBg="1"/>
      <p:bldP spid="39008" grpId="0" bldLvl="0"/>
      <p:bldP spid="39009" grpId="0" bldLvl="0" animBg="1"/>
      <p:bldP spid="39010" grpId="0" bldLvl="0" animBg="1"/>
      <p:bldP spid="39011" grpId="0" bldLvl="0" animBg="1"/>
      <p:bldP spid="39012" grpId="0" bldLvl="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40963"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40962"/>
                                        </p:tgtEl>
                                      </p:cBhvr>
                                    </p:animEffect>
                                    <p:anim calcmode="lin" valueType="num">
                                      <p:cBhvr>
                                        <p:cTn id="7" dur="998"/>
                                        <p:tgtEl>
                                          <p:spTgt spid="40962"/>
                                        </p:tgtEl>
                                        <p:attrNameLst>
                                          <p:attrName>ppt_x</p:attrName>
                                        </p:attrNameLst>
                                      </p:cBhvr>
                                      <p:tavLst>
                                        <p:tav tm="0">
                                          <p:val>
                                            <p:strVal val="ppt_x"/>
                                          </p:val>
                                        </p:tav>
                                        <p:tav tm="100000">
                                          <p:val>
                                            <p:strVal val="ppt_x"/>
                                          </p:val>
                                        </p:tav>
                                      </p:tavLst>
                                    </p:anim>
                                    <p:anim calcmode="lin" valueType="num">
                                      <p:cBhvr>
                                        <p:cTn id="8" dur="998"/>
                                        <p:tgtEl>
                                          <p:spTgt spid="40962"/>
                                        </p:tgtEl>
                                        <p:attrNameLst>
                                          <p:attrName>ppt_y</p:attrName>
                                        </p:attrNameLst>
                                      </p:cBhvr>
                                      <p:tavLst>
                                        <p:tav tm="0">
                                          <p:val>
                                            <p:strVal val="ppt_y"/>
                                          </p:val>
                                        </p:tav>
                                        <p:tav tm="100000">
                                          <p:val>
                                            <p:strVal val="ppt_y-.1"/>
                                          </p:val>
                                        </p:tav>
                                      </p:tavLst>
                                    </p:anim>
                                    <p:set>
                                      <p:cBhvr>
                                        <p:cTn id="9" dur="1" fill="hold">
                                          <p:stCondLst>
                                            <p:cond delay="998"/>
                                          </p:stCondLst>
                                        </p:cTn>
                                        <p:tgtEl>
                                          <p:spTgt spid="4096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40963"/>
                                        </p:tgtEl>
                                        <p:attrNameLst>
                                          <p:attrName>style.visibility</p:attrName>
                                        </p:attrNameLst>
                                      </p:cBhvr>
                                      <p:to>
                                        <p:strVal val="visible"/>
                                      </p:to>
                                    </p:set>
                                    <p:animEffect filter="fade">
                                      <p:cBhvr>
                                        <p:cTn id="13" dur="2000"/>
                                        <p:tgtEl>
                                          <p:spTgt spid="40963"/>
                                        </p:tgtEl>
                                      </p:cBhvr>
                                    </p:animEffect>
                                    <p:anim calcmode="lin" valueType="num">
                                      <p:cBhvr>
                                        <p:cTn id="14" dur="2000" fill="hold"/>
                                        <p:tgtEl>
                                          <p:spTgt spid="40963"/>
                                        </p:tgtEl>
                                        <p:attrNameLst>
                                          <p:attrName>ppt_x</p:attrName>
                                        </p:attrNameLst>
                                      </p:cBhvr>
                                      <p:tavLst>
                                        <p:tav tm="0">
                                          <p:val>
                                            <p:strVal val="#ppt_x"/>
                                          </p:val>
                                        </p:tav>
                                        <p:tav tm="100000">
                                          <p:val>
                                            <p:strVal val="#ppt_x"/>
                                          </p:val>
                                        </p:tav>
                                      </p:tavLst>
                                    </p:anim>
                                    <p:anim calcmode="lin" valueType="num">
                                      <p:cBhvr>
                                        <p:cTn id="15" dur="2000" fill="hold"/>
                                        <p:tgtEl>
                                          <p:spTgt spid="409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5" name="表格 4"/>
          <p:cNvGraphicFramePr/>
          <p:nvPr>
            <p:custDataLst>
              <p:tags r:id="rId5"/>
            </p:custDataLst>
          </p:nvPr>
        </p:nvGraphicFramePr>
        <p:xfrm>
          <a:off x="2016760" y="938530"/>
          <a:ext cx="7381240" cy="5594350"/>
        </p:xfrm>
        <a:graphic>
          <a:graphicData uri="http://schemas.openxmlformats.org/drawingml/2006/table">
            <a:tbl>
              <a:tblPr/>
              <a:tblGrid>
                <a:gridCol w="3690620"/>
                <a:gridCol w="3690620"/>
              </a:tblGrid>
              <a:tr h="4737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chamber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thermostat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400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amount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radiator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6482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remove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cooling fan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196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accomplish</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circulate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1592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wear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antifreeze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0386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subtract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water jacket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1465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horsepower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cylinder block	</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0322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deposit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bypass</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0386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form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tube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0386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emission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recirculation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133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exhaust emission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transfer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0322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constant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atmosphere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0386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liquid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fin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Rot="1"/>
          </p:cNvSpPr>
          <p:nvPr/>
        </p:nvSpPr>
        <p:spPr>
          <a:xfrm>
            <a:off x="1054100" y="1025525"/>
            <a:ext cx="10883900" cy="5235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the correct answer for each question below.</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1. Which system is mainly used to remove the heat??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The heating system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B. The cooling system</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 The lubrication system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D. The EFI system</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2. The water-cooling system consists of __________________________________.</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water, antifreeze, water pump, thermostat and radiator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 antifreeze, water pump, radiator, coolant and cooling fan</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 liquid, water, water pump, radiator and cooling fan</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D. liquid coolant, water pump, thermostat, radiator and cooling fan.</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8195" name="组合 28"/>
          <p:cNvGrpSpPr/>
          <p:nvPr/>
        </p:nvGrpSpPr>
        <p:grpSpPr>
          <a:xfrm>
            <a:off x="6607175" y="92075"/>
            <a:ext cx="5478463" cy="466725"/>
            <a:chOff x="0" y="0"/>
            <a:chExt cx="8628" cy="736"/>
          </a:xfrm>
        </p:grpSpPr>
        <p:sp>
          <p:nvSpPr>
            <p:cNvPr id="819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819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8200" name="矩形 439"/>
          <p:cNvSpPr/>
          <p:nvPr/>
        </p:nvSpPr>
        <p:spPr>
          <a:xfrm>
            <a:off x="460375" y="1158240"/>
            <a:ext cx="490538" cy="404813"/>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8201" name="Picture 3"/>
          <p:cNvPicPr>
            <a:picLocks noChangeAspect="1"/>
          </p:cNvPicPr>
          <p:nvPr/>
        </p:nvPicPr>
        <p:blipFill>
          <a:blip r:embed="rId5"/>
          <a:stretch>
            <a:fillRect/>
          </a:stretch>
        </p:blipFill>
        <p:spPr>
          <a:xfrm rot="1800000">
            <a:off x="6119495" y="2267585"/>
            <a:ext cx="561975" cy="563563"/>
          </a:xfrm>
          <a:prstGeom prst="rect">
            <a:avLst/>
          </a:prstGeom>
          <a:noFill/>
          <a:ln w="9525">
            <a:noFill/>
          </a:ln>
        </p:spPr>
      </p:pic>
      <p:pic>
        <p:nvPicPr>
          <p:cNvPr id="8202" name="Picture 3"/>
          <p:cNvPicPr>
            <a:picLocks noChangeAspect="1"/>
          </p:cNvPicPr>
          <p:nvPr/>
        </p:nvPicPr>
        <p:blipFill>
          <a:blip r:embed="rId5"/>
          <a:stretch>
            <a:fillRect/>
          </a:stretch>
        </p:blipFill>
        <p:spPr>
          <a:xfrm rot="1800000">
            <a:off x="1229043" y="5595938"/>
            <a:ext cx="563562" cy="56197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Rot="1"/>
          </p:cNvSpPr>
          <p:nvPr/>
        </p:nvSpPr>
        <p:spPr>
          <a:xfrm>
            <a:off x="1035050" y="542925"/>
            <a:ext cx="5337175" cy="6381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blanks with the missing words.</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30000"/>
              </a:lnSpc>
              <a:buNone/>
            </a:pPr>
            <a:endParaRPr lang="zh-CN" altLang="en-US" sz="2000" b="1" dirty="0">
              <a:latin typeface="Calibri" panose="020F0502020204030204" charset="0"/>
              <a:ea typeface="宋体" panose="02010600030101010101" pitchFamily="2" charset="-122"/>
              <a:sym typeface="Calibri" panose="020F0502020204030204" charset="0"/>
            </a:endParaRPr>
          </a:p>
        </p:txBody>
      </p:sp>
      <p:grpSp>
        <p:nvGrpSpPr>
          <p:cNvPr id="10243" name="组合 28"/>
          <p:cNvGrpSpPr/>
          <p:nvPr/>
        </p:nvGrpSpPr>
        <p:grpSpPr>
          <a:xfrm>
            <a:off x="6607175" y="92075"/>
            <a:ext cx="5478463" cy="466725"/>
            <a:chOff x="0" y="0"/>
            <a:chExt cx="8628" cy="736"/>
          </a:xfrm>
        </p:grpSpPr>
        <p:sp>
          <p:nvSpPr>
            <p:cNvPr id="1024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0248" name="表格 10247"/>
          <p:cNvGraphicFramePr/>
          <p:nvPr>
            <p:custDataLst>
              <p:tags r:id="rId5"/>
            </p:custDataLst>
          </p:nvPr>
        </p:nvGraphicFramePr>
        <p:xfrm>
          <a:off x="379413" y="1460500"/>
          <a:ext cx="11438255" cy="3658235"/>
        </p:xfrm>
        <a:graphic>
          <a:graphicData uri="http://schemas.openxmlformats.org/drawingml/2006/table">
            <a:tbl>
              <a:tblPr/>
              <a:tblGrid>
                <a:gridCol w="1687513"/>
                <a:gridCol w="9750425"/>
              </a:tblGrid>
              <a:tr h="242633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Functions</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On one hand, the cooling system is used to remove 1___________ in order to keep 2_____________ operating at the most 3______________ temperature. On the other hand, it is designed to allow 4_________________ to heat up as quickly as possible in order to keep the engine at a constant 5_____________.</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2319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Types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There are 6________ types of cooling systems: 7_____________ system and air-cooling system.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259" name="矩形 439"/>
          <p:cNvSpPr/>
          <p:nvPr/>
        </p:nvSpPr>
        <p:spPr>
          <a:xfrm>
            <a:off x="460375" y="665163"/>
            <a:ext cx="490538" cy="404812"/>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0" name="文本框 1"/>
          <p:cNvSpPr/>
          <p:nvPr/>
        </p:nvSpPr>
        <p:spPr>
          <a:xfrm>
            <a:off x="8637588" y="1568450"/>
            <a:ext cx="14478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heat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1" name="文本框 1"/>
          <p:cNvSpPr/>
          <p:nvPr/>
        </p:nvSpPr>
        <p:spPr>
          <a:xfrm>
            <a:off x="3107690" y="2105025"/>
            <a:ext cx="169703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engine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2" name="文本框 1"/>
          <p:cNvSpPr/>
          <p:nvPr/>
        </p:nvSpPr>
        <p:spPr>
          <a:xfrm>
            <a:off x="8097838" y="2122805"/>
            <a:ext cx="156686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efficient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3" name="文本框 1"/>
          <p:cNvSpPr/>
          <p:nvPr/>
        </p:nvSpPr>
        <p:spPr>
          <a:xfrm>
            <a:off x="7892098" y="2634615"/>
            <a:ext cx="16510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engine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4" name="文本框 1"/>
          <p:cNvSpPr/>
          <p:nvPr/>
        </p:nvSpPr>
        <p:spPr>
          <a:xfrm>
            <a:off x="9664700" y="3199130"/>
            <a:ext cx="197612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temperature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5" name="文本框 1"/>
          <p:cNvSpPr/>
          <p:nvPr/>
        </p:nvSpPr>
        <p:spPr>
          <a:xfrm>
            <a:off x="3953828" y="4016693"/>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two</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6" name="文本框 1"/>
          <p:cNvSpPr/>
          <p:nvPr/>
        </p:nvSpPr>
        <p:spPr>
          <a:xfrm>
            <a:off x="8098155" y="4006215"/>
            <a:ext cx="215423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water-cooling</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0" grpId="0" bldLvl="0"/>
      <p:bldP spid="10261" grpId="0" bldLvl="0"/>
      <p:bldP spid="10262" grpId="0" bldLvl="0"/>
      <p:bldP spid="10263" grpId="0" bldLvl="0"/>
      <p:bldP spid="10264" grpId="0" bldLvl="0"/>
      <p:bldP spid="10265" grpId="0" bldLvl="0"/>
      <p:bldP spid="10266"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290" name="组合 28"/>
          <p:cNvGrpSpPr/>
          <p:nvPr/>
        </p:nvGrpSpPr>
        <p:grpSpPr>
          <a:xfrm>
            <a:off x="6607175" y="92075"/>
            <a:ext cx="5478463" cy="466725"/>
            <a:chOff x="0" y="0"/>
            <a:chExt cx="8628" cy="736"/>
          </a:xfrm>
        </p:grpSpPr>
        <p:sp>
          <p:nvSpPr>
            <p:cNvPr id="12291"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2"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3"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4"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2295" name="表格 12294"/>
          <p:cNvGraphicFramePr/>
          <p:nvPr/>
        </p:nvGraphicFramePr>
        <p:xfrm>
          <a:off x="813118" y="874078"/>
          <a:ext cx="10871200" cy="4938713"/>
        </p:xfrm>
        <a:graphic>
          <a:graphicData uri="http://schemas.openxmlformats.org/drawingml/2006/table">
            <a:tbl>
              <a:tblPr/>
              <a:tblGrid>
                <a:gridCol w="1601788"/>
                <a:gridCol w="9269412"/>
              </a:tblGrid>
              <a:tr h="4938713">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Working process</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When the car starts, 8_____________ begins to circulate. It flows through the 9_________________ in the cylinder block and head. Then it removes the heat around the cylinders’ 10____________ chambers. After that, the coolant passes through a 11______________ on the way to the radiator. As long as the coolant temperature remains 12________, the thermostat stays closed. Once the coolant heats up, the thermostat 13______ to allow enough hot coolant to pass through the 14___________, and the coolant’s heat is 15______________ to the outside atmosphere.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2303" name="文本框 19"/>
          <p:cNvSpPr/>
          <p:nvPr/>
        </p:nvSpPr>
        <p:spPr>
          <a:xfrm>
            <a:off x="5326698" y="994410"/>
            <a:ext cx="171132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coolant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4" name="文本框 19"/>
          <p:cNvSpPr/>
          <p:nvPr/>
        </p:nvSpPr>
        <p:spPr>
          <a:xfrm>
            <a:off x="3244215" y="1542415"/>
            <a:ext cx="208280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water jackets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5" name="文本框 19"/>
          <p:cNvSpPr/>
          <p:nvPr/>
        </p:nvSpPr>
        <p:spPr>
          <a:xfrm>
            <a:off x="6607175" y="2089468"/>
            <a:ext cx="17684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combustion</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6" name="文本框 19"/>
          <p:cNvSpPr/>
          <p:nvPr/>
        </p:nvSpPr>
        <p:spPr>
          <a:xfrm>
            <a:off x="6087428" y="2624138"/>
            <a:ext cx="194151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thermostat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7" name="文本框 19"/>
          <p:cNvSpPr/>
          <p:nvPr/>
        </p:nvSpPr>
        <p:spPr>
          <a:xfrm>
            <a:off x="8483283" y="3200400"/>
            <a:ext cx="119538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low</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8" name="文本框 19"/>
          <p:cNvSpPr/>
          <p:nvPr/>
        </p:nvSpPr>
        <p:spPr>
          <a:xfrm>
            <a:off x="9561830" y="3734435"/>
            <a:ext cx="94488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opens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9" name="文本框 19"/>
          <p:cNvSpPr/>
          <p:nvPr/>
        </p:nvSpPr>
        <p:spPr>
          <a:xfrm>
            <a:off x="7733348" y="4254500"/>
            <a:ext cx="14557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radiator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0" name="文本框 19"/>
          <p:cNvSpPr/>
          <p:nvPr/>
        </p:nvSpPr>
        <p:spPr>
          <a:xfrm>
            <a:off x="3760470" y="4816475"/>
            <a:ext cx="173513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transferred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0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30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30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30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3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3" grpId="0" bldLvl="0"/>
      <p:bldP spid="12304" grpId="0" bldLvl="0"/>
      <p:bldP spid="12305" grpId="0" bldLvl="0"/>
      <p:bldP spid="12306" grpId="0" bldLvl="0"/>
      <p:bldP spid="12307" grpId="0" bldLvl="0"/>
      <p:bldP spid="12308" grpId="0" bldLvl="0"/>
      <p:bldP spid="12309" grpId="0" bldLvl="0"/>
      <p:bldP spid="12310"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654050" y="866775"/>
            <a:ext cx="10883900" cy="4540885"/>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burning of the air-fuel mixture in the combustion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chamber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s of the engine produces large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amounts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heat. In order to keep the engine operating at the most efficient temperature, the heat must be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removed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cooling system is introduced to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accomplish</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this task.</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On the other hand, if the engine runs at too low a temperature, it is less efficient, the oil gets dirty ( adding</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wear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subtracting</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horsepower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deposits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form</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not to mention</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exhaust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emissions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For this reason, the cooling system is designed to allow the engine to heat up as quickly as possible, and then to keep the engine at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constant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temperature.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4339" name="组合 28"/>
          <p:cNvGrpSpPr/>
          <p:nvPr/>
        </p:nvGrpSpPr>
        <p:grpSpPr>
          <a:xfrm>
            <a:off x="6607175" y="92075"/>
            <a:ext cx="5478463" cy="466725"/>
            <a:chOff x="0" y="0"/>
            <a:chExt cx="8628" cy="736"/>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1049655" y="806450"/>
            <a:ext cx="10236200" cy="5111115"/>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There are two types of cooling systems: water-cooling system and air-cooling system. Water-cooling system is more common. The water-cooling system consists of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liquid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coolant, water pump,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thermostat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radiator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cooling fan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As the car is started, the water pump begins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circulating</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coolant. The coolant is a mixture of water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antifreeze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It is pushed through passages called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water jackets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in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cylinder block</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head. Then it removes the heat around the cylinders’ combustion chambers. After leaving the cylinder, the coolant passes through a thermostat on the way to the radiator. As long as the coolant temperature remains low, the thermostat stays closed.Under this condition the coolant flows through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bypass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tube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returns to the pump for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recirculation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1003300" y="1184275"/>
            <a:ext cx="10369550" cy="2686050"/>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As the coolant heats up, the thermostat gradually opens to allow enough hot coolant to pass through the radiator, and the radiator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transfers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coolant’s heat to the outside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atmosphere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when the coolant flows through its tube. In order to help remove the heat from the coolant, the cooling fan is used to pull the cold air outside in through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fins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the radiator. Then the coolant backs to the pump.</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2313534313132323b32313534313130333b54">
            <a:hlinkClick r:id="rId5" action="ppaction://hlinksldjump"/>
          </p:cNvPr>
          <p:cNvPicPr>
            <a:picLocks noChangeAspect="1"/>
          </p:cNvPicPr>
          <p:nvPr/>
        </p:nvPicPr>
        <p:blipFill>
          <a:blip r:embed="rId6"/>
          <a:stretch>
            <a:fillRect/>
          </a:stretch>
        </p:blipFill>
        <p:spPr>
          <a:xfrm>
            <a:off x="220663" y="833438"/>
            <a:ext cx="433387" cy="433387"/>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1114425" y="1368425"/>
            <a:ext cx="10455275" cy="3246120"/>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空气燃料混合物在发动机的燃烧室中燃烧时产生大量的热。为了使发动机在最有效的温度下工作，热量必须被除去。为了完成这一任务，引入了冷却系统。</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另一方面，如果发动机在过低的温度下运行，效率会降低，机油变质(增加磨损和减少马力)，沉积形成，更不用说尾气排放了。由于这个原因，冷却系统用来让发动机尽可能快地升温，然后保持在一个恒定的温度。</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TABLE_ENDDRAG_ORIGIN_RECT" val="780*432"/>
  <p:tag name="TABLE_ENDDRAG_RECT" val="111*82*780*432"/>
</p:tagLst>
</file>

<file path=ppt/tags/tag2.xml><?xml version="1.0" encoding="utf-8"?>
<p:tagLst xmlns:p="http://schemas.openxmlformats.org/presentationml/2006/main">
  <p:tag name="KSO_WM_UNIT_TABLE_BEAUTIFY" val="smartTable{5f0de904-243b-4687-9cce-64d724df2223}"/>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UNIT_TABLE_BEAUTIFY" val="smartTable{d47c1786-5702-4423-981f-8979a8960410}"/>
</p:tagLst>
</file>

<file path=ppt/tags/tag5.xml><?xml version="1.0" encoding="utf-8"?>
<p:tagLst xmlns:p="http://schemas.openxmlformats.org/presentationml/2006/main">
  <p:tag name="COMMONDATA" val="eyJoZGlkIjoiOGI4NjI5OTBmMDM1ODFlMDkzNDFlZTFiMWNhZWU5ZTMifQ=="/>
  <p:tag name="KSO_WPP_MARK_KEY" val="e01568c5-7a8b-48c6-96a3-707c210d8be3"/>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8650</Words>
  <Application>WPS 演示</Application>
  <PresentationFormat>宽屏</PresentationFormat>
  <Paragraphs>532</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Calibri</vt:lpstr>
      <vt:lpstr>微软雅黑</vt:lpstr>
      <vt:lpstr>Times New Roman</vt:lpstr>
      <vt:lpstr>Gulim</vt:lpstr>
      <vt:lpstr>Malgun Gothic</vt:lpstr>
      <vt:lpstr>华文彩云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64</cp:revision>
  <dcterms:created xsi:type="dcterms:W3CDTF">2022-03-03T14:34:00Z</dcterms:created>
  <dcterms:modified xsi:type="dcterms:W3CDTF">2023-11-08T00:49:13Z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6D01C3A6DDAE4E4AB1F6DA92EE1F67A0</vt:lpwstr>
  </property>
  <property fmtid="{D5CDD505-2E9C-101B-9397-08002B2CF9AE}" pid="3" name="KSOProductBuildVer">
    <vt:lpwstr>2052-12.1.0.15712</vt:lpwstr>
  </property>
</Properties>
</file>