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75" r:id="rId3"/>
    <p:sldId id="267" r:id="rId4"/>
    <p:sldId id="260" r:id="rId6"/>
    <p:sldId id="276" r:id="rId7"/>
    <p:sldId id="278" r:id="rId8"/>
    <p:sldId id="279" r:id="rId9"/>
    <p:sldId id="288" r:id="rId10"/>
    <p:sldId id="287" r:id="rId11"/>
    <p:sldId id="289" r:id="rId12"/>
    <p:sldId id="290" r:id="rId13"/>
    <p:sldId id="291" r:id="rId14"/>
    <p:sldId id="261" r:id="rId15"/>
    <p:sldId id="262" r:id="rId16"/>
    <p:sldId id="299" r:id="rId17"/>
    <p:sldId id="311" r:id="rId18"/>
    <p:sldId id="304" r:id="rId19"/>
    <p:sldId id="266" r:id="rId20"/>
  </p:sldIdLst>
  <p:sldSz cx="12192000" cy="6858000"/>
  <p:notesSz cx="6858000" cy="9144000"/>
  <p:custDataLst>
    <p:tags r:id="rId24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defRPr kern="1200" baseline="0">
        <a:solidFill>
          <a:schemeClr val="tx1"/>
        </a:solidFill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defRPr sz="1800" kern="1200" baseline="0">
        <a:solidFill>
          <a:schemeClr val="tx1"/>
        </a:solidFill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defRPr sz="1800" kern="1200" baseline="0">
        <a:solidFill>
          <a:schemeClr val="tx1"/>
        </a:solidFill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defRPr sz="1800" kern="1200" baseline="0">
        <a:solidFill>
          <a:schemeClr val="tx1"/>
        </a:solidFill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defRPr sz="1800" kern="1200" baseline="0">
        <a:solidFill>
          <a:schemeClr val="tx1"/>
        </a:solidFill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defRPr sz="1800" kern="1200" baseline="0">
        <a:solidFill>
          <a:schemeClr val="tx1"/>
        </a:solidFill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defRPr sz="1800" kern="1200" baseline="0">
        <a:solidFill>
          <a:schemeClr val="tx1"/>
        </a:solidFill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defRPr sz="1800" kern="1200" baseline="0">
        <a:solidFill>
          <a:schemeClr val="tx1"/>
        </a:solidFill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defRPr sz="1800" kern="1200" baseline="0">
        <a:solidFill>
          <a:schemeClr val="tx1"/>
        </a:solidFill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48" userDrawn="1">
          <p15:clr>
            <a:srgbClr val="A4A3A4"/>
          </p15:clr>
        </p15:guide>
        <p15:guide id="2" pos="389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C59FC2"/>
    <a:srgbClr val="F2A5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69" d="100"/>
          <a:sy n="69" d="100"/>
        </p:scale>
        <p:origin x="-138" y="-102"/>
      </p:cViewPr>
      <p:guideLst>
        <p:guide orient="horz" pos="2048"/>
        <p:guide pos="3898"/>
      </p:guideLst>
    </p:cSldViewPr>
  </p:slide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gs" Target="tags/tag12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 vert="horz"/>
          <a:p>
            <a:pPr lvl="0" algn="l"/>
            <a:endParaRPr sz="1200">
              <a:ea typeface="宋体" panose="02010600030101010101" pitchFamily="2" charset="-122"/>
            </a:endParaRPr>
          </a:p>
        </p:txBody>
      </p:sp>
      <p:sp>
        <p:nvSpPr>
          <p:cNvPr id="2051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 vert="horz"/>
          <a:p>
            <a:pPr lvl="0" algn="r"/>
            <a:fld id="{BB962C8B-B14F-4D97-AF65-F5344CB8AC3E}" type="datetime1">
              <a:rPr lang="zh-CN" altLang="en-US" dirty="0">
                <a:ea typeface="宋体" panose="02010600030101010101" pitchFamily="2" charset="-122"/>
              </a:rPr>
            </a:fld>
            <a:endParaRPr lang="zh-CN" altLang="en-US" sz="1200" dirty="0">
              <a:ea typeface="宋体" panose="02010600030101010101" pitchFamily="2" charset="-122"/>
            </a:endParaRPr>
          </a:p>
        </p:txBody>
      </p:sp>
      <p:sp>
        <p:nvSpPr>
          <p:cNvPr id="2052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053" name="备注占位符 4"/>
          <p:cNvSpPr>
            <a:spLocks noGrp="1" noRot="1" noChangeAspect="1"/>
          </p:cNvSpPr>
          <p:nvPr/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vert="horz" anchor="ctr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054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anchor="b" anchorCtr="0"/>
          <a:p>
            <a:pPr lvl="0" algn="l"/>
            <a:endParaRPr sz="1200">
              <a:ea typeface="宋体" panose="02010600030101010101" pitchFamily="2" charset="-122"/>
            </a:endParaRPr>
          </a:p>
        </p:txBody>
      </p:sp>
      <p:sp>
        <p:nvSpPr>
          <p:cNvPr id="2055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anchor="b" anchorCtr="0"/>
          <a:p>
            <a:pPr lvl="0" algn="r"/>
            <a:fld id="{9A0DB2DC-4C9A-4742-B13C-FB6460FD3503}" type="slidenum">
              <a:rPr lang="zh-CN" altLang="en-US" dirty="0">
                <a:ea typeface="宋体" panose="02010600030101010101" pitchFamily="2" charset="-122"/>
              </a:rPr>
            </a:fld>
            <a:endParaRPr lang="zh-CN" altLang="en-US" sz="1200" dirty="0"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lvl="0" defTabSz="0" fontAlgn="base">
      <a:defRPr sz="1200" kern="1200"/>
    </a:lvl1pPr>
    <a:lvl2pPr marL="0" lvl="1" indent="0" defTabSz="0" fontAlgn="base">
      <a:defRPr sz="1200" kern="1200"/>
    </a:lvl2pPr>
    <a:lvl3pPr marL="0" lvl="2" indent="0" defTabSz="0" fontAlgn="base">
      <a:defRPr sz="1200" kern="1200"/>
    </a:lvl3pPr>
    <a:lvl4pPr marL="0" lvl="3" indent="0" defTabSz="0" fontAlgn="base">
      <a:defRPr sz="1200" kern="1200"/>
    </a:lvl4pPr>
    <a:lvl5pPr marL="0" lvl="4" indent="0" defTabSz="0" fontAlgn="base">
      <a:defRPr sz="1200" kern="1200"/>
    </a:lvl5pPr>
    <a:lvl6pPr marL="2286000" lvl="5" indent="0" defTabSz="0" fontAlgn="base">
      <a:defRPr sz="1200" kern="1200"/>
    </a:lvl6pPr>
    <a:lvl7pPr marL="2743200" lvl="6" indent="0" defTabSz="0" fontAlgn="base">
      <a:defRPr sz="1200" kern="1200"/>
    </a:lvl7pPr>
    <a:lvl8pPr marL="3200400" lvl="7" indent="0" defTabSz="0" fontAlgn="base">
      <a:defRPr sz="1200" kern="1200"/>
    </a:lvl8pPr>
    <a:lvl9pPr marL="3657600" lvl="8" indent="0" defTabSz="0" fontAlgn="base">
      <a:defRPr sz="1200" kern="1200"/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12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3" name="备注占位符 2"/>
          <p:cNvSpPr>
            <a:spLocks noGrp="1" noRot="1" noChangeAspect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模板来自 </a:t>
            </a:r>
            <a:r>
              <a:rPr lang="en-US" altLang="zh-CN" dirty="0"/>
              <a:t>http://docer.mysoeasy.com/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3554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3555" name="备注占位符 2"/>
          <p:cNvSpPr>
            <a:spLocks noGrp="1" noRot="1" noChangeAspect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模板来自 </a:t>
            </a:r>
            <a:r>
              <a:rPr lang="en-US" altLang="zh-CN" dirty="0"/>
              <a:t>http://docer.mysoeasy.com/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560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5603" name="备注占位符 2"/>
          <p:cNvSpPr>
            <a:spLocks noGrp="1" noRot="1" noChangeAspect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模板来自 </a:t>
            </a:r>
            <a:r>
              <a:rPr lang="en-US" altLang="zh-CN" dirty="0"/>
              <a:t>http://docer.mysoeasy.com/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7650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7651" name="备注占位符 2"/>
          <p:cNvSpPr>
            <a:spLocks noGrp="1" noRot="1" noChangeAspect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模板来自 </a:t>
            </a:r>
            <a:r>
              <a:rPr lang="en-US" altLang="zh-CN" dirty="0"/>
              <a:t>http://docer.mysoeasy.com/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9698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9699" name="备注占位符 2"/>
          <p:cNvSpPr>
            <a:spLocks noGrp="1" noRot="1" noChangeAspect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模板来自 </a:t>
            </a:r>
            <a:r>
              <a:rPr lang="en-US" altLang="zh-CN" dirty="0"/>
              <a:t>http://docer.mysoeasy.com/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3794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4213" y="1141413"/>
            <a:ext cx="5486400" cy="3086100"/>
          </a:xfrm>
        </p:spPr>
      </p:sp>
      <p:sp>
        <p:nvSpPr>
          <p:cNvPr id="33795" name="备注占位符 2"/>
          <p:cNvSpPr>
            <a:spLocks noGrp="1" noRot="1" noChangeAspect="1"/>
          </p:cNvSpPr>
          <p:nvPr>
            <p:ph type="body" idx="1"/>
          </p:nvPr>
        </p:nvSpPr>
        <p:spPr>
          <a:xfrm>
            <a:off x="836613" y="1824038"/>
            <a:ext cx="10515600" cy="4351337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模板来自 </a:t>
            </a:r>
            <a:r>
              <a:rPr lang="en-US" altLang="zh-CN" dirty="0"/>
              <a:t>http://docer.mysoeasy.com/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584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5843" name="备注占位符 2"/>
          <p:cNvSpPr>
            <a:spLocks noGrp="1" noRot="1" noChangeAspect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模板来自 </a:t>
            </a:r>
            <a:r>
              <a:rPr lang="en-US" altLang="zh-CN" dirty="0"/>
              <a:t>http://docer.mysoeasy.com/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7170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7171" name="备注占位符 2"/>
          <p:cNvSpPr>
            <a:spLocks noGrp="1" noRot="1" noChangeAspect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模板来自 </a:t>
            </a:r>
            <a:r>
              <a:rPr lang="en-US" altLang="zh-CN" dirty="0"/>
              <a:t>http://docer.mysoeasy.com/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9218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9219" name="备注占位符 2"/>
          <p:cNvSpPr>
            <a:spLocks noGrp="1" noRot="1" noChangeAspect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模板来自 </a:t>
            </a:r>
            <a:r>
              <a:rPr lang="en-US" altLang="zh-CN" dirty="0"/>
              <a:t>http://docer.mysoeasy.com/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1266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1267" name="备注占位符 2"/>
          <p:cNvSpPr>
            <a:spLocks noGrp="1" noRot="1" noChangeAspect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模板来自 </a:t>
            </a:r>
            <a:r>
              <a:rPr lang="en-US" altLang="zh-CN" dirty="0"/>
              <a:t>http://docer.mysoeasy.com/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3314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3315" name="备注占位符 2"/>
          <p:cNvSpPr>
            <a:spLocks noGrp="1" noRot="1" noChangeAspect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模板来自 </a:t>
            </a:r>
            <a:r>
              <a:rPr lang="en-US" altLang="zh-CN" dirty="0"/>
              <a:t>http://docer.mysoeasy.com/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536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5363" name="备注占位符 2"/>
          <p:cNvSpPr>
            <a:spLocks noGrp="1" noRot="1" noChangeAspect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模板来自 </a:t>
            </a:r>
            <a:r>
              <a:rPr lang="en-US" altLang="zh-CN" dirty="0"/>
              <a:t>http://docer.mysoeasy.com/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7410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7411" name="备注占位符 2"/>
          <p:cNvSpPr>
            <a:spLocks noGrp="1" noRot="1" noChangeAspect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模板来自 </a:t>
            </a:r>
            <a:r>
              <a:rPr lang="en-US" altLang="zh-CN" dirty="0"/>
              <a:t>http://docer.mysoeasy.com/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9458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9459" name="备注占位符 2"/>
          <p:cNvSpPr>
            <a:spLocks noGrp="1" noRot="1" noChangeAspect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模板来自 </a:t>
            </a:r>
            <a:r>
              <a:rPr lang="en-US" altLang="zh-CN" dirty="0"/>
              <a:t>http://docer.mysoeasy.com/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1506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1507" name="备注占位符 2"/>
          <p:cNvSpPr>
            <a:spLocks noGrp="1" noRot="1" noChangeAspect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模板来自 </a:t>
            </a:r>
            <a:r>
              <a:rPr lang="en-US" altLang="zh-CN" dirty="0"/>
              <a:t>http://docer.mysoeasy.com/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vert="horz" anchor="ctr" anchorCtr="0">
            <a:normAutofit/>
          </a:bodyPr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vert="horz">
            <a:normAutofit/>
          </a:bodyPr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 anchorCtr="0"/>
          <a:lstStyle>
            <a:lvl1pPr algn="l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lvl="0"/>
            <a:fld id="{BB962C8B-B14F-4D97-AF65-F5344CB8AC3E}" type="datetime1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 anchorCtr="0"/>
          <a:lstStyle>
            <a:lvl1pPr algn="ctr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lvl="0"/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 anchorCtr="0"/>
          <a:lstStyle>
            <a:lvl1pPr algn="r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914400" lvl="0" indent="-914400" algn="l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charset="0"/>
        </a:defRPr>
      </a:lvl1pPr>
    </p:titleStyle>
    <p:bodyStyle>
      <a:lvl1pPr marL="228600" lvl="0" indent="-228600" algn="l" defTabSz="914400" eaLnBrk="1" fontAlgn="base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charset="0"/>
        </a:defRPr>
      </a:lvl1pPr>
      <a:lvl2pPr marL="685800" lvl="1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libri" panose="020F0502020204030204" charset="0"/>
          <a:ea typeface="微软雅黑" panose="020B0503020204020204" charset="-122"/>
          <a:cs typeface="+mn-cs"/>
          <a:sym typeface="Calibri" panose="020F0502020204030204" charset="0"/>
        </a:defRPr>
      </a:lvl2pPr>
      <a:lvl3pPr marL="1143000" lvl="2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libri" panose="020F0502020204030204" charset="0"/>
          <a:ea typeface="微软雅黑" panose="020B0503020204020204" charset="-122"/>
          <a:cs typeface="+mn-cs"/>
          <a:sym typeface="Calibri" panose="020F0502020204030204" charset="0"/>
        </a:defRPr>
      </a:lvl3pPr>
      <a:lvl4pPr marL="1600200" lvl="3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charset="0"/>
          <a:ea typeface="微软雅黑" panose="020B0503020204020204" charset="-122"/>
          <a:cs typeface="+mn-cs"/>
          <a:sym typeface="Calibri" panose="020F0502020204030204" charset="0"/>
        </a:defRPr>
      </a:lvl4pPr>
      <a:lvl5pPr marL="2057400" lvl="4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charset="0"/>
          <a:ea typeface="微软雅黑" panose="020B0503020204020204" charset="-122"/>
          <a:cs typeface="+mn-cs"/>
          <a:sym typeface="Calibri" panose="020F0502020204030204" charset="0"/>
        </a:defRPr>
      </a:lvl5pPr>
      <a:lvl6pPr marL="2514600" lvl="5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charset="0"/>
          <a:ea typeface="微软雅黑" panose="020B0503020204020204" charset="-122"/>
          <a:cs typeface="+mn-cs"/>
          <a:sym typeface="Calibri" panose="020F0502020204030204" charset="0"/>
        </a:defRPr>
      </a:lvl6pPr>
      <a:lvl7pPr marL="2971800" lvl="6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charset="0"/>
          <a:ea typeface="微软雅黑" panose="020B0503020204020204" charset="-122"/>
          <a:cs typeface="+mn-cs"/>
          <a:sym typeface="Calibri" panose="020F0502020204030204" charset="0"/>
        </a:defRPr>
      </a:lvl7pPr>
      <a:lvl8pPr marL="3429000" lvl="7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charset="0"/>
          <a:ea typeface="微软雅黑" panose="020B0503020204020204" charset="-122"/>
          <a:cs typeface="+mn-cs"/>
          <a:sym typeface="Calibri" panose="020F0502020204030204" charset="0"/>
        </a:defRPr>
      </a:lvl8pPr>
      <a:lvl9pPr marL="3886200" lvl="8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charset="0"/>
          <a:ea typeface="微软雅黑" panose="020B0503020204020204" charset="-122"/>
          <a:cs typeface="+mn-cs"/>
          <a:sym typeface="Calibri" panose="020F0502020204030204" charset="0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9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slide" Target="slide7.xml"/><Relationship Id="rId4" Type="http://schemas.openxmlformats.org/officeDocument/2006/relationships/slide" Target="slide12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0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slide" Target="slide8.xml"/><Relationship Id="rId4" Type="http://schemas.openxmlformats.org/officeDocument/2006/relationships/slide" Target="slide12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1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slide" Target="slide12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1.xml"/><Relationship Id="rId4" Type="http://schemas.openxmlformats.org/officeDocument/2006/relationships/slide" Target="slide12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3.xml"/><Relationship Id="rId7" Type="http://schemas.openxmlformats.org/officeDocument/2006/relationships/slideLayout" Target="../slideLayouts/slideLayout1.xml"/><Relationship Id="rId6" Type="http://schemas.openxmlformats.org/officeDocument/2006/relationships/slide" Target="slide12.xml"/><Relationship Id="rId5" Type="http://schemas.openxmlformats.org/officeDocument/2006/relationships/slide" Target="slide3.xml"/><Relationship Id="rId4" Type="http://schemas.openxmlformats.org/officeDocument/2006/relationships/slide" Target="slide6.xml"/><Relationship Id="rId3" Type="http://schemas.openxmlformats.org/officeDocument/2006/relationships/slide" Target="slide2.xml"/><Relationship Id="rId2" Type="http://schemas.openxmlformats.org/officeDocument/2006/relationships/image" Target="../media/image7.png"/><Relationship Id="rId1" Type="http://schemas.openxmlformats.org/officeDocument/2006/relationships/tags" Target="../tags/tag5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10.xml"/><Relationship Id="rId8" Type="http://schemas.openxmlformats.org/officeDocument/2006/relationships/tags" Target="../tags/tag9.xml"/><Relationship Id="rId7" Type="http://schemas.openxmlformats.org/officeDocument/2006/relationships/tags" Target="../tags/tag8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slide" Target="slide12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2" Type="http://schemas.openxmlformats.org/officeDocument/2006/relationships/notesSlide" Target="../notesSlides/notesSlide14.xml"/><Relationship Id="rId11" Type="http://schemas.openxmlformats.org/officeDocument/2006/relationships/slideLayout" Target="../slideLayouts/slideLayout1.xml"/><Relationship Id="rId10" Type="http://schemas.openxmlformats.org/officeDocument/2006/relationships/tags" Target="../tags/tag11.xml"/><Relationship Id="rId1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1.xml"/><Relationship Id="rId4" Type="http://schemas.openxmlformats.org/officeDocument/2006/relationships/slide" Target="slide12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1.xml"/><Relationship Id="rId4" Type="http://schemas.openxmlformats.org/officeDocument/2006/relationships/slide" Target="slide12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.xml"/><Relationship Id="rId4" Type="http://schemas.openxmlformats.org/officeDocument/2006/relationships/slide" Target="slide12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2.xml"/><Relationship Id="rId4" Type="http://schemas.openxmlformats.org/officeDocument/2006/relationships/slide" Target="slide12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4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3.xml"/><Relationship Id="rId4" Type="http://schemas.openxmlformats.org/officeDocument/2006/relationships/slide" Target="slide12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4.png"/><Relationship Id="rId7" Type="http://schemas.openxmlformats.org/officeDocument/2006/relationships/tags" Target="../tags/tag4.xml"/><Relationship Id="rId6" Type="http://schemas.openxmlformats.org/officeDocument/2006/relationships/image" Target="../media/image3.png"/><Relationship Id="rId5" Type="http://schemas.openxmlformats.org/officeDocument/2006/relationships/slide" Target="slide9.xml"/><Relationship Id="rId4" Type="http://schemas.openxmlformats.org/officeDocument/2006/relationships/slide" Target="slide12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0" Type="http://schemas.openxmlformats.org/officeDocument/2006/relationships/notesSlide" Target="../notesSlides/notesSlide5.xml"/><Relationship Id="rId1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slide" Target="slide10.xml"/><Relationship Id="rId4" Type="http://schemas.openxmlformats.org/officeDocument/2006/relationships/slide" Target="slide12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slide" Target="slide11.xml"/><Relationship Id="rId4" Type="http://schemas.openxmlformats.org/officeDocument/2006/relationships/slide" Target="slide12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8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slide" Target="slide12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4" name="图片 3" descr="PPT封面"/>
          <p:cNvPicPr>
            <a:picLocks noChangeAspect="1"/>
          </p:cNvPicPr>
          <p:nvPr/>
        </p:nvPicPr>
        <p:blipFill>
          <a:blip r:embed="rId1"/>
          <a:srcRect l="5153" r="9961"/>
          <a:stretch>
            <a:fillRect/>
          </a:stretch>
        </p:blipFill>
        <p:spPr>
          <a:xfrm>
            <a:off x="374650" y="2217738"/>
            <a:ext cx="4302125" cy="242252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075" name="组合 7"/>
          <p:cNvGrpSpPr/>
          <p:nvPr/>
        </p:nvGrpSpPr>
        <p:grpSpPr>
          <a:xfrm>
            <a:off x="0" y="20638"/>
            <a:ext cx="12191048" cy="938212"/>
            <a:chOff x="0" y="0"/>
            <a:chExt cx="19199" cy="1478"/>
          </a:xfrm>
        </p:grpSpPr>
        <p:sp>
          <p:nvSpPr>
            <p:cNvPr id="3076" name="矩形 259"/>
            <p:cNvSpPr/>
            <p:nvPr/>
          </p:nvSpPr>
          <p:spPr>
            <a:xfrm>
              <a:off x="0" y="0"/>
              <a:ext cx="19199" cy="1478"/>
            </a:xfrm>
            <a:prstGeom prst="rect">
              <a:avLst/>
            </a:prstGeom>
            <a:solidFill>
              <a:srgbClr val="D0CECE"/>
            </a:solidFill>
            <a:ln w="12700" cap="flat" cmpd="sng">
              <a:solidFill>
                <a:srgbClr val="42719B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square" lIns="0" tIns="0" rIns="0" bIns="107950" anchor="t" anchorCtr="0">
              <a:spAutoFit/>
            </a:bodyPr>
            <a:p>
              <a:pPr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en-US" altLang="zh-CN" sz="3600" b="1" dirty="0">
                  <a:solidFill>
                    <a:srgbClr val="1D41D5"/>
                  </a:solidFill>
                  <a:latin typeface="Times New Roman" panose="02020603050405020304" pitchFamily="2" charset="0"/>
                  <a:ea typeface="微软雅黑" panose="020B0503020204020204" charset="-122"/>
                  <a:sym typeface="Times New Roman" panose="02020603050405020304" pitchFamily="2" charset="0"/>
                </a:rPr>
                <a:t>  AUTOMOBILE ENGLISH</a:t>
              </a:r>
              <a:endParaRPr lang="en-US" altLang="zh-CN" sz="3600" b="1" dirty="0">
                <a:solidFill>
                  <a:srgbClr val="1D41D5"/>
                </a:solidFill>
                <a:latin typeface="Times New Roman" panose="02020603050405020304" pitchFamily="2" charset="0"/>
                <a:ea typeface="微软雅黑" panose="020B0503020204020204" charset="-122"/>
                <a:sym typeface="Times New Roman" panose="02020603050405020304" pitchFamily="2" charset="0"/>
              </a:endParaRPr>
            </a:p>
          </p:txBody>
        </p:sp>
        <p:sp>
          <p:nvSpPr>
            <p:cNvPr id="3077" name="矩形 259"/>
            <p:cNvSpPr/>
            <p:nvPr/>
          </p:nvSpPr>
          <p:spPr>
            <a:xfrm>
              <a:off x="9078" y="375"/>
              <a:ext cx="4949" cy="87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0" tIns="0" rIns="0" bIns="0">
              <a:spAutoFit/>
            </a:bodyPr>
            <a:p>
              <a:pPr>
                <a:buFont typeface="Arial" panose="020B0604020202020204" pitchFamily="34" charset="0"/>
                <a:buNone/>
              </a:pPr>
              <a:r>
                <a:rPr lang="zh-CN" altLang="en-US" sz="3600" b="1" dirty="0">
                  <a:solidFill>
                    <a:srgbClr val="1D41D5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微软雅黑" panose="020B0503020204020204" charset="-122"/>
                </a:rPr>
                <a:t>汽车</a:t>
              </a:r>
              <a:r>
                <a:rPr lang="zh-CN" altLang="en-US" sz="3600" b="1" dirty="0">
                  <a:solidFill>
                    <a:srgbClr val="1D41D5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微软雅黑" panose="020B0503020204020204" charset="-122"/>
                </a:rPr>
                <a:t>专业英语</a:t>
              </a:r>
              <a:endParaRPr lang="zh-CN" altLang="en-US" sz="3600" b="1" dirty="0">
                <a:solidFill>
                  <a:srgbClr val="1D41D5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charset="-122"/>
              </a:endParaRPr>
            </a:p>
          </p:txBody>
        </p:sp>
      </p:grpSp>
      <p:sp>
        <p:nvSpPr>
          <p:cNvPr id="3078" name="矩形 5"/>
          <p:cNvSpPr/>
          <p:nvPr/>
        </p:nvSpPr>
        <p:spPr>
          <a:xfrm>
            <a:off x="0" y="6180138"/>
            <a:ext cx="12201525" cy="687387"/>
          </a:xfrm>
          <a:prstGeom prst="rect">
            <a:avLst/>
          </a:prstGeom>
          <a:solidFill>
            <a:srgbClr val="A8D08C"/>
          </a:solidFill>
          <a:ln w="9525">
            <a:noFill/>
          </a:ln>
        </p:spPr>
        <p:txBody>
          <a:bodyPr anchor="ctr" anchorCtr="0"/>
          <a:p>
            <a:r>
              <a:rPr lang="en-US" altLang="zh-CN" dirty="0">
                <a:solidFill>
                  <a:srgbClr val="FFFFFF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  <a:sym typeface="Calibri" panose="020F0502020204030204" charset="0"/>
              </a:rPr>
              <a:t>                     Shanxi Institute of Mechanical &amp; Electrical Engineering  </a:t>
            </a:r>
            <a:endParaRPr lang="en-US" altLang="zh-CN" dirty="0">
              <a:solidFill>
                <a:srgbClr val="FFFFFF"/>
              </a:solidFill>
              <a:latin typeface="Calibri" panose="020F0502020204030204" charset="0"/>
              <a:ea typeface="宋体" panose="02010600030101010101" pitchFamily="2" charset="-122"/>
              <a:cs typeface="Calibri" panose="020F0502020204030204" charset="0"/>
              <a:sym typeface="Calibri" panose="020F0502020204030204" charset="0"/>
            </a:endParaRPr>
          </a:p>
          <a:p>
            <a:r>
              <a:rPr lang="en-US" altLang="zh-CN" dirty="0">
                <a:solidFill>
                  <a:srgbClr val="FFFFFF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  <a:sym typeface="Calibri" panose="020F0502020204030204" charset="0"/>
              </a:rPr>
              <a:t>                     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山西机电职业技术学院</a:t>
            </a:r>
            <a:endParaRPr lang="zh-CN" altLang="en-US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3079" name="图片 8" descr="校徽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-10800000" flipV="1">
            <a:off x="0" y="6180138"/>
            <a:ext cx="681038" cy="692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80" name="Text Box 14"/>
          <p:cNvSpPr/>
          <p:nvPr/>
        </p:nvSpPr>
        <p:spPr>
          <a:xfrm>
            <a:off x="5522595" y="3299460"/>
            <a:ext cx="6383655" cy="10452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ctr" latinLnBrk="1">
              <a:spcBef>
                <a:spcPct val="50000"/>
              </a:spcBef>
            </a:pPr>
            <a:r>
              <a:rPr lang="en-US" altLang="zh-CN" sz="3200" b="1" dirty="0">
                <a:solidFill>
                  <a:srgbClr val="548135"/>
                </a:solidFill>
                <a:latin typeface="Times New Roman" panose="02020603050405020304" pitchFamily="2" charset="0"/>
                <a:ea typeface="Gulim" pitchFamily="2" charset="-127"/>
                <a:sym typeface="Times New Roman" panose="02020603050405020304" pitchFamily="2" charset="0"/>
              </a:rPr>
              <a:t>Lesson 8 Clutches</a:t>
            </a:r>
            <a:endParaRPr lang="en-US" altLang="zh-CN" sz="3200" b="1" dirty="0">
              <a:solidFill>
                <a:srgbClr val="548135"/>
              </a:solidFill>
              <a:latin typeface="Times New Roman" panose="02020603050405020304" pitchFamily="2" charset="0"/>
              <a:ea typeface="Gulim" pitchFamily="2" charset="-127"/>
              <a:sym typeface="Times New Roman" panose="02020603050405020304" pitchFamily="2" charset="0"/>
            </a:endParaRPr>
          </a:p>
          <a:p>
            <a:pPr algn="ctr" latinLnBrk="1">
              <a:spcBef>
                <a:spcPct val="50000"/>
              </a:spcBef>
            </a:pPr>
            <a:r>
              <a:rPr lang="zh-CN" altLang="en-US" sz="2000" b="1" dirty="0">
                <a:solidFill>
                  <a:srgbClr val="548135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离合器</a:t>
            </a:r>
            <a:endParaRPr lang="zh-CN" altLang="en-US" sz="2000" b="1" dirty="0">
              <a:solidFill>
                <a:srgbClr val="548135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81" name="Text Box 15"/>
          <p:cNvSpPr/>
          <p:nvPr/>
        </p:nvSpPr>
        <p:spPr>
          <a:xfrm>
            <a:off x="5405438" y="2524125"/>
            <a:ext cx="6500812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latinLnBrk="1">
              <a:spcBef>
                <a:spcPct val="50000"/>
              </a:spcBef>
            </a:pPr>
            <a:r>
              <a:rPr lang="en-US" altLang="zh-CN" sz="3200" b="1" dirty="0">
                <a:latin typeface="Calibri" panose="020F0502020204030204" charset="0"/>
                <a:ea typeface="华文彩云" panose="02010800040101010101" pitchFamily="2" charset="-122"/>
                <a:sym typeface="Calibri" panose="020F0502020204030204" charset="0"/>
              </a:rPr>
              <a:t>Unit </a:t>
            </a:r>
            <a:r>
              <a:rPr lang="zh-CN" altLang="en-US" sz="3200" b="1" dirty="0">
                <a:latin typeface="Calibri" panose="020F0502020204030204" charset="0"/>
                <a:ea typeface="华文彩云" panose="02010800040101010101" pitchFamily="2" charset="-122"/>
                <a:sym typeface="Calibri" panose="020F0502020204030204" charset="0"/>
              </a:rPr>
              <a:t>3 Power train</a:t>
            </a:r>
            <a:endParaRPr lang="zh-CN" altLang="en-US" sz="3200" b="1" dirty="0">
              <a:latin typeface="Calibri" panose="020F0502020204030204" charset="0"/>
              <a:ea typeface="华文彩云" panose="02010800040101010101" pitchFamily="2" charset="-122"/>
              <a:sym typeface="Calibri" panose="020F0502020204030204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Rectangle 2"/>
          <p:cNvSpPr>
            <a:spLocks noRot="1"/>
          </p:cNvSpPr>
          <p:nvPr/>
        </p:nvSpPr>
        <p:spPr>
          <a:xfrm>
            <a:off x="854075" y="1266825"/>
            <a:ext cx="10566400" cy="310324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indent="609600" algn="just" eaLnBrk="0" hangingPunct="0">
              <a:lnSpc>
                <a:spcPct val="130000"/>
              </a:lnSpc>
              <a:buNone/>
            </a:pP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离合器盖用螺栓固定在离合器靠近发动机一侧的飞轮上。压盘对离合器盘施加压力。离合器盘位于飞轮和压盘之间。离合器盘的两侧有摩擦材料，压盘和飞轮在同离合器盘完全啮合时可以产生摩擦。也正是由于这个原因，离合器盘被称为摩擦盘。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indent="609600" algn="just" eaLnBrk="0" hangingPunct="0">
              <a:lnSpc>
                <a:spcPct val="130000"/>
              </a:lnSpc>
              <a:buNone/>
            </a:pP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当驾驶员踩下离合器踏板时，离合器盘向后滑动。这是脱离状态，离合器盘不接触飞轮。这时发动机仍在运转，但没有动力传递到车轮上。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0483" name="组合 28"/>
          <p:cNvGrpSpPr/>
          <p:nvPr/>
        </p:nvGrpSpPr>
        <p:grpSpPr>
          <a:xfrm>
            <a:off x="6607175" y="92075"/>
            <a:ext cx="5478463" cy="466725"/>
            <a:chOff x="0" y="0"/>
            <a:chExt cx="8628" cy="736"/>
          </a:xfrm>
        </p:grpSpPr>
        <p:sp>
          <p:nvSpPr>
            <p:cNvPr id="20484" name="流程图: 可选过程 5">
              <a:hlinkClick r:id="rId1" action="ppaction://hlinksldjump"/>
            </p:cNvPr>
            <p:cNvSpPr/>
            <p:nvPr/>
          </p:nvSpPr>
          <p:spPr>
            <a:xfrm>
              <a:off x="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New words &amp; expressions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0485" name="流程图: 可选过程 6">
              <a:hlinkClick r:id="rId2" action="ppaction://hlinksldjump"/>
            </p:cNvPr>
            <p:cNvSpPr/>
            <p:nvPr/>
          </p:nvSpPr>
          <p:spPr>
            <a:xfrm>
              <a:off x="432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Reading &amp; speaking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0486" name="流程图: 可选过程 7">
              <a:hlinkClick r:id="rId3" action="ppaction://hlinksldjump"/>
            </p:cNvPr>
            <p:cNvSpPr/>
            <p:nvPr/>
          </p:nvSpPr>
          <p:spPr>
            <a:xfrm>
              <a:off x="2166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before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0487" name="流程图: 可选过程 8">
              <a:hlinkClick r:id="rId4" action="ppaction://hlinksldjump"/>
            </p:cNvPr>
            <p:cNvSpPr/>
            <p:nvPr/>
          </p:nvSpPr>
          <p:spPr>
            <a:xfrm>
              <a:off x="6474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in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</p:grpSp>
      <p:pic>
        <p:nvPicPr>
          <p:cNvPr id="20488" name="图片 1" descr="333437323831373b333530353430323bb7b5bbd8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569700" y="6232525"/>
            <a:ext cx="515938" cy="5143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Rectangle 2"/>
          <p:cNvSpPr>
            <a:spLocks noRot="1"/>
          </p:cNvSpPr>
          <p:nvPr/>
        </p:nvSpPr>
        <p:spPr>
          <a:xfrm>
            <a:off x="873125" y="1384935"/>
            <a:ext cx="10566400" cy="315722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indent="609600" algn="just" eaLnBrk="0" hangingPunct="0">
              <a:lnSpc>
                <a:spcPct val="130000"/>
              </a:lnSpc>
              <a:buNone/>
            </a:pP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当驾驶员松开离合器踏板时，离合器盘向前滑动。这是离合器盘接触飞轮的啮合状态。这时，两者以相同的速度旋转，动力被传送到车轮上。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indent="609600" algn="just" eaLnBrk="0" hangingPunct="0">
              <a:lnSpc>
                <a:spcPct val="130000"/>
              </a:lnSpc>
              <a:buNone/>
            </a:pP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简而言之，离合器是一种在不关闭发动机的情况下，连接或断开变速器的动力流的机制。它通过摩擦盘和飞轮之间产生摩擦来运行。这就是为什么离合器被称为摩擦机构的原因。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indent="609600" algn="just" eaLnBrk="0" hangingPunct="0">
              <a:lnSpc>
                <a:spcPct val="130000"/>
              </a:lnSpc>
              <a:buNone/>
            </a:pP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自动变速器汽车也有离合器，虽然与手动变速器汽车的离合器不同。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2531" name="组合 28"/>
          <p:cNvGrpSpPr/>
          <p:nvPr/>
        </p:nvGrpSpPr>
        <p:grpSpPr>
          <a:xfrm>
            <a:off x="6607175" y="80963"/>
            <a:ext cx="5478463" cy="466725"/>
            <a:chOff x="0" y="0"/>
            <a:chExt cx="8628" cy="736"/>
          </a:xfrm>
        </p:grpSpPr>
        <p:sp>
          <p:nvSpPr>
            <p:cNvPr id="22532" name="流程图: 可选过程 5">
              <a:hlinkClick r:id="rId1" action="ppaction://hlinksldjump"/>
            </p:cNvPr>
            <p:cNvSpPr/>
            <p:nvPr/>
          </p:nvSpPr>
          <p:spPr>
            <a:xfrm>
              <a:off x="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New words &amp; expressions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2533" name="流程图: 可选过程 6">
              <a:hlinkClick r:id="rId2" action="ppaction://hlinksldjump"/>
            </p:cNvPr>
            <p:cNvSpPr/>
            <p:nvPr/>
          </p:nvSpPr>
          <p:spPr>
            <a:xfrm>
              <a:off x="432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Reading &amp; speaking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2534" name="流程图: 可选过程 7">
              <a:hlinkClick r:id="rId3" action="ppaction://hlinksldjump"/>
            </p:cNvPr>
            <p:cNvSpPr/>
            <p:nvPr/>
          </p:nvSpPr>
          <p:spPr>
            <a:xfrm>
              <a:off x="2166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before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2535" name="流程图: 可选过程 8">
              <a:hlinkClick r:id="rId4" action="ppaction://hlinksldjump"/>
            </p:cNvPr>
            <p:cNvSpPr/>
            <p:nvPr/>
          </p:nvSpPr>
          <p:spPr>
            <a:xfrm>
              <a:off x="6474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in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</p:grpSp>
      <p:pic>
        <p:nvPicPr>
          <p:cNvPr id="22536" name="图片 1" descr="333437323831373b333530353430323bb7b5bbd8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569700" y="6210300"/>
            <a:ext cx="515938" cy="5143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" name="文本框 10"/>
          <p:cNvSpPr txBox="1"/>
          <p:nvPr/>
        </p:nvSpPr>
        <p:spPr>
          <a:xfrm>
            <a:off x="8392160" y="1703705"/>
            <a:ext cx="3362960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50000"/>
              </a:lnSpc>
            </a:pPr>
            <a:r>
              <a:rPr lang="en-US" altLang="zh-CN" sz="2400"/>
              <a:t>1 _________________</a:t>
            </a:r>
            <a:endParaRPr lang="en-US" altLang="zh-CN" sz="2400"/>
          </a:p>
          <a:p>
            <a:pPr fontAlgn="auto">
              <a:lnSpc>
                <a:spcPct val="150000"/>
              </a:lnSpc>
            </a:pPr>
            <a:r>
              <a:rPr lang="en-US" altLang="zh-CN" sz="2400"/>
              <a:t>2 _________________</a:t>
            </a:r>
            <a:endParaRPr lang="en-US" altLang="zh-CN" sz="2400"/>
          </a:p>
          <a:p>
            <a:pPr fontAlgn="auto">
              <a:lnSpc>
                <a:spcPct val="150000"/>
              </a:lnSpc>
            </a:pPr>
            <a:r>
              <a:rPr lang="en-US" altLang="zh-CN" sz="2400"/>
              <a:t>3 _________________</a:t>
            </a:r>
            <a:endParaRPr lang="en-US" altLang="zh-CN" sz="2400"/>
          </a:p>
          <a:p>
            <a:pPr fontAlgn="auto">
              <a:lnSpc>
                <a:spcPct val="150000"/>
              </a:lnSpc>
            </a:pPr>
            <a:r>
              <a:rPr lang="en-US" altLang="zh-CN" sz="2400"/>
              <a:t>4 _________________</a:t>
            </a:r>
            <a:endParaRPr lang="en-US" altLang="zh-CN" sz="2400"/>
          </a:p>
          <a:p>
            <a:pPr fontAlgn="auto">
              <a:lnSpc>
                <a:spcPct val="150000"/>
              </a:lnSpc>
            </a:pPr>
            <a:r>
              <a:rPr lang="en-US" altLang="zh-CN" sz="2400"/>
              <a:t>5 _________________</a:t>
            </a:r>
            <a:endParaRPr lang="en-US" altLang="zh-CN" sz="2400"/>
          </a:p>
        </p:txBody>
      </p:sp>
      <p:sp>
        <p:nvSpPr>
          <p:cNvPr id="24578" name="Rectangle 2"/>
          <p:cNvSpPr>
            <a:spLocks noRot="1"/>
          </p:cNvSpPr>
          <p:nvPr/>
        </p:nvSpPr>
        <p:spPr>
          <a:xfrm>
            <a:off x="1192213" y="592138"/>
            <a:ext cx="8734425" cy="5175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eaLnBrk="0" hangingPunct="0">
              <a:lnSpc>
                <a:spcPct val="150000"/>
              </a:lnSpc>
              <a:buNone/>
            </a:pPr>
            <a:r>
              <a:rPr lang="en-US" altLang="zh-CN" sz="2000" b="1" dirty="0"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rPr>
              <a:t>Name the parts of the clutch. </a:t>
            </a:r>
            <a:endParaRPr lang="en-US" altLang="zh-CN" sz="2000" b="1" dirty="0">
              <a:latin typeface="Calibri" panose="020F0502020204030204" charset="0"/>
              <a:ea typeface="宋体" panose="02010600030101010101" pitchFamily="2" charset="-122"/>
              <a:sym typeface="Calibri" panose="020F0502020204030204" charset="0"/>
            </a:endParaRPr>
          </a:p>
        </p:txBody>
      </p:sp>
      <p:grpSp>
        <p:nvGrpSpPr>
          <p:cNvPr id="24579" name="组合 28"/>
          <p:cNvGrpSpPr/>
          <p:nvPr/>
        </p:nvGrpSpPr>
        <p:grpSpPr>
          <a:xfrm>
            <a:off x="6607175" y="92075"/>
            <a:ext cx="5478463" cy="466725"/>
            <a:chOff x="0" y="0"/>
            <a:chExt cx="8628" cy="737"/>
          </a:xfrm>
        </p:grpSpPr>
        <p:sp>
          <p:nvSpPr>
            <p:cNvPr id="24580" name="流程图: 可选过程 5">
              <a:hlinkClick r:id="rId1" action="ppaction://hlinksldjump"/>
            </p:cNvPr>
            <p:cNvSpPr/>
            <p:nvPr/>
          </p:nvSpPr>
          <p:spPr>
            <a:xfrm>
              <a:off x="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New words &amp; expressions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4581" name="流程图: 可选过程 2">
              <a:hlinkClick r:id="rId2" action="ppaction://hlinksldjump"/>
            </p:cNvPr>
            <p:cNvSpPr/>
            <p:nvPr/>
          </p:nvSpPr>
          <p:spPr>
            <a:xfrm>
              <a:off x="432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Reading &amp; speaking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4582" name="流程图: 可选过程 3">
              <a:hlinkClick r:id="rId3" action="ppaction://hlinksldjump"/>
            </p:cNvPr>
            <p:cNvSpPr/>
            <p:nvPr/>
          </p:nvSpPr>
          <p:spPr>
            <a:xfrm>
              <a:off x="2166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before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4583" name="流程图: 可选过程 4">
              <a:hlinkClick r:id="rId4" action="ppaction://hlinksldjump"/>
            </p:cNvPr>
            <p:cNvSpPr/>
            <p:nvPr/>
          </p:nvSpPr>
          <p:spPr>
            <a:xfrm>
              <a:off x="6474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in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</p:grpSp>
      <p:sp>
        <p:nvSpPr>
          <p:cNvPr id="24584" name="矩形 439"/>
          <p:cNvSpPr/>
          <p:nvPr/>
        </p:nvSpPr>
        <p:spPr>
          <a:xfrm>
            <a:off x="536575" y="717550"/>
            <a:ext cx="490538" cy="403225"/>
          </a:xfrm>
          <a:prstGeom prst="rect">
            <a:avLst/>
          </a:prstGeom>
          <a:solidFill>
            <a:srgbClr val="00B050"/>
          </a:solidFill>
          <a:ln w="9525">
            <a:noFill/>
          </a:ln>
        </p:spPr>
        <p:txBody>
          <a:bodyPr vert="horz" wrap="square" anchor="ctr" anchorCtr="0"/>
          <a:p>
            <a:pPr algn="ctr"/>
            <a:r>
              <a:rPr lang="en-US" altLang="zh-CN" sz="2400" b="1" dirty="0">
                <a:solidFill>
                  <a:srgbClr val="FFFFFF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3</a:t>
            </a:r>
            <a:endParaRPr lang="en-US" altLang="zh-CN" sz="2400" b="1" dirty="0">
              <a:solidFill>
                <a:srgbClr val="FFFFFF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pic>
        <p:nvPicPr>
          <p:cNvPr id="24585" name="图片 250"/>
          <p:cNvPicPr>
            <a:picLocks noChangeAspect="1"/>
          </p:cNvPicPr>
          <p:nvPr/>
        </p:nvPicPr>
        <p:blipFill>
          <a:blip r:embed="rId5"/>
          <a:srcRect t="3654" b="10025"/>
          <a:stretch>
            <a:fillRect/>
          </a:stretch>
        </p:blipFill>
        <p:spPr>
          <a:xfrm>
            <a:off x="374015" y="1258570"/>
            <a:ext cx="7773035" cy="517398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586" name="文本框 23"/>
          <p:cNvSpPr/>
          <p:nvPr/>
        </p:nvSpPr>
        <p:spPr>
          <a:xfrm>
            <a:off x="8923020" y="1804035"/>
            <a:ext cx="2437130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release bearing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24587" name="文本框 23"/>
          <p:cNvSpPr/>
          <p:nvPr/>
        </p:nvSpPr>
        <p:spPr>
          <a:xfrm>
            <a:off x="8923020" y="2359025"/>
            <a:ext cx="2374265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clutch cover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24588" name="文本框 23"/>
          <p:cNvSpPr/>
          <p:nvPr/>
        </p:nvSpPr>
        <p:spPr>
          <a:xfrm>
            <a:off x="8923020" y="2914015"/>
            <a:ext cx="2374265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pressure plate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24589" name="文本框 23"/>
          <p:cNvSpPr/>
          <p:nvPr/>
        </p:nvSpPr>
        <p:spPr>
          <a:xfrm>
            <a:off x="8923020" y="3489325"/>
            <a:ext cx="1438275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flywheel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24590" name="文本框 23"/>
          <p:cNvSpPr/>
          <p:nvPr/>
        </p:nvSpPr>
        <p:spPr>
          <a:xfrm>
            <a:off x="8923020" y="4064635"/>
            <a:ext cx="1885950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clutch disc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6" grpId="0" bldLvl="0"/>
      <p:bldP spid="24587" grpId="0" bldLvl="0"/>
      <p:bldP spid="24588" grpId="0" bldLvl="0"/>
      <p:bldP spid="24589" grpId="0" bldLvl="0"/>
      <p:bldP spid="24590" grpId="0" bldLvl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Rectangle 2"/>
          <p:cNvSpPr>
            <a:spLocks noRot="1"/>
          </p:cNvSpPr>
          <p:nvPr/>
        </p:nvSpPr>
        <p:spPr>
          <a:xfrm>
            <a:off x="1190625" y="685800"/>
            <a:ext cx="10620375" cy="5365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eaLnBrk="0" hangingPunct="0">
              <a:lnSpc>
                <a:spcPct val="150000"/>
              </a:lnSpc>
              <a:buNone/>
            </a:pPr>
            <a:r>
              <a:rPr lang="en-US" altLang="zh-CN" sz="2000" b="1" dirty="0"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rPr>
              <a:t>Complete the sentences by using the words in Task 3. Change the form when necessary.</a:t>
            </a:r>
            <a:endParaRPr lang="en-US" altLang="zh-CN" sz="2000" b="1" dirty="0">
              <a:latin typeface="Calibri" panose="020F0502020204030204" charset="0"/>
              <a:ea typeface="宋体" panose="02010600030101010101" pitchFamily="2" charset="-122"/>
              <a:sym typeface="Calibri" panose="020F0502020204030204" charset="0"/>
            </a:endParaRPr>
          </a:p>
        </p:txBody>
      </p:sp>
      <p:sp>
        <p:nvSpPr>
          <p:cNvPr id="26627" name="文本框 2"/>
          <p:cNvSpPr/>
          <p:nvPr/>
        </p:nvSpPr>
        <p:spPr>
          <a:xfrm>
            <a:off x="1189038" y="1376363"/>
            <a:ext cx="10574337" cy="48418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just">
              <a:lnSpc>
                <a:spcPct val="13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1. The _______________ is on the engine side of the clutch.</a:t>
            </a:r>
            <a:endParaRPr lang="zh-CN" altLang="en-US" sz="2400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2. The _______________ fits between the flywheel and the pressure plate.</a:t>
            </a:r>
            <a:endParaRPr lang="zh-CN" altLang="en-US" sz="2400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3. The clutch disc slides forward when the clutch pedal is ______________ by the </a:t>
            </a:r>
            <a:endParaRPr lang="zh-CN" altLang="en-US" sz="2400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   driver.</a:t>
            </a:r>
            <a:endParaRPr lang="zh-CN" altLang="en-US" sz="2400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4. The _________________ exerts pressure on the pressure plate.</a:t>
            </a:r>
            <a:endParaRPr lang="zh-CN" altLang="en-US" sz="2400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5. The ___________________ is permanently lubricated and requires no cleaning or   </a:t>
            </a:r>
            <a:endParaRPr lang="zh-CN" altLang="en-US" sz="2400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   lubrication.</a:t>
            </a:r>
            <a:endParaRPr lang="zh-CN" altLang="en-US" sz="2400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6. When your foot is off the pedal, the _________________ will be pushed against </a:t>
            </a:r>
            <a:endParaRPr lang="zh-CN" altLang="en-US" sz="2400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   the clutch disc, which in turn presses against the flywheel.</a:t>
            </a:r>
            <a:endParaRPr lang="zh-CN" altLang="en-US" sz="2400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7. The ______________ is bolted into the flywheel.</a:t>
            </a:r>
            <a:endParaRPr lang="zh-CN" altLang="en-US" sz="2400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grpSp>
        <p:nvGrpSpPr>
          <p:cNvPr id="26628" name="组合 28"/>
          <p:cNvGrpSpPr/>
          <p:nvPr/>
        </p:nvGrpSpPr>
        <p:grpSpPr>
          <a:xfrm>
            <a:off x="6607175" y="92075"/>
            <a:ext cx="5478463" cy="466725"/>
            <a:chOff x="0" y="0"/>
            <a:chExt cx="8628" cy="736"/>
          </a:xfrm>
        </p:grpSpPr>
        <p:sp>
          <p:nvSpPr>
            <p:cNvPr id="26629" name="流程图: 可选过程 5">
              <a:hlinkClick r:id="rId1" action="ppaction://hlinksldjump"/>
            </p:cNvPr>
            <p:cNvSpPr/>
            <p:nvPr/>
          </p:nvSpPr>
          <p:spPr>
            <a:xfrm>
              <a:off x="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New words &amp; expressions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6630" name="流程图: 可选过程 1">
              <a:hlinkClick r:id="rId2" action="ppaction://hlinksldjump"/>
            </p:cNvPr>
            <p:cNvSpPr/>
            <p:nvPr/>
          </p:nvSpPr>
          <p:spPr>
            <a:xfrm>
              <a:off x="432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Reading &amp; speaking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6631" name="流程图: 可选过程 6">
              <a:hlinkClick r:id="rId3" action="ppaction://hlinksldjump"/>
            </p:cNvPr>
            <p:cNvSpPr/>
            <p:nvPr/>
          </p:nvSpPr>
          <p:spPr>
            <a:xfrm>
              <a:off x="2166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before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6632" name="流程图: 可选过程 7">
              <a:hlinkClick r:id="rId4" action="ppaction://hlinksldjump"/>
            </p:cNvPr>
            <p:cNvSpPr/>
            <p:nvPr/>
          </p:nvSpPr>
          <p:spPr>
            <a:xfrm>
              <a:off x="6474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in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</p:grpSp>
      <p:sp>
        <p:nvSpPr>
          <p:cNvPr id="26633" name="矩形 439"/>
          <p:cNvSpPr/>
          <p:nvPr/>
        </p:nvSpPr>
        <p:spPr>
          <a:xfrm>
            <a:off x="536575" y="798513"/>
            <a:ext cx="490538" cy="403225"/>
          </a:xfrm>
          <a:prstGeom prst="rect">
            <a:avLst/>
          </a:prstGeom>
          <a:solidFill>
            <a:srgbClr val="00B050"/>
          </a:solidFill>
          <a:ln w="9525">
            <a:noFill/>
          </a:ln>
        </p:spPr>
        <p:txBody>
          <a:bodyPr vert="horz" wrap="square" anchor="ctr" anchorCtr="0"/>
          <a:p>
            <a:pPr algn="ctr"/>
            <a:r>
              <a:rPr lang="en-US" altLang="zh-CN" sz="2400" b="1" dirty="0">
                <a:solidFill>
                  <a:srgbClr val="FFFFFF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4</a:t>
            </a:r>
            <a:endParaRPr lang="en-US" altLang="zh-CN" sz="2400" b="1" dirty="0">
              <a:solidFill>
                <a:srgbClr val="FFFFFF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26634" name="文本框 21"/>
          <p:cNvSpPr/>
          <p:nvPr/>
        </p:nvSpPr>
        <p:spPr>
          <a:xfrm>
            <a:off x="2606040" y="1479550"/>
            <a:ext cx="1370965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flywheel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26635" name="文本框 21"/>
          <p:cNvSpPr/>
          <p:nvPr/>
        </p:nvSpPr>
        <p:spPr>
          <a:xfrm>
            <a:off x="2483485" y="1947545"/>
            <a:ext cx="1571625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clutch disc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</a:t>
            </a:r>
            <a:endParaRPr lang="en-US" altLang="zh-CN" b="1" dirty="0">
              <a:ea typeface="宋体" panose="02010600030101010101" pitchFamily="2" charset="-122"/>
            </a:endParaRPr>
          </a:p>
        </p:txBody>
      </p:sp>
      <p:sp>
        <p:nvSpPr>
          <p:cNvPr id="26636" name="文本框 21"/>
          <p:cNvSpPr/>
          <p:nvPr/>
        </p:nvSpPr>
        <p:spPr>
          <a:xfrm>
            <a:off x="8691245" y="2416810"/>
            <a:ext cx="1380490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released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26637" name="文本框 21"/>
          <p:cNvSpPr/>
          <p:nvPr/>
        </p:nvSpPr>
        <p:spPr>
          <a:xfrm>
            <a:off x="2222500" y="3363595"/>
            <a:ext cx="2603500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diaphragm spring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26638" name="文本框 21"/>
          <p:cNvSpPr/>
          <p:nvPr/>
        </p:nvSpPr>
        <p:spPr>
          <a:xfrm>
            <a:off x="2757805" y="3841115"/>
            <a:ext cx="1297305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bearing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26639" name="文本框 21"/>
          <p:cNvSpPr/>
          <p:nvPr/>
        </p:nvSpPr>
        <p:spPr>
          <a:xfrm>
            <a:off x="6275388" y="4788218"/>
            <a:ext cx="2132012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pressure plate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26640" name="文本框 21"/>
          <p:cNvSpPr/>
          <p:nvPr/>
        </p:nvSpPr>
        <p:spPr>
          <a:xfrm>
            <a:off x="2360295" y="5751830"/>
            <a:ext cx="1571625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clutch disc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</a:t>
            </a:r>
            <a:endParaRPr lang="en-US" altLang="zh-CN" b="1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4" grpId="0" bldLvl="0"/>
      <p:bldP spid="26635" grpId="0" bldLvl="0"/>
      <p:bldP spid="26636" grpId="0" bldLvl="0"/>
      <p:bldP spid="26637" grpId="0" bldLvl="0"/>
      <p:bldP spid="26638" grpId="0" bldLvl="0"/>
      <p:bldP spid="26639" grpId="0" bldLvl="0"/>
      <p:bldP spid="26640" grpId="0" bldLvl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Rectangle 2"/>
          <p:cNvSpPr>
            <a:spLocks noRot="1"/>
          </p:cNvSpPr>
          <p:nvPr/>
        </p:nvSpPr>
        <p:spPr>
          <a:xfrm>
            <a:off x="1192213" y="542925"/>
            <a:ext cx="10925175" cy="9477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eaLnBrk="0" hangingPunct="0">
              <a:lnSpc>
                <a:spcPct val="150000"/>
              </a:lnSpc>
              <a:buNone/>
            </a:pPr>
            <a:r>
              <a:rPr lang="en-US" altLang="zh-CN" sz="2000" b="1" dirty="0"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rPr>
              <a:t>Complete the following table and introduce to each other how the car clutch works. The following diagram can be useful. </a:t>
            </a:r>
            <a:endParaRPr lang="en-US" altLang="zh-CN" sz="2000" b="1" dirty="0">
              <a:latin typeface="Calibri" panose="020F0502020204030204" charset="0"/>
              <a:ea typeface="宋体" panose="02010600030101010101" pitchFamily="2" charset="-122"/>
              <a:sym typeface="Calibri" panose="020F0502020204030204" charset="0"/>
            </a:endParaRPr>
          </a:p>
        </p:txBody>
      </p:sp>
      <p:sp>
        <p:nvSpPr>
          <p:cNvPr id="28680" name="矩形 439"/>
          <p:cNvSpPr/>
          <p:nvPr/>
        </p:nvSpPr>
        <p:spPr>
          <a:xfrm>
            <a:off x="536575" y="636588"/>
            <a:ext cx="490538" cy="403225"/>
          </a:xfrm>
          <a:prstGeom prst="rect">
            <a:avLst/>
          </a:prstGeom>
          <a:solidFill>
            <a:srgbClr val="00B050"/>
          </a:solidFill>
          <a:ln w="9525">
            <a:noFill/>
          </a:ln>
        </p:spPr>
        <p:txBody>
          <a:bodyPr vert="horz" wrap="square" anchor="ctr" anchorCtr="0"/>
          <a:p>
            <a:pPr algn="ctr"/>
            <a:r>
              <a:rPr lang="en-US" altLang="zh-CN" sz="2400" b="1" dirty="0">
                <a:solidFill>
                  <a:srgbClr val="FFFFFF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5</a:t>
            </a:r>
            <a:endParaRPr lang="en-US" altLang="zh-CN" sz="2400" b="1" dirty="0">
              <a:solidFill>
                <a:srgbClr val="FFFFFF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28681" name="文本框 28680"/>
          <p:cNvSpPr txBox="1"/>
          <p:nvPr/>
        </p:nvSpPr>
        <p:spPr>
          <a:xfrm>
            <a:off x="1879600" y="1666875"/>
            <a:ext cx="3973513" cy="457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355600"/>
            <a:r>
              <a:rPr lang="en-US" altLang="zh-CN" sz="2400" b="1" u="sng">
                <a:latin typeface="Times New Roman" panose="02020603050405020304" pitchFamily="2" charset="0"/>
                <a:ea typeface="宋体" panose="02010600030101010101" pitchFamily="2" charset="-122"/>
                <a:sym typeface="宋体" panose="02010600030101010101" pitchFamily="2" charset="-122"/>
              </a:rPr>
              <a:t>How the car clutch works</a:t>
            </a:r>
            <a:endParaRPr lang="en-US" altLang="zh-CN" sz="2400" b="1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graphicFrame>
        <p:nvGraphicFramePr>
          <p:cNvPr id="28682" name="表格 28681"/>
          <p:cNvGraphicFramePr/>
          <p:nvPr>
            <p:custDataLst>
              <p:tags r:id="rId1"/>
            </p:custDataLst>
          </p:nvPr>
        </p:nvGraphicFramePr>
        <p:xfrm>
          <a:off x="419100" y="2239963"/>
          <a:ext cx="7287895" cy="3905250"/>
        </p:xfrm>
        <a:graphic>
          <a:graphicData uri="http://schemas.openxmlformats.org/drawingml/2006/table">
            <a:tbl>
              <a:tblPr/>
              <a:tblGrid>
                <a:gridCol w="1334135"/>
                <a:gridCol w="1316990"/>
                <a:gridCol w="1309688"/>
                <a:gridCol w="1395412"/>
                <a:gridCol w="1931670"/>
              </a:tblGrid>
              <a:tr h="1635125"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2400" b="1" u="none"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clutch pedal</a:t>
                      </a:r>
                      <a:endParaRPr lang="zh-CN" altLang="en-US" sz="2400" b="1" u="none">
                        <a:latin typeface="Times New Roman" panose="02020603050405020304" pitchFamily="2" charset="0"/>
                        <a:ea typeface="宋体" panose="02010600030101010101" pitchFamily="2" charset="-122"/>
                        <a:sym typeface="宋体" panose="02010600030101010101" pitchFamily="2" charset="-122"/>
                      </a:endParaRPr>
                    </a:p>
                  </a:txBody>
                  <a:tcPr vert="horz" anchor="ctr" anchorCtr="0">
                    <a:lnL w="63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F2CC">
                        <a:alpha val="100000"/>
                      </a:srgbClr>
                    </a:solidFill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2400" b="1" u="none"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pressure plate</a:t>
                      </a:r>
                      <a:endParaRPr lang="zh-CN" altLang="en-US" sz="2400" b="1" u="none">
                        <a:latin typeface="Times New Roman" panose="02020603050405020304" pitchFamily="2" charset="0"/>
                        <a:ea typeface="宋体" panose="02010600030101010101" pitchFamily="2" charset="-122"/>
                        <a:sym typeface="宋体" panose="02010600030101010101" pitchFamily="2" charset="-122"/>
                      </a:endParaRPr>
                    </a:p>
                  </a:txBody>
                  <a:tcPr vert="horz" anchor="ctr" anchorCtr="0">
                    <a:lnL w="63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F2CC">
                        <a:alpha val="100000"/>
                      </a:srgbClr>
                    </a:solidFill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2400" b="1" u="none"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clutch disc</a:t>
                      </a:r>
                      <a:endParaRPr lang="zh-CN" altLang="en-US" sz="2400" b="1" u="none">
                        <a:latin typeface="Times New Roman" panose="02020603050405020304" pitchFamily="2" charset="0"/>
                        <a:ea typeface="宋体" panose="02010600030101010101" pitchFamily="2" charset="-122"/>
                        <a:sym typeface="宋体" panose="02010600030101010101" pitchFamily="2" charset="-122"/>
                      </a:endParaRPr>
                    </a:p>
                  </a:txBody>
                  <a:tcPr vert="horz" anchor="ctr" anchorCtr="0">
                    <a:lnL w="63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F2CC">
                        <a:alpha val="100000"/>
                      </a:srgbClr>
                    </a:solidFill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2400" b="1" u="none"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clutch disc &amp; flywheel</a:t>
                      </a:r>
                      <a:endParaRPr lang="zh-CN" altLang="en-US" sz="2400" b="1" u="none">
                        <a:latin typeface="Times New Roman" panose="02020603050405020304" pitchFamily="2" charset="0"/>
                        <a:ea typeface="宋体" panose="02010600030101010101" pitchFamily="2" charset="-122"/>
                        <a:sym typeface="宋体" panose="02010600030101010101" pitchFamily="2" charset="-122"/>
                      </a:endParaRPr>
                    </a:p>
                  </a:txBody>
                  <a:tcPr vert="horz" anchor="ctr" anchorCtr="0">
                    <a:lnL w="63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F2CC">
                        <a:alpha val="100000"/>
                      </a:srgbClr>
                    </a:solidFill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2400" b="1" u="none"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engine &amp; transmission (gearbox)</a:t>
                      </a:r>
                      <a:endParaRPr lang="zh-CN" altLang="en-US" sz="2400" b="1" u="none">
                        <a:latin typeface="Times New Roman" panose="02020603050405020304" pitchFamily="2" charset="0"/>
                        <a:ea typeface="宋体" panose="02010600030101010101" pitchFamily="2" charset="-122"/>
                        <a:sym typeface="宋体" panose="02010600030101010101" pitchFamily="2" charset="-122"/>
                      </a:endParaRPr>
                    </a:p>
                  </a:txBody>
                  <a:tcPr vert="horz" anchor="ctr" anchorCtr="0">
                    <a:lnL w="63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F2CC">
                        <a:alpha val="100000"/>
                      </a:srgbClr>
                    </a:solidFill>
                  </a:tcPr>
                </a:tc>
              </a:tr>
              <a:tr h="1190625"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2400" b="1" u="none">
                          <a:latin typeface="Times New Roman" panose="02020603050405020304" pitchFamily="2" charset="0"/>
                          <a:cs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240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ctr" anchorCtr="0">
                    <a:lnL w="63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2400" b="1" u="none"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applies no pressure</a:t>
                      </a:r>
                      <a:endParaRPr lang="zh-CN" altLang="en-US" sz="2400" b="1" u="none">
                        <a:latin typeface="Times New Roman" panose="02020603050405020304" pitchFamily="2" charset="0"/>
                        <a:ea typeface="宋体" panose="02010600030101010101" pitchFamily="2" charset="-122"/>
                        <a:sym typeface="宋体" panose="02010600030101010101" pitchFamily="2" charset="-122"/>
                      </a:endParaRPr>
                    </a:p>
                  </a:txBody>
                  <a:tcPr vert="horz" anchor="ctr" anchorCtr="0">
                    <a:lnL w="63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2400" b="1" u="none">
                          <a:latin typeface="Times New Roman" panose="02020603050405020304" pitchFamily="2" charset="0"/>
                          <a:cs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240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ctr" anchorCtr="0">
                    <a:lnL w="63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2400" b="1" u="none"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no touch</a:t>
                      </a:r>
                      <a:endParaRPr lang="zh-CN" altLang="en-US" sz="2400" b="1" u="none">
                        <a:latin typeface="Times New Roman" panose="02020603050405020304" pitchFamily="2" charset="0"/>
                        <a:ea typeface="宋体" panose="02010600030101010101" pitchFamily="2" charset="-122"/>
                        <a:sym typeface="宋体" panose="02010600030101010101" pitchFamily="2" charset="-122"/>
                      </a:endParaRPr>
                    </a:p>
                  </a:txBody>
                  <a:tcPr vert="horz" anchor="ctr" anchorCtr="0">
                    <a:lnL w="63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2400" b="1" u="none">
                          <a:latin typeface="Times New Roman" panose="02020603050405020304" pitchFamily="2" charset="0"/>
                          <a:cs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240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ctr" anchorCtr="0">
                    <a:lnL w="63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9500"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2400" b="1" u="none"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released</a:t>
                      </a:r>
                      <a:endParaRPr lang="zh-CN" altLang="en-US" sz="2400" b="1" u="none">
                        <a:latin typeface="Times New Roman" panose="02020603050405020304" pitchFamily="2" charset="0"/>
                        <a:ea typeface="宋体" panose="02010600030101010101" pitchFamily="2" charset="-122"/>
                        <a:sym typeface="宋体" panose="02010600030101010101" pitchFamily="2" charset="-122"/>
                      </a:endParaRPr>
                    </a:p>
                  </a:txBody>
                  <a:tcPr vert="horz" anchor="ctr" anchorCtr="0">
                    <a:lnL w="63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2400" b="1" u="none">
                          <a:latin typeface="Times New Roman" panose="02020603050405020304" pitchFamily="2" charset="0"/>
                          <a:cs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240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ctr" anchorCtr="0">
                    <a:lnL w="63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2400" b="1" u="none"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slides forward</a:t>
                      </a:r>
                      <a:endParaRPr lang="zh-CN" altLang="en-US" sz="2400" b="1" u="none">
                        <a:latin typeface="Times New Roman" panose="02020603050405020304" pitchFamily="2" charset="0"/>
                        <a:ea typeface="宋体" panose="02010600030101010101" pitchFamily="2" charset="-122"/>
                        <a:sym typeface="宋体" panose="02010600030101010101" pitchFamily="2" charset="-122"/>
                      </a:endParaRPr>
                    </a:p>
                  </a:txBody>
                  <a:tcPr vert="horz" anchor="ctr" anchorCtr="0">
                    <a:lnL w="63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2400" b="1" u="none">
                          <a:latin typeface="Times New Roman" panose="02020603050405020304" pitchFamily="2" charset="0"/>
                          <a:cs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240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ctr" anchorCtr="0">
                    <a:lnL w="63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2400" b="1" u="none"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engaged</a:t>
                      </a:r>
                      <a:endParaRPr lang="zh-CN" altLang="en-US" sz="2400" b="1" u="none">
                        <a:latin typeface="Times New Roman" panose="02020603050405020304" pitchFamily="2" charset="0"/>
                        <a:ea typeface="宋体" panose="02010600030101010101" pitchFamily="2" charset="-122"/>
                        <a:sym typeface="宋体" panose="02010600030101010101" pitchFamily="2" charset="-122"/>
                      </a:endParaRPr>
                    </a:p>
                  </a:txBody>
                  <a:tcPr vert="horz" anchor="ctr" anchorCtr="0">
                    <a:lnL w="63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736" name="文本框 1"/>
          <p:cNvSpPr/>
          <p:nvPr/>
        </p:nvSpPr>
        <p:spPr>
          <a:xfrm>
            <a:off x="456565" y="4316095"/>
            <a:ext cx="1238885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pressed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</a:t>
            </a:r>
            <a:endParaRPr lang="en-US" altLang="zh-CN" b="1" dirty="0">
              <a:ea typeface="宋体" panose="02010600030101010101" pitchFamily="2" charset="-122"/>
            </a:endParaRPr>
          </a:p>
        </p:txBody>
      </p:sp>
      <p:sp>
        <p:nvSpPr>
          <p:cNvPr id="28737" name="文本框 1"/>
          <p:cNvSpPr/>
          <p:nvPr/>
        </p:nvSpPr>
        <p:spPr>
          <a:xfrm>
            <a:off x="3334385" y="4049078"/>
            <a:ext cx="914400" cy="82994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slides 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ctr"/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back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</a:t>
            </a:r>
            <a:endParaRPr lang="en-US" altLang="zh-CN" b="1" dirty="0">
              <a:ea typeface="宋体" panose="02010600030101010101" pitchFamily="2" charset="-122"/>
            </a:endParaRPr>
          </a:p>
        </p:txBody>
      </p:sp>
      <p:sp>
        <p:nvSpPr>
          <p:cNvPr id="28738" name="文本框 1"/>
          <p:cNvSpPr/>
          <p:nvPr/>
        </p:nvSpPr>
        <p:spPr>
          <a:xfrm>
            <a:off x="5955665" y="4234180"/>
            <a:ext cx="1675130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disengaged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</a:t>
            </a:r>
            <a:endParaRPr lang="en-US" altLang="zh-CN" b="1" dirty="0">
              <a:ea typeface="宋体" panose="02010600030101010101" pitchFamily="2" charset="-122"/>
            </a:endParaRPr>
          </a:p>
        </p:txBody>
      </p:sp>
      <p:sp>
        <p:nvSpPr>
          <p:cNvPr id="28739" name="文本框 1"/>
          <p:cNvSpPr/>
          <p:nvPr/>
        </p:nvSpPr>
        <p:spPr>
          <a:xfrm>
            <a:off x="1775460" y="5203190"/>
            <a:ext cx="1310005" cy="82994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ctr"/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a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pplies pressure</a:t>
            </a:r>
            <a:endParaRPr lang="zh-CN" altLang="en-US" b="1" dirty="0">
              <a:ea typeface="宋体" panose="02010600030101010101" pitchFamily="2" charset="-122"/>
            </a:endParaRPr>
          </a:p>
        </p:txBody>
      </p:sp>
      <p:sp>
        <p:nvSpPr>
          <p:cNvPr id="28740" name="文本框 1"/>
          <p:cNvSpPr/>
          <p:nvPr/>
        </p:nvSpPr>
        <p:spPr>
          <a:xfrm>
            <a:off x="4638675" y="5387658"/>
            <a:ext cx="962025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touch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grpSp>
        <p:nvGrpSpPr>
          <p:cNvPr id="28741" name="组合 28740"/>
          <p:cNvGrpSpPr>
            <a:grpSpLocks noChangeAspect="1"/>
          </p:cNvGrpSpPr>
          <p:nvPr/>
        </p:nvGrpSpPr>
        <p:grpSpPr>
          <a:xfrm>
            <a:off x="7863205" y="1168400"/>
            <a:ext cx="4050665" cy="5382895"/>
            <a:chOff x="0" y="0"/>
            <a:chExt cx="5574" cy="8865"/>
          </a:xfrm>
        </p:grpSpPr>
        <p:pic>
          <p:nvPicPr>
            <p:cNvPr id="28742" name="图片 257"/>
            <p:cNvPicPr>
              <a:picLocks noChangeAspect="1"/>
            </p:cNvPicPr>
            <p:nvPr/>
          </p:nvPicPr>
          <p:blipFill>
            <a:blip r:embed="rId2"/>
            <a:srcRect l="1131" t="2193" r="49902" b="1842"/>
            <a:stretch>
              <a:fillRect/>
            </a:stretch>
          </p:blipFill>
          <p:spPr>
            <a:xfrm>
              <a:off x="0" y="0"/>
              <a:ext cx="5530" cy="445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8743" name="图片 257"/>
            <p:cNvPicPr>
              <a:picLocks noChangeAspect="1"/>
            </p:cNvPicPr>
            <p:nvPr/>
          </p:nvPicPr>
          <p:blipFill>
            <a:blip r:embed="rId2"/>
            <a:srcRect l="49947" t="2193" r="1411" b="1842"/>
            <a:stretch>
              <a:fillRect/>
            </a:stretch>
          </p:blipFill>
          <p:spPr>
            <a:xfrm>
              <a:off x="46" y="4409"/>
              <a:ext cx="5529" cy="4456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26628" name="组合 28"/>
          <p:cNvGrpSpPr/>
          <p:nvPr/>
        </p:nvGrpSpPr>
        <p:grpSpPr>
          <a:xfrm>
            <a:off x="6607175" y="92075"/>
            <a:ext cx="5478463" cy="466725"/>
            <a:chOff x="0" y="0"/>
            <a:chExt cx="8628" cy="736"/>
          </a:xfrm>
        </p:grpSpPr>
        <p:sp>
          <p:nvSpPr>
            <p:cNvPr id="26629" name="流程图: 可选过程 5">
              <a:hlinkClick r:id="rId3" action="ppaction://hlinksldjump"/>
            </p:cNvPr>
            <p:cNvSpPr/>
            <p:nvPr/>
          </p:nvSpPr>
          <p:spPr>
            <a:xfrm>
              <a:off x="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New words &amp; expressions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6630" name="流程图: 可选过程 1">
              <a:hlinkClick r:id="rId4" action="ppaction://hlinksldjump"/>
            </p:cNvPr>
            <p:cNvSpPr/>
            <p:nvPr/>
          </p:nvSpPr>
          <p:spPr>
            <a:xfrm>
              <a:off x="432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Reading &amp; speaking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6631" name="流程图: 可选过程 6">
              <a:hlinkClick r:id="rId5" action="ppaction://hlinksldjump"/>
            </p:cNvPr>
            <p:cNvSpPr/>
            <p:nvPr/>
          </p:nvSpPr>
          <p:spPr>
            <a:xfrm>
              <a:off x="2166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before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6632" name="流程图: 可选过程 7">
              <a:hlinkClick r:id="rId6" action="ppaction://hlinksldjump"/>
            </p:cNvPr>
            <p:cNvSpPr/>
            <p:nvPr/>
          </p:nvSpPr>
          <p:spPr>
            <a:xfrm>
              <a:off x="6474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in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36" grpId="0" bldLvl="0"/>
      <p:bldP spid="28737" grpId="0" bldLvl="0"/>
      <p:bldP spid="28738" grpId="0" bldLvl="0"/>
      <p:bldP spid="28739" grpId="0" bldLvl="0"/>
      <p:bldP spid="28740" grpId="0" bldLvl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7" name="文本框 25"/>
          <p:cNvSpPr/>
          <p:nvPr/>
        </p:nvSpPr>
        <p:spPr>
          <a:xfrm>
            <a:off x="314960" y="2280920"/>
            <a:ext cx="3251835" cy="3588385"/>
          </a:xfrm>
          <a:prstGeom prst="rect">
            <a:avLst/>
          </a:prstGeom>
          <a:gradFill rotWithShape="1">
            <a:gsLst>
              <a:gs pos="0">
                <a:srgbClr val="F3E6D7">
                  <a:alpha val="100000"/>
                </a:srgbClr>
              </a:gs>
              <a:gs pos="65001">
                <a:srgbClr val="F6EDE1">
                  <a:alpha val="100000"/>
                </a:srgbClr>
              </a:gs>
              <a:gs pos="100000">
                <a:srgbClr val="F9F3EB">
                  <a:alpha val="100000"/>
                </a:srgbClr>
              </a:gs>
            </a:gsLst>
            <a:lin ang="5400000" scaled="1"/>
            <a:tileRect/>
          </a:gradFill>
          <a:ln w="12700" cap="flat" cmpd="sng">
            <a:solidFill>
              <a:srgbClr val="DAED05"/>
            </a:solidFill>
            <a:prstDash val="solid"/>
            <a:bevel/>
            <a:headEnd type="none" w="med" len="med"/>
            <a:tailEnd type="none" w="med" len="med"/>
          </a:ln>
        </p:spPr>
        <p:txBody>
          <a:bodyPr vert="horz" wrap="square" anchor="t" anchorCtr="0"/>
          <a:p>
            <a:pPr algn="just">
              <a:lnSpc>
                <a:spcPct val="13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1. I often hear some noise when pressing the clutch. </a:t>
            </a:r>
            <a:endParaRPr lang="en-US" altLang="zh-CN" sz="2400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>
              <a:lnSpc>
                <a:spcPct val="13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2. Is it serious?</a:t>
            </a:r>
            <a:endParaRPr lang="en-US" altLang="zh-CN" sz="2400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>
              <a:lnSpc>
                <a:spcPct val="13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3. May I help you?</a:t>
            </a:r>
            <a:endParaRPr lang="en-US" altLang="zh-CN" sz="2400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>
              <a:lnSpc>
                <a:spcPct val="13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4. Thank you.</a:t>
            </a:r>
            <a:endParaRPr lang="en-US" altLang="zh-CN" sz="2400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>
              <a:lnSpc>
                <a:spcPct val="13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5. Oh, yes.</a:t>
            </a:r>
            <a:endParaRPr lang="en-US" altLang="zh-CN" sz="2400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grpSp>
        <p:nvGrpSpPr>
          <p:cNvPr id="26628" name="组合 28"/>
          <p:cNvGrpSpPr/>
          <p:nvPr/>
        </p:nvGrpSpPr>
        <p:grpSpPr>
          <a:xfrm>
            <a:off x="6607175" y="92075"/>
            <a:ext cx="5478463" cy="466725"/>
            <a:chOff x="0" y="0"/>
            <a:chExt cx="8628" cy="736"/>
          </a:xfrm>
        </p:grpSpPr>
        <p:sp>
          <p:nvSpPr>
            <p:cNvPr id="26629" name="流程图: 可选过程 5">
              <a:hlinkClick r:id="rId1" action="ppaction://hlinksldjump"/>
            </p:cNvPr>
            <p:cNvSpPr/>
            <p:nvPr/>
          </p:nvSpPr>
          <p:spPr>
            <a:xfrm>
              <a:off x="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New words &amp; expressions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6630" name="流程图: 可选过程 1">
              <a:hlinkClick r:id="rId2" action="ppaction://hlinksldjump"/>
            </p:cNvPr>
            <p:cNvSpPr/>
            <p:nvPr/>
          </p:nvSpPr>
          <p:spPr>
            <a:xfrm>
              <a:off x="432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Reading &amp; speaking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6631" name="流程图: 可选过程 6">
              <a:hlinkClick r:id="rId3" action="ppaction://hlinksldjump"/>
            </p:cNvPr>
            <p:cNvSpPr/>
            <p:nvPr/>
          </p:nvSpPr>
          <p:spPr>
            <a:xfrm>
              <a:off x="2166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before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6632" name="流程图: 可选过程 7">
              <a:hlinkClick r:id="rId4" action="ppaction://hlinksldjump"/>
            </p:cNvPr>
            <p:cNvSpPr/>
            <p:nvPr/>
          </p:nvSpPr>
          <p:spPr>
            <a:xfrm>
              <a:off x="6474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in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</p:grpSp>
      <p:sp>
        <p:nvSpPr>
          <p:cNvPr id="30723" name="Rectangle 2"/>
          <p:cNvSpPr>
            <a:spLocks noRot="1"/>
          </p:cNvSpPr>
          <p:nvPr/>
        </p:nvSpPr>
        <p:spPr>
          <a:xfrm>
            <a:off x="790575" y="587375"/>
            <a:ext cx="10798175" cy="5667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eaLnBrk="0" hangingPunct="0">
              <a:lnSpc>
                <a:spcPct val="150000"/>
              </a:lnSpc>
              <a:buNone/>
            </a:pPr>
            <a:r>
              <a:rPr lang="en-US" altLang="zh-CN" sz="2000" b="1" dirty="0"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rPr>
              <a:t>Choose a suitable expression for each blank to complete the following dialogue. </a:t>
            </a:r>
            <a:endParaRPr lang="en-US" altLang="zh-CN" sz="2000" b="1" dirty="0">
              <a:latin typeface="Calibri" panose="020F0502020204030204" charset="0"/>
              <a:ea typeface="宋体" panose="02010600030101010101" pitchFamily="2" charset="-122"/>
              <a:sym typeface="Calibri" panose="020F0502020204030204" charset="0"/>
            </a:endParaRPr>
          </a:p>
        </p:txBody>
      </p:sp>
      <p:sp>
        <p:nvSpPr>
          <p:cNvPr id="30730" name="文本框 17"/>
          <p:cNvSpPr/>
          <p:nvPr/>
        </p:nvSpPr>
        <p:spPr>
          <a:xfrm>
            <a:off x="732155" y="1246505"/>
            <a:ext cx="724344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Situation: A is a mechanic in a 4S store, B is a customer. </a:t>
            </a:r>
            <a:endParaRPr lang="en-US" altLang="zh-CN" sz="2400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30729" name="矩形 439"/>
          <p:cNvSpPr/>
          <p:nvPr/>
        </p:nvSpPr>
        <p:spPr>
          <a:xfrm>
            <a:off x="152400" y="712788"/>
            <a:ext cx="490538" cy="403225"/>
          </a:xfrm>
          <a:prstGeom prst="rect">
            <a:avLst/>
          </a:prstGeom>
          <a:solidFill>
            <a:srgbClr val="00B050"/>
          </a:solidFill>
          <a:ln w="9525">
            <a:noFill/>
          </a:ln>
        </p:spPr>
        <p:txBody>
          <a:bodyPr vert="horz" wrap="square" anchor="ctr" anchorCtr="0"/>
          <a:p>
            <a:pPr algn="ctr"/>
            <a:r>
              <a:rPr lang="en-US" altLang="zh-CN" sz="2400" b="1" dirty="0">
                <a:solidFill>
                  <a:srgbClr val="FFFFFF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6</a:t>
            </a:r>
            <a:endParaRPr lang="en-US" altLang="zh-CN" sz="2400" b="1" dirty="0">
              <a:solidFill>
                <a:srgbClr val="FFFFFF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30722" name="文本框 26"/>
          <p:cNvSpPr/>
          <p:nvPr>
            <p:custDataLst>
              <p:tags r:id="rId5"/>
            </p:custDataLst>
          </p:nvPr>
        </p:nvSpPr>
        <p:spPr>
          <a:xfrm>
            <a:off x="3763645" y="1936115"/>
            <a:ext cx="7929880" cy="4061460"/>
          </a:xfrm>
          <a:prstGeom prst="rect">
            <a:avLst/>
          </a:prstGeom>
          <a:solidFill>
            <a:srgbClr val="FFFFFF"/>
          </a:solidFill>
          <a:ln w="12700" cap="rnd" cmpd="sng">
            <a:solidFill>
              <a:srgbClr val="42719B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square" anchor="t" anchorCtr="0"/>
          <a:p>
            <a:pPr marL="266700" algn="just">
              <a:lnSpc>
                <a:spcPct val="13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A: Good morning, Miss Green. __________________</a:t>
            </a:r>
            <a:endParaRPr lang="zh-CN" altLang="en-US" sz="2400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marL="266700" algn="just">
              <a:lnSpc>
                <a:spcPct val="13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B: Yes. __________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______________________</a:t>
            </a: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__________</a:t>
            </a:r>
            <a:endParaRPr lang="zh-CN" altLang="en-US" sz="2400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marL="266700" algn="just">
              <a:lnSpc>
                <a:spcPct val="13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A: Is the noise piercing?</a:t>
            </a:r>
            <a:endParaRPr lang="zh-CN" altLang="en-US" sz="2400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marL="266700" algn="just">
              <a:lnSpc>
                <a:spcPct val="13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B: ________________________</a:t>
            </a:r>
            <a:endParaRPr lang="zh-CN" altLang="en-US" sz="2400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marL="266700" algn="just">
              <a:lnSpc>
                <a:spcPct val="13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A: I see. I think your car has a bad or worn clutch.</a:t>
            </a:r>
            <a:endParaRPr lang="zh-CN" altLang="en-US" sz="2400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marL="266700" algn="just">
              <a:lnSpc>
                <a:spcPct val="13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B: ___________________________</a:t>
            </a:r>
            <a:endParaRPr lang="zh-CN" altLang="en-US" sz="2400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marL="266700" algn="just">
              <a:lnSpc>
                <a:spcPct val="13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A: No, it is a common clutch problem.</a:t>
            </a:r>
            <a:endParaRPr lang="zh-CN" altLang="en-US" sz="2400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marL="266700" algn="just">
              <a:lnSpc>
                <a:spcPct val="13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B: Oh, it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’</a:t>
            </a: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s so good. ________________</a:t>
            </a:r>
            <a:endParaRPr lang="zh-CN" altLang="en-US" sz="2400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30731" name="文本框 16"/>
          <p:cNvSpPr/>
          <p:nvPr>
            <p:custDataLst>
              <p:tags r:id="rId6"/>
            </p:custDataLst>
          </p:nvPr>
        </p:nvSpPr>
        <p:spPr>
          <a:xfrm>
            <a:off x="8061325" y="2030095"/>
            <a:ext cx="2370455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May I help you?</a:t>
            </a:r>
            <a:endParaRPr lang="en-US" altLang="zh-CN" sz="2400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30732" name="文本框 16"/>
          <p:cNvSpPr/>
          <p:nvPr>
            <p:custDataLst>
              <p:tags r:id="rId7"/>
            </p:custDataLst>
          </p:nvPr>
        </p:nvSpPr>
        <p:spPr>
          <a:xfrm>
            <a:off x="5079365" y="2501900"/>
            <a:ext cx="6238240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I often hear some noise when pressing the clutch.  </a:t>
            </a:r>
            <a:endParaRPr lang="en-US" altLang="zh-CN" sz="2400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30733" name="文本框 16"/>
          <p:cNvSpPr/>
          <p:nvPr>
            <p:custDataLst>
              <p:tags r:id="rId8"/>
            </p:custDataLst>
          </p:nvPr>
        </p:nvSpPr>
        <p:spPr>
          <a:xfrm>
            <a:off x="4563110" y="3429000"/>
            <a:ext cx="1255395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Oh, yes.</a:t>
            </a:r>
            <a:endParaRPr lang="en-US" altLang="zh-CN" sz="2400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30734" name="文本框 16"/>
          <p:cNvSpPr/>
          <p:nvPr>
            <p:custDataLst>
              <p:tags r:id="rId9"/>
            </p:custDataLst>
          </p:nvPr>
        </p:nvSpPr>
        <p:spPr>
          <a:xfrm>
            <a:off x="4563110" y="4446905"/>
            <a:ext cx="1817370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Is it serious? </a:t>
            </a:r>
            <a:endParaRPr lang="en-US" altLang="zh-CN" sz="2400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32779" name="文本框 16"/>
          <p:cNvSpPr/>
          <p:nvPr>
            <p:custDataLst>
              <p:tags r:id="rId10"/>
            </p:custDataLst>
          </p:nvPr>
        </p:nvSpPr>
        <p:spPr>
          <a:xfrm>
            <a:off x="6903085" y="5386070"/>
            <a:ext cx="1651000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Thank you. </a:t>
            </a:r>
            <a:endParaRPr lang="en-US" altLang="zh-CN" sz="2400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1" grpId="0" bldLvl="0"/>
      <p:bldP spid="30732" grpId="0" bldLvl="0"/>
      <p:bldP spid="30733" grpId="0" bldLvl="0"/>
      <p:bldP spid="30734" grpId="0" bldLvl="0"/>
      <p:bldP spid="32779" grpId="0" bldLvl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矩形 10"/>
          <p:cNvSpPr/>
          <p:nvPr/>
        </p:nvSpPr>
        <p:spPr>
          <a:xfrm>
            <a:off x="3465513" y="5127625"/>
            <a:ext cx="2995612" cy="685800"/>
          </a:xfrm>
          <a:prstGeom prst="rect">
            <a:avLst/>
          </a:prstGeom>
          <a:solidFill>
            <a:srgbClr val="C59FC2">
              <a:alpha val="100000"/>
            </a:srgbClr>
          </a:solidFill>
          <a:ln w="9525">
            <a:noFill/>
          </a:ln>
        </p:spPr>
        <p:txBody>
          <a:bodyPr vert="horz" wrap="square" lIns="90170" tIns="46990" rIns="90170" bIns="46990" anchor="ctr" anchorCtr="0"/>
          <a:p>
            <a:pPr algn="ctr"/>
            <a:endParaRPr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4819" name="矩形 10"/>
          <p:cNvSpPr/>
          <p:nvPr/>
        </p:nvSpPr>
        <p:spPr>
          <a:xfrm>
            <a:off x="4983163" y="4443413"/>
            <a:ext cx="3670300" cy="687387"/>
          </a:xfrm>
          <a:prstGeom prst="rect">
            <a:avLst/>
          </a:prstGeom>
          <a:solidFill>
            <a:srgbClr val="FFCC99">
              <a:alpha val="100000"/>
            </a:srgbClr>
          </a:solidFill>
          <a:ln w="9525">
            <a:noFill/>
          </a:ln>
        </p:spPr>
        <p:txBody>
          <a:bodyPr vert="horz" wrap="square" lIns="90170" tIns="46990" rIns="90170" bIns="46990" anchor="ctr" anchorCtr="0"/>
          <a:p>
            <a:pPr algn="ctr"/>
            <a:endParaRPr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4820" name="矩形 10"/>
          <p:cNvSpPr/>
          <p:nvPr/>
        </p:nvSpPr>
        <p:spPr>
          <a:xfrm>
            <a:off x="2763838" y="4433888"/>
            <a:ext cx="2206625" cy="687387"/>
          </a:xfrm>
          <a:prstGeom prst="rect">
            <a:avLst/>
          </a:prstGeom>
          <a:solidFill>
            <a:srgbClr val="7030A0"/>
          </a:solidFill>
          <a:ln w="9525">
            <a:noFill/>
          </a:ln>
        </p:spPr>
        <p:txBody>
          <a:bodyPr vert="horz" wrap="square" lIns="90170" tIns="46990" rIns="90170" bIns="46990" anchor="ctr" anchorCtr="0"/>
          <a:p>
            <a:pPr algn="ctr"/>
            <a:endParaRPr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4821" name="矩形 10"/>
          <p:cNvSpPr/>
          <p:nvPr/>
        </p:nvSpPr>
        <p:spPr>
          <a:xfrm>
            <a:off x="6470650" y="3751263"/>
            <a:ext cx="2206625" cy="687387"/>
          </a:xfrm>
          <a:prstGeom prst="rect">
            <a:avLst/>
          </a:prstGeom>
          <a:solidFill>
            <a:srgbClr val="CCFFFF">
              <a:alpha val="100000"/>
            </a:srgbClr>
          </a:solidFill>
          <a:ln w="9525">
            <a:noFill/>
          </a:ln>
        </p:spPr>
        <p:txBody>
          <a:bodyPr vert="horz" wrap="square" lIns="90170" tIns="46990" rIns="90170" bIns="46990" anchor="ctr" anchorCtr="0"/>
          <a:p>
            <a:pPr algn="ctr"/>
            <a:endParaRPr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4822" name="矩形 10"/>
          <p:cNvSpPr/>
          <p:nvPr/>
        </p:nvSpPr>
        <p:spPr>
          <a:xfrm>
            <a:off x="2763838" y="3048000"/>
            <a:ext cx="2206625" cy="687388"/>
          </a:xfrm>
          <a:prstGeom prst="rect">
            <a:avLst/>
          </a:prstGeom>
          <a:solidFill>
            <a:srgbClr val="92D050"/>
          </a:solidFill>
          <a:ln w="9525">
            <a:noFill/>
          </a:ln>
        </p:spPr>
        <p:txBody>
          <a:bodyPr vert="horz" wrap="square" anchor="ctr" anchorCtr="0"/>
          <a:p>
            <a:pPr algn="ctr"/>
            <a:endParaRPr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4823" name="矩形 7"/>
          <p:cNvSpPr/>
          <p:nvPr/>
        </p:nvSpPr>
        <p:spPr>
          <a:xfrm>
            <a:off x="2751138" y="1658938"/>
            <a:ext cx="6669087" cy="687387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vert="horz" wrap="square" anchor="ctr" anchorCtr="0"/>
          <a:p>
            <a:pPr algn="ctr"/>
            <a:endParaRPr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4824" name="Rectangle 2"/>
          <p:cNvSpPr>
            <a:spLocks noRot="1"/>
          </p:cNvSpPr>
          <p:nvPr/>
        </p:nvSpPr>
        <p:spPr>
          <a:xfrm>
            <a:off x="1192213" y="558800"/>
            <a:ext cx="3178175" cy="5667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eaLnBrk="0" hangingPunct="0">
              <a:lnSpc>
                <a:spcPct val="150000"/>
              </a:lnSpc>
              <a:buNone/>
            </a:pPr>
            <a:r>
              <a:rPr lang="en-US" altLang="zh-CN" sz="2000" b="1" dirty="0"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rPr>
              <a:t>Complete the word search.</a:t>
            </a:r>
            <a:endParaRPr lang="en-US" altLang="zh-CN" sz="2000" b="1" dirty="0">
              <a:latin typeface="Calibri" panose="020F0502020204030204" charset="0"/>
              <a:ea typeface="宋体" panose="02010600030101010101" pitchFamily="2" charset="-122"/>
              <a:sym typeface="Calibri" panose="020F0502020204030204" charset="0"/>
            </a:endParaRPr>
          </a:p>
        </p:txBody>
      </p:sp>
      <p:sp>
        <p:nvSpPr>
          <p:cNvPr id="34830" name="矩形 439"/>
          <p:cNvSpPr/>
          <p:nvPr/>
        </p:nvSpPr>
        <p:spPr>
          <a:xfrm>
            <a:off x="536575" y="703263"/>
            <a:ext cx="490538" cy="403225"/>
          </a:xfrm>
          <a:prstGeom prst="rect">
            <a:avLst/>
          </a:prstGeom>
          <a:solidFill>
            <a:srgbClr val="00B050"/>
          </a:solidFill>
          <a:ln w="9525">
            <a:noFill/>
          </a:ln>
        </p:spPr>
        <p:txBody>
          <a:bodyPr vert="horz" wrap="square" anchor="ctr" anchorCtr="0"/>
          <a:p>
            <a:pPr algn="ctr"/>
            <a:r>
              <a:rPr lang="en-US" altLang="zh-CN" sz="2400" b="1" dirty="0">
                <a:solidFill>
                  <a:srgbClr val="FFFFFF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7</a:t>
            </a:r>
            <a:endParaRPr lang="en-US" altLang="zh-CN" sz="2400" b="1" dirty="0">
              <a:solidFill>
                <a:srgbClr val="FFFFFF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graphicFrame>
        <p:nvGraphicFramePr>
          <p:cNvPr id="34831" name="表格 34830"/>
          <p:cNvGraphicFramePr/>
          <p:nvPr/>
        </p:nvGraphicFramePr>
        <p:xfrm>
          <a:off x="2775268" y="1673225"/>
          <a:ext cx="6646863" cy="4133850"/>
        </p:xfrm>
        <a:graphic>
          <a:graphicData uri="http://schemas.openxmlformats.org/drawingml/2006/table">
            <a:tbl>
              <a:tblPr/>
              <a:tblGrid>
                <a:gridCol w="739775"/>
                <a:gridCol w="738188"/>
                <a:gridCol w="736600"/>
                <a:gridCol w="739775"/>
                <a:gridCol w="738187"/>
                <a:gridCol w="739775"/>
                <a:gridCol w="738188"/>
                <a:gridCol w="736600"/>
                <a:gridCol w="739775"/>
              </a:tblGrid>
              <a:tr h="688975"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c</a:t>
                      </a:r>
                      <a:endParaRPr lang="en-US" altLang="zh-CN" sz="2400" b="1" dirty="0">
                        <a:solidFill>
                          <a:schemeClr val="tx1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o</a:t>
                      </a:r>
                      <a:endParaRPr lang="en-US" altLang="zh-CN" sz="2400" b="1" dirty="0">
                        <a:solidFill>
                          <a:schemeClr val="tx1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m</a:t>
                      </a:r>
                      <a:endParaRPr lang="en-US" altLang="zh-CN" sz="2400" b="1" dirty="0">
                        <a:solidFill>
                          <a:schemeClr val="tx1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p</a:t>
                      </a:r>
                      <a:endParaRPr lang="en-US" altLang="zh-CN" sz="2400" b="1" dirty="0">
                        <a:solidFill>
                          <a:schemeClr val="tx1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o</a:t>
                      </a:r>
                      <a:endParaRPr lang="en-US" altLang="zh-CN" sz="2400" b="1" dirty="0">
                        <a:solidFill>
                          <a:schemeClr val="tx1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n</a:t>
                      </a:r>
                      <a:endParaRPr lang="en-US" altLang="zh-CN" sz="2400" b="1" dirty="0">
                        <a:solidFill>
                          <a:schemeClr val="tx1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e</a:t>
                      </a:r>
                      <a:endParaRPr lang="en-US" altLang="zh-CN" sz="2400" b="1" dirty="0">
                        <a:solidFill>
                          <a:schemeClr val="tx1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n</a:t>
                      </a:r>
                      <a:endParaRPr lang="en-US" altLang="zh-CN" sz="2400" b="1" dirty="0">
                        <a:solidFill>
                          <a:schemeClr val="tx1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t</a:t>
                      </a:r>
                      <a:endParaRPr lang="en-US" altLang="zh-CN" sz="2400" b="1" dirty="0">
                        <a:solidFill>
                          <a:schemeClr val="tx1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8975"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l</a:t>
                      </a:r>
                      <a:endParaRPr lang="en-US" altLang="zh-CN" sz="2400" b="1" dirty="0">
                        <a:solidFill>
                          <a:schemeClr val="tx1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i</a:t>
                      </a:r>
                      <a:endParaRPr lang="en-US" altLang="zh-CN" sz="2400" b="1" dirty="0">
                        <a:solidFill>
                          <a:schemeClr val="tx1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k</a:t>
                      </a:r>
                      <a:endParaRPr lang="en-US" altLang="zh-CN" sz="2400" b="1" dirty="0">
                        <a:solidFill>
                          <a:schemeClr val="tx1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e</a:t>
                      </a:r>
                      <a:endParaRPr lang="en-US" altLang="zh-CN" sz="2400" b="1" dirty="0">
                        <a:solidFill>
                          <a:schemeClr val="tx1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n</a:t>
                      </a:r>
                      <a:endParaRPr lang="en-US" altLang="zh-CN" sz="2400" b="1" dirty="0">
                        <a:solidFill>
                          <a:schemeClr val="tx1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i</a:t>
                      </a:r>
                      <a:endParaRPr lang="en-US" altLang="zh-CN" sz="2400" b="1" dirty="0">
                        <a:solidFill>
                          <a:schemeClr val="tx1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n</a:t>
                      </a:r>
                      <a:endParaRPr lang="en-US" altLang="zh-CN" sz="2400" b="1" dirty="0">
                        <a:solidFill>
                          <a:schemeClr val="tx1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e</a:t>
                      </a:r>
                      <a:endParaRPr lang="en-US" altLang="zh-CN" sz="2400" b="1" dirty="0">
                        <a:solidFill>
                          <a:schemeClr val="tx1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i</a:t>
                      </a:r>
                      <a:endParaRPr lang="en-US" altLang="zh-CN" sz="2400" b="1" dirty="0">
                        <a:solidFill>
                          <a:schemeClr val="tx1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8975"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u</a:t>
                      </a:r>
                      <a:endParaRPr lang="en-US" altLang="zh-CN" sz="2400" b="1" dirty="0">
                        <a:solidFill>
                          <a:schemeClr val="tx1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s</a:t>
                      </a:r>
                      <a:endParaRPr lang="en-US" altLang="zh-CN" sz="2400" b="1" dirty="0">
                        <a:solidFill>
                          <a:schemeClr val="tx1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e</a:t>
                      </a:r>
                      <a:endParaRPr lang="en-US" altLang="zh-CN" sz="2400" b="1" dirty="0">
                        <a:solidFill>
                          <a:schemeClr val="tx1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d</a:t>
                      </a:r>
                      <a:endParaRPr lang="en-US" altLang="zh-CN" sz="2400" b="1" dirty="0">
                        <a:solidFill>
                          <a:schemeClr val="tx1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l</a:t>
                      </a:r>
                      <a:endParaRPr lang="en-US" altLang="zh-CN" sz="2400" b="1" dirty="0">
                        <a:solidFill>
                          <a:schemeClr val="tx1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k</a:t>
                      </a:r>
                      <a:endParaRPr lang="en-US" altLang="zh-CN" sz="2400" b="1" dirty="0">
                        <a:solidFill>
                          <a:schemeClr val="tx1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g</a:t>
                      </a:r>
                      <a:endParaRPr lang="en-US" altLang="zh-CN" sz="2400" b="1" dirty="0">
                        <a:solidFill>
                          <a:schemeClr val="tx1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x</a:t>
                      </a:r>
                      <a:endParaRPr lang="en-US" altLang="zh-CN" sz="2400" b="1" dirty="0">
                        <a:solidFill>
                          <a:schemeClr val="tx1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m</a:t>
                      </a:r>
                      <a:endParaRPr lang="en-US" altLang="zh-CN" sz="2400" b="1" dirty="0">
                        <a:solidFill>
                          <a:schemeClr val="tx1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8975"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t</a:t>
                      </a:r>
                      <a:endParaRPr lang="en-US" altLang="zh-CN" sz="2400" b="1" dirty="0">
                        <a:solidFill>
                          <a:schemeClr val="tx1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a</a:t>
                      </a:r>
                      <a:endParaRPr lang="en-US" altLang="zh-CN" sz="2400" b="1" dirty="0">
                        <a:solidFill>
                          <a:schemeClr val="tx1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p</a:t>
                      </a:r>
                      <a:endParaRPr lang="en-US" altLang="zh-CN" sz="2400" b="1" dirty="0">
                        <a:solidFill>
                          <a:schemeClr val="tx1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a</a:t>
                      </a:r>
                      <a:endParaRPr lang="en-US" altLang="zh-CN" sz="2400" b="1" dirty="0">
                        <a:solidFill>
                          <a:schemeClr val="tx1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y</a:t>
                      </a:r>
                      <a:endParaRPr lang="en-US" altLang="zh-CN" sz="2400" b="1" dirty="0">
                        <a:solidFill>
                          <a:schemeClr val="tx1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e</a:t>
                      </a:r>
                      <a:endParaRPr lang="en-US" altLang="zh-CN" sz="2400" b="1" dirty="0">
                        <a:solidFill>
                          <a:schemeClr val="tx1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a</a:t>
                      </a:r>
                      <a:endParaRPr lang="en-US" altLang="zh-CN" sz="2400" b="1" dirty="0">
                        <a:solidFill>
                          <a:schemeClr val="tx1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t</a:t>
                      </a:r>
                      <a:endParaRPr lang="en-US" altLang="zh-CN" sz="2400" b="1" dirty="0">
                        <a:solidFill>
                          <a:schemeClr val="tx1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e</a:t>
                      </a:r>
                      <a:endParaRPr lang="en-US" altLang="zh-CN" sz="2400" b="1" dirty="0">
                        <a:solidFill>
                          <a:schemeClr val="tx1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8975"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c</a:t>
                      </a:r>
                      <a:endParaRPr lang="en-US" altLang="zh-CN" sz="2400" b="1" dirty="0">
                        <a:solidFill>
                          <a:schemeClr val="tx1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u</a:t>
                      </a:r>
                      <a:endParaRPr lang="en-US" altLang="zh-CN" sz="2400" b="1" dirty="0">
                        <a:solidFill>
                          <a:schemeClr val="tx1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t</a:t>
                      </a:r>
                      <a:endParaRPr lang="en-US" altLang="zh-CN" sz="2400" b="1" dirty="0">
                        <a:solidFill>
                          <a:schemeClr val="tx1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l</a:t>
                      </a:r>
                      <a:endParaRPr lang="en-US" altLang="zh-CN" sz="2400" b="1" dirty="0">
                        <a:solidFill>
                          <a:schemeClr val="tx1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a</a:t>
                      </a:r>
                      <a:endParaRPr lang="en-US" altLang="zh-CN" sz="2400" b="1" dirty="0">
                        <a:solidFill>
                          <a:schemeClr val="tx1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r</a:t>
                      </a:r>
                      <a:endParaRPr lang="en-US" altLang="zh-CN" sz="2400" b="1" dirty="0">
                        <a:solidFill>
                          <a:schemeClr val="tx1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g</a:t>
                      </a:r>
                      <a:endParaRPr lang="en-US" altLang="zh-CN" sz="2400" b="1" dirty="0">
                        <a:solidFill>
                          <a:schemeClr val="tx1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e</a:t>
                      </a:r>
                      <a:endParaRPr lang="en-US" altLang="zh-CN" sz="2400" b="1" dirty="0">
                        <a:solidFill>
                          <a:schemeClr val="tx1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e</a:t>
                      </a:r>
                      <a:endParaRPr lang="en-US" altLang="zh-CN" sz="2400" b="1" dirty="0">
                        <a:solidFill>
                          <a:schemeClr val="tx1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8975"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h</a:t>
                      </a:r>
                      <a:endParaRPr lang="en-US" altLang="zh-CN" sz="2400" b="1" dirty="0">
                        <a:solidFill>
                          <a:schemeClr val="tx1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s</a:t>
                      </a:r>
                      <a:endParaRPr lang="en-US" altLang="zh-CN" sz="2400" b="1" dirty="0">
                        <a:solidFill>
                          <a:schemeClr val="tx1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l</a:t>
                      </a:r>
                      <a:endParaRPr lang="en-US" altLang="zh-CN" sz="2400" b="1" dirty="0">
                        <a:solidFill>
                          <a:schemeClr val="tx1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i</a:t>
                      </a:r>
                      <a:endParaRPr lang="en-US" altLang="zh-CN" sz="2400" b="1" dirty="0">
                        <a:solidFill>
                          <a:schemeClr val="tx1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p</a:t>
                      </a:r>
                      <a:endParaRPr lang="en-US" altLang="zh-CN" sz="2400" b="1" dirty="0">
                        <a:solidFill>
                          <a:schemeClr val="tx1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e</a:t>
                      </a:r>
                      <a:endParaRPr lang="en-US" altLang="zh-CN" sz="2400" b="1" dirty="0">
                        <a:solidFill>
                          <a:schemeClr val="tx1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e</a:t>
                      </a:r>
                      <a:endParaRPr lang="en-US" altLang="zh-CN" sz="2400" b="1" dirty="0">
                        <a:solidFill>
                          <a:schemeClr val="tx1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l</a:t>
                      </a:r>
                      <a:endParaRPr lang="en-US" altLang="zh-CN" sz="2400" b="1" dirty="0">
                        <a:solidFill>
                          <a:schemeClr val="tx1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t</a:t>
                      </a:r>
                      <a:endParaRPr lang="en-US" altLang="zh-CN" sz="2400" b="1" dirty="0">
                        <a:solidFill>
                          <a:schemeClr val="tx1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4903" name="矩形 13"/>
          <p:cNvSpPr/>
          <p:nvPr/>
        </p:nvSpPr>
        <p:spPr>
          <a:xfrm>
            <a:off x="4973638" y="1643063"/>
            <a:ext cx="730250" cy="3436937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bevel/>
            <a:headEnd type="none" w="med" len="med"/>
            <a:tailEnd type="none" w="med" len="med"/>
          </a:ln>
        </p:spPr>
        <p:txBody>
          <a:bodyPr vert="horz" wrap="square" anchor="ctr" anchorCtr="0"/>
          <a:p>
            <a:pPr algn="ctr"/>
            <a:endParaRPr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4904" name="矩形 13"/>
          <p:cNvSpPr/>
          <p:nvPr/>
        </p:nvSpPr>
        <p:spPr>
          <a:xfrm>
            <a:off x="7192963" y="1690688"/>
            <a:ext cx="730250" cy="4116387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bevel/>
            <a:headEnd type="none" w="med" len="med"/>
            <a:tailEnd type="none" w="med" len="med"/>
          </a:ln>
        </p:spPr>
        <p:txBody>
          <a:bodyPr vert="horz" wrap="square" anchor="ctr" anchorCtr="0"/>
          <a:p>
            <a:pPr algn="ctr"/>
            <a:endParaRPr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4905" name="矩形 13"/>
          <p:cNvSpPr/>
          <p:nvPr/>
        </p:nvSpPr>
        <p:spPr>
          <a:xfrm>
            <a:off x="7961313" y="1690688"/>
            <a:ext cx="730250" cy="2778125"/>
          </a:xfrm>
          <a:prstGeom prst="rect">
            <a:avLst/>
          </a:prstGeom>
          <a:noFill/>
          <a:ln w="57150" cap="flat" cmpd="sng">
            <a:solidFill>
              <a:srgbClr val="FF00FF"/>
            </a:solidFill>
            <a:prstDash val="solid"/>
            <a:bevel/>
            <a:headEnd type="none" w="med" len="med"/>
            <a:tailEnd type="none" w="med" len="med"/>
          </a:ln>
        </p:spPr>
        <p:txBody>
          <a:bodyPr vert="horz" wrap="square" lIns="90170" tIns="46990" rIns="90170" bIns="46990" anchor="ctr" anchorCtr="0"/>
          <a:p>
            <a:pPr algn="ctr"/>
            <a:endParaRPr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4906" name="矩形 13"/>
          <p:cNvSpPr/>
          <p:nvPr/>
        </p:nvSpPr>
        <p:spPr>
          <a:xfrm>
            <a:off x="8718550" y="1700213"/>
            <a:ext cx="730250" cy="2740025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bevel/>
            <a:headEnd type="none" w="med" len="med"/>
            <a:tailEnd type="none" w="med" len="med"/>
          </a:ln>
        </p:spPr>
        <p:txBody>
          <a:bodyPr vert="horz" wrap="square" anchor="ctr" anchorCtr="0"/>
          <a:p>
            <a:pPr algn="ctr"/>
            <a:endParaRPr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grpSp>
        <p:nvGrpSpPr>
          <p:cNvPr id="26628" name="组合 28"/>
          <p:cNvGrpSpPr/>
          <p:nvPr/>
        </p:nvGrpSpPr>
        <p:grpSpPr>
          <a:xfrm>
            <a:off x="6607175" y="92075"/>
            <a:ext cx="5478463" cy="466725"/>
            <a:chOff x="0" y="0"/>
            <a:chExt cx="8628" cy="736"/>
          </a:xfrm>
        </p:grpSpPr>
        <p:sp>
          <p:nvSpPr>
            <p:cNvPr id="26629" name="流程图: 可选过程 5">
              <a:hlinkClick r:id="rId1" action="ppaction://hlinksldjump"/>
            </p:cNvPr>
            <p:cNvSpPr/>
            <p:nvPr/>
          </p:nvSpPr>
          <p:spPr>
            <a:xfrm>
              <a:off x="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New words &amp; expressions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6630" name="流程图: 可选过程 1">
              <a:hlinkClick r:id="rId2" action="ppaction://hlinksldjump"/>
            </p:cNvPr>
            <p:cNvSpPr/>
            <p:nvPr/>
          </p:nvSpPr>
          <p:spPr>
            <a:xfrm>
              <a:off x="432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Reading &amp; speaking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6631" name="流程图: 可选过程 6">
              <a:hlinkClick r:id="rId3" action="ppaction://hlinksldjump"/>
            </p:cNvPr>
            <p:cNvSpPr/>
            <p:nvPr/>
          </p:nvSpPr>
          <p:spPr>
            <a:xfrm>
              <a:off x="2166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before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6632" name="流程图: 可选过程 7">
              <a:hlinkClick r:id="rId4" action="ppaction://hlinksldjump"/>
            </p:cNvPr>
            <p:cNvSpPr/>
            <p:nvPr/>
          </p:nvSpPr>
          <p:spPr>
            <a:xfrm>
              <a:off x="6474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in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3" grpId="0" bldLvl="0" animBg="1"/>
      <p:bldP spid="34822" grpId="0" bldLvl="0" animBg="1"/>
      <p:bldP spid="34821" grpId="0" bldLvl="0"/>
      <p:bldP spid="34820" grpId="0" bldLvl="0" animBg="1"/>
      <p:bldP spid="34819" grpId="0" bldLvl="0"/>
      <p:bldP spid="34818" grpId="0" bldLvl="0"/>
      <p:bldP spid="34903" grpId="0" bldLvl="0"/>
      <p:bldP spid="34904" grpId="0" bldLvl="0"/>
      <p:bldP spid="34905" grpId="0" bldLvl="0"/>
      <p:bldP spid="34906" grpId="0" bldLvl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文本框 1"/>
          <p:cNvSpPr/>
          <p:nvPr/>
        </p:nvSpPr>
        <p:spPr>
          <a:xfrm>
            <a:off x="3235325" y="2706688"/>
            <a:ext cx="5721350" cy="14446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ctr"/>
            <a:r>
              <a:rPr lang="en-US" altLang="zh-CN" sz="8800" dirty="0">
                <a:solidFill>
                  <a:schemeClr val="accent1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  <a:sym typeface="Calibri" panose="020F0502020204030204" charset="0"/>
              </a:rPr>
              <a:t>Thank you!</a:t>
            </a:r>
            <a:endParaRPr lang="en-US" altLang="zh-CN" sz="8800" dirty="0">
              <a:solidFill>
                <a:schemeClr val="accent1"/>
              </a:solidFill>
              <a:latin typeface="Calibri" panose="020F0502020204030204" charset="0"/>
              <a:ea typeface="Calibri" panose="020F0502020204030204" charset="0"/>
              <a:sym typeface="Calibri" panose="020F0502020204030204" charset="0"/>
            </a:endParaRPr>
          </a:p>
        </p:txBody>
      </p:sp>
      <p:pic>
        <p:nvPicPr>
          <p:cNvPr id="36867" name="图片 2" descr="学校名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38263" y="2706688"/>
            <a:ext cx="9517062" cy="1416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filter="fade">
                                      <p:cBhvr>
                                        <p:cTn id="6" dur="998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998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998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8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3" dur="20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bldLvl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098" name="组合 28"/>
          <p:cNvGrpSpPr/>
          <p:nvPr/>
        </p:nvGrpSpPr>
        <p:grpSpPr>
          <a:xfrm>
            <a:off x="6607175" y="92075"/>
            <a:ext cx="5478463" cy="466725"/>
            <a:chOff x="0" y="0"/>
            <a:chExt cx="8628" cy="736"/>
          </a:xfrm>
        </p:grpSpPr>
        <p:sp>
          <p:nvSpPr>
            <p:cNvPr id="4099" name="流程图: 可选过程 5">
              <a:hlinkClick r:id="rId1" action="ppaction://hlinksldjump"/>
            </p:cNvPr>
            <p:cNvSpPr/>
            <p:nvPr/>
          </p:nvSpPr>
          <p:spPr>
            <a:xfrm>
              <a:off x="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New words &amp; expressions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4100" name="流程图: 可选过程 6">
              <a:hlinkClick r:id="rId2" action="ppaction://hlinksldjump"/>
            </p:cNvPr>
            <p:cNvSpPr/>
            <p:nvPr/>
          </p:nvSpPr>
          <p:spPr>
            <a:xfrm>
              <a:off x="432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Reading &amp; speaking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4101" name="流程图: 可选过程 7">
              <a:hlinkClick r:id="rId3" action="ppaction://hlinksldjump"/>
            </p:cNvPr>
            <p:cNvSpPr/>
            <p:nvPr/>
          </p:nvSpPr>
          <p:spPr>
            <a:xfrm>
              <a:off x="2166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before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4102" name="流程图: 可选过程 8">
              <a:hlinkClick r:id="rId4" action="ppaction://hlinksldjump"/>
            </p:cNvPr>
            <p:cNvSpPr/>
            <p:nvPr/>
          </p:nvSpPr>
          <p:spPr>
            <a:xfrm>
              <a:off x="6474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in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</p:grpSp>
      <p:graphicFrame>
        <p:nvGraphicFramePr>
          <p:cNvPr id="2" name="表格 1"/>
          <p:cNvGraphicFramePr/>
          <p:nvPr>
            <p:custDataLst>
              <p:tags r:id="rId5"/>
            </p:custDataLst>
          </p:nvPr>
        </p:nvGraphicFramePr>
        <p:xfrm>
          <a:off x="1628775" y="1083310"/>
          <a:ext cx="8843010" cy="5264150"/>
        </p:xfrm>
        <a:graphic>
          <a:graphicData uri="http://schemas.openxmlformats.org/drawingml/2006/table">
            <a:tbl>
              <a:tblPr/>
              <a:tblGrid>
                <a:gridCol w="4421505"/>
                <a:gridCol w="4421505"/>
              </a:tblGrid>
              <a:tr h="52641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clutch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apply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</a:tr>
              <a:tr h="52641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spin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locate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</a:tr>
              <a:tr h="52641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disconnect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rub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</a:tr>
              <a:tr h="52641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engage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press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</a:tr>
              <a:tr h="52641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slippage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clutch pedal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</a:tr>
              <a:tr h="52641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flywheel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slide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</a:tr>
              <a:tr h="52641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clutch disc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release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</a:tr>
              <a:tr h="52641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pressure plate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rotate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</a:tr>
              <a:tr h="52641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clutch cover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mechanism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</a:tr>
              <a:tr h="52641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release bearing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Rectangle 2"/>
          <p:cNvSpPr>
            <a:spLocks noRot="1"/>
          </p:cNvSpPr>
          <p:nvPr/>
        </p:nvSpPr>
        <p:spPr>
          <a:xfrm>
            <a:off x="1054100" y="1025525"/>
            <a:ext cx="10392410" cy="474408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eaLnBrk="0" hangingPunct="0">
              <a:lnSpc>
                <a:spcPct val="150000"/>
              </a:lnSpc>
              <a:buNone/>
            </a:pPr>
            <a:r>
              <a:rPr lang="en-US" altLang="zh-CN" sz="2400" b="1" dirty="0"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rPr>
              <a:t>Decide whether the following statements are true or false.</a:t>
            </a:r>
            <a:endParaRPr lang="en-US" altLang="zh-CN" sz="2400" b="1" dirty="0">
              <a:latin typeface="Calibri" panose="020F0502020204030204" charset="0"/>
              <a:ea typeface="宋体" panose="02010600030101010101" pitchFamily="2" charset="-122"/>
              <a:sym typeface="Calibri" panose="020F0502020204030204" charset="0"/>
            </a:endParaRPr>
          </a:p>
          <a:p>
            <a:pPr eaLnBrk="0" hangingPunct="0">
              <a:lnSpc>
                <a:spcPct val="150000"/>
              </a:lnSpc>
              <a:buNone/>
            </a:pP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(  </a:t>
            </a:r>
            <a:r>
              <a:rPr lang="zh-CN" altLang="en-US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)	1. Clutches are needed in a car because the engine spins all the time, and so </a:t>
            </a:r>
            <a:endParaRPr lang="en-US" altLang="zh-CN" sz="2400" dirty="0"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eaLnBrk="0" hangingPunct="0">
              <a:lnSpc>
                <a:spcPct val="150000"/>
              </a:lnSpc>
              <a:buNone/>
            </a:pPr>
            <a:r>
              <a:rPr lang="zh-CN" altLang="en-US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               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does the wheels.  </a:t>
            </a:r>
            <a:endParaRPr lang="en-US" altLang="zh-CN" sz="2400" dirty="0"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eaLnBrk="0" hangingPunct="0">
              <a:lnSpc>
                <a:spcPct val="150000"/>
              </a:lnSpc>
              <a:buNone/>
            </a:pP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(  </a:t>
            </a:r>
            <a:r>
              <a:rPr lang="zh-CN" altLang="en-US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)	2. The clutch allows us to smoothly engage a spinning engine to a non-</a:t>
            </a:r>
            <a:endParaRPr lang="en-US" altLang="zh-CN" sz="2400" dirty="0"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eaLnBrk="0" hangingPunct="0">
              <a:lnSpc>
                <a:spcPct val="150000"/>
              </a:lnSpc>
              <a:buNone/>
            </a:pP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               spinning transmission by controlling the slippage between them.</a:t>
            </a:r>
            <a:endParaRPr lang="en-US" altLang="zh-CN" sz="2400" dirty="0"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eaLnBrk="0" hangingPunct="0">
              <a:lnSpc>
                <a:spcPct val="150000"/>
              </a:lnSpc>
              <a:buNone/>
            </a:pP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( </a:t>
            </a:r>
            <a:r>
              <a:rPr lang="zh-CN" altLang="en-US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 )	3. When the driver presses the clutch pedal, the clutch disc slides forward.</a:t>
            </a:r>
            <a:endParaRPr lang="en-US" altLang="zh-CN" sz="2400" dirty="0"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eaLnBrk="0" hangingPunct="0">
              <a:lnSpc>
                <a:spcPct val="150000"/>
              </a:lnSpc>
              <a:buNone/>
            </a:pP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( </a:t>
            </a:r>
            <a:r>
              <a:rPr lang="zh-CN" altLang="en-US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 )	4.</a:t>
            </a:r>
            <a:r>
              <a:rPr lang="zh-CN" altLang="en-US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When the driver releases the clutch pedal, the clutch disc slides forward.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</a:t>
            </a:r>
            <a:endParaRPr lang="en-US" altLang="zh-CN" sz="2400" dirty="0"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eaLnBrk="0" hangingPunct="0">
              <a:lnSpc>
                <a:spcPct val="150000"/>
              </a:lnSpc>
              <a:buNone/>
            </a:pP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( </a:t>
            </a:r>
            <a:r>
              <a:rPr lang="zh-CN" altLang="en-US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 )	5. Automatic transmission cars don’t have clutches.</a:t>
            </a:r>
            <a:endParaRPr lang="en-US" altLang="zh-CN" sz="2400" dirty="0"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grpSp>
        <p:nvGrpSpPr>
          <p:cNvPr id="6147" name="组合 28"/>
          <p:cNvGrpSpPr/>
          <p:nvPr/>
        </p:nvGrpSpPr>
        <p:grpSpPr>
          <a:xfrm>
            <a:off x="6607175" y="92075"/>
            <a:ext cx="5478463" cy="466725"/>
            <a:chOff x="0" y="0"/>
            <a:chExt cx="8628" cy="736"/>
          </a:xfrm>
        </p:grpSpPr>
        <p:sp>
          <p:nvSpPr>
            <p:cNvPr id="6148" name="流程图: 可选过程 5">
              <a:hlinkClick r:id="rId1" action="ppaction://hlinksldjump"/>
            </p:cNvPr>
            <p:cNvSpPr/>
            <p:nvPr/>
          </p:nvSpPr>
          <p:spPr>
            <a:xfrm>
              <a:off x="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New words &amp; expressions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6149" name="流程图: 可选过程 6">
              <a:hlinkClick r:id="rId2" action="ppaction://hlinksldjump"/>
            </p:cNvPr>
            <p:cNvSpPr/>
            <p:nvPr/>
          </p:nvSpPr>
          <p:spPr>
            <a:xfrm>
              <a:off x="432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Reading &amp; speaking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6150" name="流程图: 可选过程 7">
              <a:hlinkClick r:id="rId3" action="ppaction://hlinksldjump"/>
            </p:cNvPr>
            <p:cNvSpPr/>
            <p:nvPr/>
          </p:nvSpPr>
          <p:spPr>
            <a:xfrm>
              <a:off x="2166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before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6151" name="流程图: 可选过程 8">
              <a:hlinkClick r:id="rId4" action="ppaction://hlinksldjump"/>
            </p:cNvPr>
            <p:cNvSpPr/>
            <p:nvPr/>
          </p:nvSpPr>
          <p:spPr>
            <a:xfrm>
              <a:off x="6474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in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</p:grpSp>
      <p:sp>
        <p:nvSpPr>
          <p:cNvPr id="6152" name="矩形 439"/>
          <p:cNvSpPr/>
          <p:nvPr/>
        </p:nvSpPr>
        <p:spPr>
          <a:xfrm>
            <a:off x="460375" y="1219200"/>
            <a:ext cx="490538" cy="404813"/>
          </a:xfrm>
          <a:prstGeom prst="rect">
            <a:avLst/>
          </a:prstGeom>
          <a:solidFill>
            <a:srgbClr val="00B050"/>
          </a:solidFill>
          <a:ln w="9525">
            <a:noFill/>
          </a:ln>
        </p:spPr>
        <p:txBody>
          <a:bodyPr vert="horz" wrap="square" anchor="ctr" anchorCtr="0"/>
          <a:p>
            <a:pPr algn="ctr"/>
            <a:r>
              <a:rPr lang="en-US" altLang="zh-CN" sz="2400" b="1" dirty="0">
                <a:solidFill>
                  <a:srgbClr val="FFFFFF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1</a:t>
            </a:r>
            <a:endParaRPr lang="en-US" altLang="zh-CN" sz="2400" b="1" dirty="0">
              <a:solidFill>
                <a:srgbClr val="FFFFFF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6153" name="文本框 1"/>
          <p:cNvSpPr/>
          <p:nvPr/>
        </p:nvSpPr>
        <p:spPr>
          <a:xfrm>
            <a:off x="993775" y="1778000"/>
            <a:ext cx="8509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ctr"/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F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6154" name="文本框 1"/>
          <p:cNvSpPr/>
          <p:nvPr/>
        </p:nvSpPr>
        <p:spPr>
          <a:xfrm>
            <a:off x="993775" y="2892425"/>
            <a:ext cx="8509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ctr"/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T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6155" name="文本框 1"/>
          <p:cNvSpPr/>
          <p:nvPr/>
        </p:nvSpPr>
        <p:spPr>
          <a:xfrm>
            <a:off x="966788" y="3963988"/>
            <a:ext cx="8509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ctr"/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F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6156" name="文本框 1"/>
          <p:cNvSpPr/>
          <p:nvPr/>
        </p:nvSpPr>
        <p:spPr>
          <a:xfrm>
            <a:off x="984250" y="4479925"/>
            <a:ext cx="8509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ctr"/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T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6157" name="文本框 1"/>
          <p:cNvSpPr/>
          <p:nvPr/>
        </p:nvSpPr>
        <p:spPr>
          <a:xfrm>
            <a:off x="993775" y="5036185"/>
            <a:ext cx="8509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ctr"/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F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3" grpId="0" bldLvl="0"/>
      <p:bldP spid="6154" grpId="0" bldLvl="0"/>
      <p:bldP spid="6155" grpId="0" bldLvl="0"/>
      <p:bldP spid="6156" grpId="0" bldLvl="0"/>
      <p:bldP spid="6157" grpId="0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Rectangle 2"/>
          <p:cNvSpPr>
            <a:spLocks noRot="1"/>
          </p:cNvSpPr>
          <p:nvPr/>
        </p:nvSpPr>
        <p:spPr>
          <a:xfrm>
            <a:off x="1035050" y="542925"/>
            <a:ext cx="5337175" cy="6381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eaLnBrk="0" hangingPunct="0">
              <a:lnSpc>
                <a:spcPct val="150000"/>
              </a:lnSpc>
              <a:buNone/>
            </a:pPr>
            <a:r>
              <a:rPr lang="en-US" altLang="zh-CN" sz="2400" b="1" dirty="0"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rPr>
              <a:t>Fill in the blanks with the missing words.</a:t>
            </a:r>
            <a:endParaRPr lang="en-US" altLang="zh-CN" sz="2400" b="1" dirty="0">
              <a:latin typeface="Calibri" panose="020F0502020204030204" charset="0"/>
              <a:ea typeface="宋体" panose="02010600030101010101" pitchFamily="2" charset="-122"/>
              <a:sym typeface="Calibri" panose="020F0502020204030204" charset="0"/>
            </a:endParaRPr>
          </a:p>
          <a:p>
            <a:pPr eaLnBrk="0" hangingPunct="0">
              <a:lnSpc>
                <a:spcPct val="130000"/>
              </a:lnSpc>
              <a:buNone/>
            </a:pPr>
            <a:endParaRPr lang="zh-CN" altLang="en-US" sz="2400" b="1" dirty="0">
              <a:latin typeface="Calibri" panose="020F0502020204030204" charset="0"/>
              <a:ea typeface="宋体" panose="02010600030101010101" pitchFamily="2" charset="-122"/>
              <a:sym typeface="Calibri" panose="020F0502020204030204" charset="0"/>
            </a:endParaRPr>
          </a:p>
        </p:txBody>
      </p:sp>
      <p:grpSp>
        <p:nvGrpSpPr>
          <p:cNvPr id="8195" name="组合 28"/>
          <p:cNvGrpSpPr/>
          <p:nvPr/>
        </p:nvGrpSpPr>
        <p:grpSpPr>
          <a:xfrm>
            <a:off x="6607175" y="92075"/>
            <a:ext cx="5478463" cy="466725"/>
            <a:chOff x="0" y="0"/>
            <a:chExt cx="8628" cy="736"/>
          </a:xfrm>
        </p:grpSpPr>
        <p:sp>
          <p:nvSpPr>
            <p:cNvPr id="8196" name="流程图: 可选过程 5">
              <a:hlinkClick r:id="rId1" action="ppaction://hlinksldjump"/>
            </p:cNvPr>
            <p:cNvSpPr/>
            <p:nvPr/>
          </p:nvSpPr>
          <p:spPr>
            <a:xfrm>
              <a:off x="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New words &amp; expressions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8197" name="流程图: 可选过程 6">
              <a:hlinkClick r:id="rId2" action="ppaction://hlinksldjump"/>
            </p:cNvPr>
            <p:cNvSpPr/>
            <p:nvPr/>
          </p:nvSpPr>
          <p:spPr>
            <a:xfrm>
              <a:off x="432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Reading &amp; speaking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8198" name="流程图: 可选过程 7">
              <a:hlinkClick r:id="rId3" action="ppaction://hlinksldjump"/>
            </p:cNvPr>
            <p:cNvSpPr/>
            <p:nvPr/>
          </p:nvSpPr>
          <p:spPr>
            <a:xfrm>
              <a:off x="2166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before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8199" name="流程图: 可选过程 8">
              <a:hlinkClick r:id="rId4" action="ppaction://hlinksldjump"/>
            </p:cNvPr>
            <p:cNvSpPr/>
            <p:nvPr/>
          </p:nvSpPr>
          <p:spPr>
            <a:xfrm>
              <a:off x="6474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in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</p:grpSp>
      <p:graphicFrame>
        <p:nvGraphicFramePr>
          <p:cNvPr id="8200" name="表格 8199"/>
          <p:cNvGraphicFramePr/>
          <p:nvPr>
            <p:custDataLst>
              <p:tags r:id="rId5"/>
            </p:custDataLst>
          </p:nvPr>
        </p:nvGraphicFramePr>
        <p:xfrm>
          <a:off x="368300" y="1498600"/>
          <a:ext cx="11438255" cy="3183890"/>
        </p:xfrm>
        <a:graphic>
          <a:graphicData uri="http://schemas.openxmlformats.org/drawingml/2006/table">
            <a:tbl>
              <a:tblPr/>
              <a:tblGrid>
                <a:gridCol w="1687513"/>
                <a:gridCol w="9750425"/>
              </a:tblGrid>
              <a:tr h="1855470"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 fontAlgn="base">
                        <a:lnSpc>
                          <a:spcPct val="15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dirty="0">
                          <a:solidFill>
                            <a:schemeClr val="tx1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Components of a clutch</a:t>
                      </a:r>
                      <a:endParaRPr lang="en-US" altLang="zh-CN" sz="2400" dirty="0">
                        <a:solidFill>
                          <a:schemeClr val="tx1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fontAlgn="base">
                        <a:lnSpc>
                          <a:spcPct val="15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dirty="0">
                          <a:solidFill>
                            <a:srgbClr val="000000"/>
                          </a:solidFill>
                          <a:latin typeface="Times New Roman" panose="02020603050405020304" pitchFamily="2" charset="0"/>
                          <a:cs typeface="Calibri" panose="020F0502020204030204" charset="0"/>
                          <a:sym typeface="Times New Roman" panose="02020603050405020304" pitchFamily="2" charset="0"/>
                        </a:rPr>
                        <a:t>Generally speaking, there are 1____________ important components in a clutch, including the 2_____________, the clutch disc, the 3______________ plate, the 4____________ cover , and the 5_____________ bearing.</a:t>
                      </a:r>
                      <a:endParaRPr lang="en-US" altLang="zh-CN" sz="2400" dirty="0">
                        <a:solidFill>
                          <a:srgbClr val="000000"/>
                        </a:solidFill>
                        <a:latin typeface="Times New Roman" panose="02020603050405020304" pitchFamily="2" charset="0"/>
                        <a:ea typeface="Calibri" panose="020F0502020204030204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t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28420"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 fontAlgn="base">
                        <a:lnSpc>
                          <a:spcPct val="15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dirty="0">
                          <a:solidFill>
                            <a:srgbClr val="000000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Clutch cover</a:t>
                      </a:r>
                      <a:endParaRPr lang="en-US" altLang="zh-CN" sz="2400" dirty="0">
                        <a:solidFill>
                          <a:srgbClr val="000000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fontAlgn="base">
                        <a:lnSpc>
                          <a:spcPct val="15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dirty="0">
                          <a:solidFill>
                            <a:srgbClr val="000000"/>
                          </a:solidFill>
                          <a:latin typeface="Times New Roman" panose="02020603050405020304" pitchFamily="2" charset="0"/>
                          <a:cs typeface="Calibri" panose="020F0502020204030204" charset="0"/>
                          <a:sym typeface="Times New Roman" panose="02020603050405020304" pitchFamily="2" charset="0"/>
                        </a:rPr>
                        <a:t>The clutch cover is 6_________ into the flywheel on the 7_______________ side of the clutch.  </a:t>
                      </a:r>
                      <a:endParaRPr lang="en-US" altLang="zh-CN" sz="2400" dirty="0">
                        <a:solidFill>
                          <a:srgbClr val="000000"/>
                        </a:solidFill>
                        <a:latin typeface="Times New Roman" panose="02020603050405020304" pitchFamily="2" charset="0"/>
                        <a:ea typeface="Calibri" panose="020F0502020204030204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t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211" name="矩形 439"/>
          <p:cNvSpPr/>
          <p:nvPr/>
        </p:nvSpPr>
        <p:spPr>
          <a:xfrm>
            <a:off x="460375" y="715963"/>
            <a:ext cx="490538" cy="404812"/>
          </a:xfrm>
          <a:prstGeom prst="rect">
            <a:avLst/>
          </a:prstGeom>
          <a:solidFill>
            <a:srgbClr val="00B050"/>
          </a:solidFill>
          <a:ln w="9525">
            <a:noFill/>
          </a:ln>
        </p:spPr>
        <p:txBody>
          <a:bodyPr vert="horz" wrap="square" anchor="ctr" anchorCtr="0"/>
          <a:p>
            <a:pPr algn="ctr"/>
            <a:r>
              <a:rPr lang="en-US" altLang="zh-CN" sz="2400" b="1" dirty="0">
                <a:solidFill>
                  <a:srgbClr val="FFFFFF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2</a:t>
            </a:r>
            <a:endParaRPr lang="en-US" altLang="zh-CN" sz="2400" b="1" dirty="0">
              <a:solidFill>
                <a:srgbClr val="FFFFFF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8212" name="文本框 1"/>
          <p:cNvSpPr/>
          <p:nvPr/>
        </p:nvSpPr>
        <p:spPr>
          <a:xfrm>
            <a:off x="6458585" y="1631950"/>
            <a:ext cx="8509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ctr"/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f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ive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8213" name="文本框 1"/>
          <p:cNvSpPr/>
          <p:nvPr/>
        </p:nvSpPr>
        <p:spPr>
          <a:xfrm>
            <a:off x="4949190" y="2139950"/>
            <a:ext cx="1657985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ctr"/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f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ly wheel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8214" name="文本框 1"/>
          <p:cNvSpPr/>
          <p:nvPr/>
        </p:nvSpPr>
        <p:spPr>
          <a:xfrm>
            <a:off x="9926003" y="2142808"/>
            <a:ext cx="1419225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ctr"/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pressure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8215" name="文本框 1"/>
          <p:cNvSpPr/>
          <p:nvPr/>
        </p:nvSpPr>
        <p:spPr>
          <a:xfrm>
            <a:off x="3918585" y="2729230"/>
            <a:ext cx="1147763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ctr"/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clutch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8216" name="文本框 1"/>
          <p:cNvSpPr/>
          <p:nvPr/>
        </p:nvSpPr>
        <p:spPr>
          <a:xfrm>
            <a:off x="7862253" y="2717800"/>
            <a:ext cx="1292225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ctr"/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release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8217" name="文本框 1"/>
          <p:cNvSpPr/>
          <p:nvPr/>
        </p:nvSpPr>
        <p:spPr>
          <a:xfrm>
            <a:off x="4879658" y="3458845"/>
            <a:ext cx="1201737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ctr"/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bolted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8218" name="文本框 1"/>
          <p:cNvSpPr/>
          <p:nvPr/>
        </p:nvSpPr>
        <p:spPr>
          <a:xfrm>
            <a:off x="9674860" y="3458845"/>
            <a:ext cx="1311275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ctr"/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engine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12" grpId="0" bldLvl="0"/>
      <p:bldP spid="8213" grpId="0" bldLvl="0"/>
      <p:bldP spid="8214" grpId="0" bldLvl="0"/>
      <p:bldP spid="8215" grpId="0" bldLvl="0"/>
      <p:bldP spid="8216" grpId="0" bldLvl="0"/>
      <p:bldP spid="8217" grpId="0" bldLvl="0"/>
      <p:bldP spid="8218" grpId="0" bldLvl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0242" name="组合 28"/>
          <p:cNvGrpSpPr/>
          <p:nvPr/>
        </p:nvGrpSpPr>
        <p:grpSpPr>
          <a:xfrm>
            <a:off x="6607175" y="92075"/>
            <a:ext cx="5478463" cy="466725"/>
            <a:chOff x="0" y="0"/>
            <a:chExt cx="8628" cy="736"/>
          </a:xfrm>
        </p:grpSpPr>
        <p:sp>
          <p:nvSpPr>
            <p:cNvPr id="10243" name="流程图: 可选过程 5">
              <a:hlinkClick r:id="rId1" action="ppaction://hlinksldjump"/>
            </p:cNvPr>
            <p:cNvSpPr/>
            <p:nvPr/>
          </p:nvSpPr>
          <p:spPr>
            <a:xfrm>
              <a:off x="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New words &amp; expressions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10244" name="流程图: 可选过程 6">
              <a:hlinkClick r:id="rId2" action="ppaction://hlinksldjump"/>
            </p:cNvPr>
            <p:cNvSpPr/>
            <p:nvPr/>
          </p:nvSpPr>
          <p:spPr>
            <a:xfrm>
              <a:off x="432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Reading &amp; speaking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10245" name="流程图: 可选过程 7">
              <a:hlinkClick r:id="rId3" action="ppaction://hlinksldjump"/>
            </p:cNvPr>
            <p:cNvSpPr/>
            <p:nvPr/>
          </p:nvSpPr>
          <p:spPr>
            <a:xfrm>
              <a:off x="2166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before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10246" name="流程图: 可选过程 8">
              <a:hlinkClick r:id="rId4" action="ppaction://hlinksldjump"/>
            </p:cNvPr>
            <p:cNvSpPr/>
            <p:nvPr/>
          </p:nvSpPr>
          <p:spPr>
            <a:xfrm>
              <a:off x="6474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in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</p:grpSp>
      <p:graphicFrame>
        <p:nvGraphicFramePr>
          <p:cNvPr id="10247" name="表格 10246"/>
          <p:cNvGraphicFramePr/>
          <p:nvPr>
            <p:custDataLst>
              <p:tags r:id="rId5"/>
            </p:custDataLst>
          </p:nvPr>
        </p:nvGraphicFramePr>
        <p:xfrm>
          <a:off x="615950" y="1165225"/>
          <a:ext cx="10871200" cy="4389438"/>
        </p:xfrm>
        <a:graphic>
          <a:graphicData uri="http://schemas.openxmlformats.org/drawingml/2006/table">
            <a:tbl>
              <a:tblPr/>
              <a:tblGrid>
                <a:gridCol w="1601788"/>
                <a:gridCol w="9269412"/>
              </a:tblGrid>
              <a:tr h="2743200"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 fontAlgn="base">
                        <a:lnSpc>
                          <a:spcPct val="15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dirty="0">
                          <a:solidFill>
                            <a:schemeClr val="tx1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Clutch disc</a:t>
                      </a:r>
                      <a:endParaRPr lang="en-US" altLang="zh-CN" sz="2400" dirty="0">
                        <a:solidFill>
                          <a:schemeClr val="tx1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just" fontAlgn="base">
                        <a:lnSpc>
                          <a:spcPct val="15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dirty="0">
                          <a:solidFill>
                            <a:srgbClr val="000000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The clutch disc is 8____________ between the 9_____________ and the pressure plate. Both sides of the clutch disc have 10__________________ material which the 11______________ plate and the 12_______________ can rub against when fully engaged. It is why the clutch disc is also called the 13______________ disc.</a:t>
                      </a:r>
                      <a:endParaRPr lang="en-US" altLang="zh-CN" sz="2400" dirty="0">
                        <a:solidFill>
                          <a:srgbClr val="000000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t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46238"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 fontAlgn="base">
                        <a:lnSpc>
                          <a:spcPct val="15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dirty="0">
                          <a:solidFill>
                            <a:srgbClr val="000000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Clutch</a:t>
                      </a:r>
                      <a:endParaRPr lang="en-US" altLang="zh-CN" sz="2400" dirty="0">
                        <a:solidFill>
                          <a:srgbClr val="000000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just" fontAlgn="base">
                        <a:lnSpc>
                          <a:spcPct val="15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dirty="0">
                          <a:solidFill>
                            <a:srgbClr val="000000"/>
                          </a:solidFill>
                          <a:latin typeface="Times New Roman" panose="02020603050405020304" pitchFamily="2" charset="0"/>
                          <a:cs typeface="Calibri" panose="020F0502020204030204" charset="0"/>
                          <a:sym typeface="Times New Roman" panose="02020603050405020304" pitchFamily="2" charset="0"/>
                        </a:rPr>
                        <a:t>In a few words, the clutch is a 14___________________ to connect or 15_____________ the flow of 16_________ to the transmission with the 17_____________ on.</a:t>
                      </a:r>
                      <a:endParaRPr lang="en-US" altLang="zh-CN" sz="2400" dirty="0">
                        <a:solidFill>
                          <a:srgbClr val="000000"/>
                        </a:solidFill>
                        <a:latin typeface="Times New Roman" panose="02020603050405020304" pitchFamily="2" charset="0"/>
                        <a:ea typeface="Calibri" panose="020F0502020204030204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t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258" name="文本框 1"/>
          <p:cNvSpPr/>
          <p:nvPr/>
        </p:nvSpPr>
        <p:spPr>
          <a:xfrm>
            <a:off x="5139690" y="1284605"/>
            <a:ext cx="1165225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ctr"/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located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10259" name="文本框 1"/>
          <p:cNvSpPr/>
          <p:nvPr/>
        </p:nvSpPr>
        <p:spPr>
          <a:xfrm>
            <a:off x="8829358" y="1284605"/>
            <a:ext cx="1284287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ctr"/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flywheel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10260" name="文本框 1"/>
          <p:cNvSpPr/>
          <p:nvPr/>
        </p:nvSpPr>
        <p:spPr>
          <a:xfrm>
            <a:off x="8829675" y="1832928"/>
            <a:ext cx="1439863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ctr"/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friction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10261" name="文本框 1"/>
          <p:cNvSpPr/>
          <p:nvPr/>
        </p:nvSpPr>
        <p:spPr>
          <a:xfrm>
            <a:off x="5390515" y="2363788"/>
            <a:ext cx="1328738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ctr"/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pressure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10262" name="文本框 1"/>
          <p:cNvSpPr/>
          <p:nvPr/>
        </p:nvSpPr>
        <p:spPr>
          <a:xfrm>
            <a:off x="9216073" y="2375535"/>
            <a:ext cx="1636712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ctr"/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f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ly wheel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10263" name="文本框 1"/>
          <p:cNvSpPr/>
          <p:nvPr/>
        </p:nvSpPr>
        <p:spPr>
          <a:xfrm>
            <a:off x="3360738" y="3484880"/>
            <a:ext cx="1474787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ctr"/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friction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10264" name="文本框 1"/>
          <p:cNvSpPr/>
          <p:nvPr/>
        </p:nvSpPr>
        <p:spPr>
          <a:xfrm>
            <a:off x="7153275" y="4014788"/>
            <a:ext cx="193675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ctr"/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mechanism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10265" name="文本框 1"/>
          <p:cNvSpPr/>
          <p:nvPr/>
        </p:nvSpPr>
        <p:spPr>
          <a:xfrm>
            <a:off x="2750185" y="4583430"/>
            <a:ext cx="1767840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ctr"/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disconnect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10266" name="文本框 1"/>
          <p:cNvSpPr/>
          <p:nvPr/>
        </p:nvSpPr>
        <p:spPr>
          <a:xfrm>
            <a:off x="6482715" y="4579938"/>
            <a:ext cx="149225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ctr"/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power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10267" name="文本框 1"/>
          <p:cNvSpPr/>
          <p:nvPr/>
        </p:nvSpPr>
        <p:spPr>
          <a:xfrm>
            <a:off x="2983230" y="5097463"/>
            <a:ext cx="130175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ctr"/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engine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8" grpId="0" bldLvl="0"/>
      <p:bldP spid="10259" grpId="0" bldLvl="0"/>
      <p:bldP spid="10260" grpId="0" bldLvl="0"/>
      <p:bldP spid="10261" grpId="0" bldLvl="0"/>
      <p:bldP spid="10262" grpId="0" bldLvl="0"/>
      <p:bldP spid="10263" grpId="0" bldLvl="0"/>
      <p:bldP spid="10264" grpId="0" bldLvl="0"/>
      <p:bldP spid="10265" grpId="0" bldLvl="0"/>
      <p:bldP spid="10266" grpId="0" bldLvl="0"/>
      <p:bldP spid="10267" grpId="0" bldLvl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Rectangle 2"/>
          <p:cNvSpPr>
            <a:spLocks noRot="1"/>
          </p:cNvSpPr>
          <p:nvPr/>
        </p:nvSpPr>
        <p:spPr>
          <a:xfrm>
            <a:off x="654050" y="866775"/>
            <a:ext cx="10883900" cy="512445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just" eaLnBrk="0" hangingPunct="0">
              <a:lnSpc>
                <a:spcPct val="130000"/>
              </a:lnSpc>
              <a:buNone/>
            </a:pP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       Cars need a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clutch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because the engine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spins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all the time, but the car’s wheels do not. In order for a car to stop without killing the engine, the wheels need to be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disconnected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from the engine somehow. The clutch allows a driver to smoothly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engage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a spinning engine to a non-spinning transmission by controlling the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slippage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between them.</a:t>
            </a:r>
            <a:endParaRPr lang="en-US" altLang="zh-CN" sz="2400" dirty="0"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grpSp>
        <p:nvGrpSpPr>
          <p:cNvPr id="12291" name="组合 28"/>
          <p:cNvGrpSpPr/>
          <p:nvPr/>
        </p:nvGrpSpPr>
        <p:grpSpPr>
          <a:xfrm>
            <a:off x="6607175" y="92075"/>
            <a:ext cx="5478463" cy="466725"/>
            <a:chOff x="0" y="0"/>
            <a:chExt cx="8628" cy="736"/>
          </a:xfrm>
        </p:grpSpPr>
        <p:sp>
          <p:nvSpPr>
            <p:cNvPr id="12292" name="流程图: 可选过程 5">
              <a:hlinkClick r:id="rId1" action="ppaction://hlinksldjump"/>
            </p:cNvPr>
            <p:cNvSpPr/>
            <p:nvPr/>
          </p:nvSpPr>
          <p:spPr>
            <a:xfrm>
              <a:off x="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New words &amp; expressions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12293" name="流程图: 可选过程 6">
              <a:hlinkClick r:id="rId2" action="ppaction://hlinksldjump"/>
            </p:cNvPr>
            <p:cNvSpPr/>
            <p:nvPr/>
          </p:nvSpPr>
          <p:spPr>
            <a:xfrm>
              <a:off x="432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Reading &amp; speaking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12294" name="流程图: 可选过程 7">
              <a:hlinkClick r:id="rId3" action="ppaction://hlinksldjump"/>
            </p:cNvPr>
            <p:cNvSpPr/>
            <p:nvPr/>
          </p:nvSpPr>
          <p:spPr>
            <a:xfrm>
              <a:off x="2166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before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12295" name="流程图: 可选过程 8">
              <a:hlinkClick r:id="rId4" action="ppaction://hlinksldjump"/>
            </p:cNvPr>
            <p:cNvSpPr/>
            <p:nvPr/>
          </p:nvSpPr>
          <p:spPr>
            <a:xfrm>
              <a:off x="6474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in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</p:grpSp>
      <p:pic>
        <p:nvPicPr>
          <p:cNvPr id="12296" name="图片 1" descr="32313534313132323b32313534313130333b54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0663" y="941388"/>
            <a:ext cx="433387" cy="4333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8" name="Rectangle 2"/>
          <p:cNvSpPr>
            <a:spLocks noRot="1"/>
          </p:cNvSpPr>
          <p:nvPr/>
        </p:nvSpPr>
        <p:spPr>
          <a:xfrm>
            <a:off x="673100" y="3188970"/>
            <a:ext cx="4482465" cy="251523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/>
          <a:p>
            <a:pPr algn="just" eaLnBrk="0" hangingPunct="0">
              <a:lnSpc>
                <a:spcPct val="130000"/>
              </a:lnSpc>
              <a:buNone/>
            </a:pPr>
            <a:r>
              <a:rPr lang="zh-CN" altLang="en-US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   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   There are</a:t>
            </a:r>
            <a:r>
              <a:rPr lang="zh-CN" altLang="en-US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five important components in a clutch, including the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flywheel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, the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clutch disc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, the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pressure plate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, the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clutch cover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, and the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release bearing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. </a:t>
            </a:r>
            <a:endParaRPr lang="en-US" altLang="zh-CN" dirty="0">
              <a:ea typeface="宋体" panose="02010600030101010101" pitchFamily="2" charset="-122"/>
            </a:endParaRPr>
          </a:p>
        </p:txBody>
      </p:sp>
      <p:pic>
        <p:nvPicPr>
          <p:cNvPr id="431" name="图片 431" descr="Lesson 7 课文插图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rcRect l="15301" t="18691" r="7506" b="26030"/>
          <a:stretch>
            <a:fillRect/>
          </a:stretch>
        </p:blipFill>
        <p:spPr>
          <a:xfrm>
            <a:off x="5309870" y="3022600"/>
            <a:ext cx="6616065" cy="352171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Rectangle 2"/>
          <p:cNvSpPr>
            <a:spLocks noRot="1"/>
          </p:cNvSpPr>
          <p:nvPr/>
        </p:nvSpPr>
        <p:spPr>
          <a:xfrm>
            <a:off x="654050" y="941705"/>
            <a:ext cx="10883900" cy="409448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just" eaLnBrk="0" hangingPunct="0">
              <a:lnSpc>
                <a:spcPct val="130000"/>
              </a:lnSpc>
              <a:buNone/>
            </a:pP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      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The clutch cover is bolted into the flywheel on the engine side of the clutch. The pressure plate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applies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pressure on the clutch disc. The clutch disc is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located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between the flywheel and the pressure plate. Both sides of the clutch disc have friction material which the pressure plate and the flywheel can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rub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against when fully engaged. It is for this reason that the clutch disc is also called the friction disc.</a:t>
            </a:r>
            <a:endParaRPr lang="en-US" altLang="zh-CN" sz="2400" dirty="0"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 eaLnBrk="0" hangingPunct="0">
              <a:lnSpc>
                <a:spcPct val="130000"/>
              </a:lnSpc>
              <a:buNone/>
            </a:pPr>
            <a:r>
              <a:rPr lang="zh-CN" altLang="en-US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   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   When the driver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presses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the clutch pedal, the clutch disc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slides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back. This is the disengaged condition in which the clutch disc doesn’t touch the flywheel. At that time, the engine is still running but no power is transferred to the wheels.</a:t>
            </a:r>
            <a:endParaRPr lang="en-US" altLang="zh-CN" sz="2400" dirty="0"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grpSp>
        <p:nvGrpSpPr>
          <p:cNvPr id="14339" name="组合 28"/>
          <p:cNvGrpSpPr/>
          <p:nvPr/>
        </p:nvGrpSpPr>
        <p:grpSpPr>
          <a:xfrm>
            <a:off x="6607175" y="92075"/>
            <a:ext cx="5478463" cy="466725"/>
            <a:chOff x="0" y="0"/>
            <a:chExt cx="8628" cy="736"/>
          </a:xfrm>
        </p:grpSpPr>
        <p:sp>
          <p:nvSpPr>
            <p:cNvPr id="14340" name="流程图: 可选过程 5">
              <a:hlinkClick r:id="rId1" action="ppaction://hlinksldjump"/>
            </p:cNvPr>
            <p:cNvSpPr/>
            <p:nvPr/>
          </p:nvSpPr>
          <p:spPr>
            <a:xfrm>
              <a:off x="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New words &amp; expressions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14341" name="流程图: 可选过程 6">
              <a:hlinkClick r:id="rId2" action="ppaction://hlinksldjump"/>
            </p:cNvPr>
            <p:cNvSpPr/>
            <p:nvPr/>
          </p:nvSpPr>
          <p:spPr>
            <a:xfrm>
              <a:off x="432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Reading &amp; speaking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14342" name="流程图: 可选过程 7">
              <a:hlinkClick r:id="rId3" action="ppaction://hlinksldjump"/>
            </p:cNvPr>
            <p:cNvSpPr/>
            <p:nvPr/>
          </p:nvSpPr>
          <p:spPr>
            <a:xfrm>
              <a:off x="2166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before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14343" name="流程图: 可选过程 8">
              <a:hlinkClick r:id="rId4" action="ppaction://hlinksldjump"/>
            </p:cNvPr>
            <p:cNvSpPr/>
            <p:nvPr/>
          </p:nvSpPr>
          <p:spPr>
            <a:xfrm>
              <a:off x="6474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in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</p:grpSp>
      <p:pic>
        <p:nvPicPr>
          <p:cNvPr id="14344" name="图片 1" descr="32313534313132323b32313534313130333b54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0663" y="1009968"/>
            <a:ext cx="433387" cy="4333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Rectangle 2"/>
          <p:cNvSpPr>
            <a:spLocks noRot="1"/>
          </p:cNvSpPr>
          <p:nvPr/>
        </p:nvSpPr>
        <p:spPr>
          <a:xfrm>
            <a:off x="573405" y="1007745"/>
            <a:ext cx="10881995" cy="45307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just" eaLnBrk="0" hangingPunct="0">
              <a:lnSpc>
                <a:spcPct val="130000"/>
              </a:lnSpc>
              <a:buNone/>
            </a:pPr>
            <a:r>
              <a:rPr lang="zh-CN" altLang="en-US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   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   When the driver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release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s the clutch pedal, the clutch disc slides forward. This is the engaged condition in which the clutch disc has touched the flywheel. At that time, both of them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rotate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at the same speed, the power is sent to the wheels.</a:t>
            </a:r>
            <a:r>
              <a:rPr lang="zh-CN" altLang="en-US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   </a:t>
            </a:r>
            <a:endParaRPr lang="zh-CN" altLang="en-US" sz="2400" dirty="0"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 eaLnBrk="0" hangingPunct="0">
              <a:lnSpc>
                <a:spcPct val="130000"/>
              </a:lnSpc>
              <a:buNone/>
            </a:pPr>
            <a:r>
              <a:rPr lang="zh-CN" altLang="en-US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   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   In short, the clutch is a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mechanism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to connect or disconnect the flow of power to the transmission without turning the engine off. It operates through friction which comes from contact between a friction disc and a flywheel. That is the reason why the clutch is called a friction mechanism.</a:t>
            </a:r>
            <a:endParaRPr lang="zh-CN" altLang="en-US" sz="2400" dirty="0"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 eaLnBrk="0" hangingPunct="0">
              <a:lnSpc>
                <a:spcPct val="130000"/>
              </a:lnSpc>
              <a:buNone/>
            </a:pPr>
            <a:r>
              <a:rPr lang="zh-CN" altLang="en-US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    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 Automatic transmission cars also have clutches, although differeent from those in manual transmission cars.</a:t>
            </a:r>
            <a:endParaRPr lang="en-US" altLang="zh-CN" sz="2400" dirty="0"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grpSp>
        <p:nvGrpSpPr>
          <p:cNvPr id="16387" name="组合 28"/>
          <p:cNvGrpSpPr/>
          <p:nvPr/>
        </p:nvGrpSpPr>
        <p:grpSpPr>
          <a:xfrm>
            <a:off x="6607175" y="92075"/>
            <a:ext cx="5478463" cy="466725"/>
            <a:chOff x="0" y="0"/>
            <a:chExt cx="8628" cy="736"/>
          </a:xfrm>
        </p:grpSpPr>
        <p:sp>
          <p:nvSpPr>
            <p:cNvPr id="16388" name="流程图: 可选过程 5">
              <a:hlinkClick r:id="rId1" action="ppaction://hlinksldjump"/>
            </p:cNvPr>
            <p:cNvSpPr/>
            <p:nvPr/>
          </p:nvSpPr>
          <p:spPr>
            <a:xfrm>
              <a:off x="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New words &amp; expressions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16389" name="流程图: 可选过程 6">
              <a:hlinkClick r:id="rId2" action="ppaction://hlinksldjump"/>
            </p:cNvPr>
            <p:cNvSpPr/>
            <p:nvPr/>
          </p:nvSpPr>
          <p:spPr>
            <a:xfrm>
              <a:off x="432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Reading &amp; speaking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16390" name="流程图: 可选过程 7">
              <a:hlinkClick r:id="rId3" action="ppaction://hlinksldjump"/>
            </p:cNvPr>
            <p:cNvSpPr/>
            <p:nvPr/>
          </p:nvSpPr>
          <p:spPr>
            <a:xfrm>
              <a:off x="2166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before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16391" name="流程图: 可选过程 8">
              <a:hlinkClick r:id="rId4" action="ppaction://hlinksldjump"/>
            </p:cNvPr>
            <p:cNvSpPr/>
            <p:nvPr/>
          </p:nvSpPr>
          <p:spPr>
            <a:xfrm>
              <a:off x="6474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in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</p:grpSp>
      <p:pic>
        <p:nvPicPr>
          <p:cNvPr id="16392" name="图片 1" descr="32313534313132323b32313534313130333b54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0663" y="1050608"/>
            <a:ext cx="433387" cy="4333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Rectangle 2"/>
          <p:cNvSpPr>
            <a:spLocks noRot="1"/>
          </p:cNvSpPr>
          <p:nvPr/>
        </p:nvSpPr>
        <p:spPr>
          <a:xfrm>
            <a:off x="996950" y="1459230"/>
            <a:ext cx="10083800" cy="304038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just" eaLnBrk="0" hangingPunct="0">
              <a:lnSpc>
                <a:spcPct val="130000"/>
              </a:lnSpc>
              <a:buNone/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   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汽车需要离合器，因为发动机一直在旋转，但汽车的车轮不会。为了让汽车在不熄火的情况下停下来，车轮需要以某种方式与发动机断开。通过控制它们之间的滑移，离合器可以让旋转的发动机平稳地接合到不旋转的变速器上。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algn="just" eaLnBrk="0" hangingPunct="0">
              <a:lnSpc>
                <a:spcPct val="130000"/>
              </a:lnSpc>
              <a:buNone/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   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离合器有五个重要部件，包括飞轮、离合器盘、压盘、离合器盖和分离轴承。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8435" name="组合 28"/>
          <p:cNvGrpSpPr/>
          <p:nvPr/>
        </p:nvGrpSpPr>
        <p:grpSpPr>
          <a:xfrm>
            <a:off x="6607175" y="92075"/>
            <a:ext cx="5478463" cy="466725"/>
            <a:chOff x="0" y="0"/>
            <a:chExt cx="8628" cy="736"/>
          </a:xfrm>
        </p:grpSpPr>
        <p:sp>
          <p:nvSpPr>
            <p:cNvPr id="18436" name="流程图: 可选过程 5">
              <a:hlinkClick r:id="rId1" action="ppaction://hlinksldjump"/>
            </p:cNvPr>
            <p:cNvSpPr/>
            <p:nvPr/>
          </p:nvSpPr>
          <p:spPr>
            <a:xfrm>
              <a:off x="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New words &amp; expressions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18437" name="流程图: 可选过程 6">
              <a:hlinkClick r:id="rId2" action="ppaction://hlinksldjump"/>
            </p:cNvPr>
            <p:cNvSpPr/>
            <p:nvPr/>
          </p:nvSpPr>
          <p:spPr>
            <a:xfrm>
              <a:off x="432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Reading &amp; speaking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18438" name="流程图: 可选过程 7">
              <a:hlinkClick r:id="rId3" action="ppaction://hlinksldjump"/>
            </p:cNvPr>
            <p:cNvSpPr/>
            <p:nvPr/>
          </p:nvSpPr>
          <p:spPr>
            <a:xfrm>
              <a:off x="2166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before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18439" name="流程图: 可选过程 8">
              <a:hlinkClick r:id="rId4" action="ppaction://hlinksldjump"/>
            </p:cNvPr>
            <p:cNvSpPr/>
            <p:nvPr/>
          </p:nvSpPr>
          <p:spPr>
            <a:xfrm>
              <a:off x="6474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in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</p:grpSp>
      <p:pic>
        <p:nvPicPr>
          <p:cNvPr id="18440" name="图片 1" descr="333437323831373b333530353430323bb7b5bbd8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69700" y="6232525"/>
            <a:ext cx="515938" cy="5143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fade/>
  </p:transition>
</p:sld>
</file>

<file path=ppt/tags/tag1.xml><?xml version="1.0" encoding="utf-8"?>
<p:tagLst xmlns:p="http://schemas.openxmlformats.org/presentationml/2006/main">
  <p:tag name="TABLE_ENDDRAG_ORIGIN_RECT" val="696*414"/>
  <p:tag name="TABLE_ENDDRAG_RECT" val="128*85*696*414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PP_MARK_KEY" val="2ff148b2-4818-49ae-857e-79054959bef4"/>
  <p:tag name="COMMONDATA" val="eyJoZGlkIjoiOGI4NjI5OTBmMDM1ODFlMDkzNDFlZTFiMWNhZWU5ZTMifQ=="/>
</p:tagLst>
</file>

<file path=ppt/tags/tag2.xml><?xml version="1.0" encoding="utf-8"?>
<p:tagLst xmlns:p="http://schemas.openxmlformats.org/presentationml/2006/main">
  <p:tag name="KSO_WM_UNIT_TABLE_BEAUTIFY" val="smartTable{930a7f9c-024c-4813-a8e8-dea2782cf6d3}"/>
</p:tagLst>
</file>

<file path=ppt/tags/tag3.xml><?xml version="1.0" encoding="utf-8"?>
<p:tagLst xmlns:p="http://schemas.openxmlformats.org/presentationml/2006/main">
  <p:tag name="KSO_WM_UNIT_TABLE_BEAUTIFY" val="smartTable{8c9d2394-1019-4a44-a060-a26e9bec283d}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UNIT_TABLE_BEAUTIFY" val="smartTable{e6335100-3fca-4115-8f7d-9e4a065abd88}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7319</Words>
  <Application>WPS 演示</Application>
  <PresentationFormat>宽屏</PresentationFormat>
  <Paragraphs>508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8" baseType="lpstr">
      <vt:lpstr>Arial</vt:lpstr>
      <vt:lpstr>宋体</vt:lpstr>
      <vt:lpstr>Wingdings</vt:lpstr>
      <vt:lpstr>Calibri</vt:lpstr>
      <vt:lpstr>微软雅黑</vt:lpstr>
      <vt:lpstr>Times New Roman</vt:lpstr>
      <vt:lpstr>Gulim</vt:lpstr>
      <vt:lpstr>Malgun Gothic</vt:lpstr>
      <vt:lpstr>华文彩云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admin</dc:creator>
  <cp:lastModifiedBy>练习到从容</cp:lastModifiedBy>
  <cp:revision>57</cp:revision>
  <dcterms:created xsi:type="dcterms:W3CDTF">2022-03-03T14:34:00Z</dcterms:created>
  <dcterms:modified xsi:type="dcterms:W3CDTF">2023-11-08T00:48:20Z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FC6F73B30F1840069156DDDB826758CD</vt:lpwstr>
  </property>
  <property fmtid="{D5CDD505-2E9C-101B-9397-08002B2CF9AE}" pid="3" name="KSOProductBuildVer">
    <vt:lpwstr>2052-12.1.0.15712</vt:lpwstr>
  </property>
</Properties>
</file>