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267" r:id="rId4"/>
    <p:sldId id="260" r:id="rId6"/>
    <p:sldId id="276" r:id="rId7"/>
    <p:sldId id="278" r:id="rId8"/>
    <p:sldId id="306" r:id="rId9"/>
    <p:sldId id="279" r:id="rId10"/>
    <p:sldId id="288" r:id="rId11"/>
    <p:sldId id="287" r:id="rId12"/>
    <p:sldId id="289" r:id="rId13"/>
    <p:sldId id="290" r:id="rId14"/>
    <p:sldId id="291" r:id="rId15"/>
    <p:sldId id="261" r:id="rId16"/>
    <p:sldId id="262" r:id="rId17"/>
    <p:sldId id="299" r:id="rId18"/>
    <p:sldId id="303" r:id="rId19"/>
    <p:sldId id="304" r:id="rId20"/>
    <p:sldId id="266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489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38" y="-102"/>
      </p:cViewPr>
      <p:guideLst>
        <p:guide orient="horz" pos="2236"/>
        <p:guide pos="3840"/>
      </p:guideLst>
    </p:cSldViewPr>
  </p:slide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2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r"/>
            <a:fld id="{BB962C8B-B14F-4D97-AF65-F5344CB8AC3E}" type="datetime1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6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>
            <a:normAutofit/>
          </a:bodyPr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>
            <a:normAutofit/>
          </a:bodyPr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9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6" Type="http://schemas.openxmlformats.org/officeDocument/2006/relationships/notesSlide" Target="../notesSlides/notesSlide12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tags" Target="../tags/tag17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1.xml"/><Relationship Id="rId5" Type="http://schemas.openxmlformats.org/officeDocument/2006/relationships/slide" Target="slide13.xml"/><Relationship Id="rId4" Type="http://schemas.openxmlformats.org/officeDocument/2006/relationships/slide" Target="slide3.xml"/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tags" Target="../tags/tag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0" Type="http://schemas.openxmlformats.org/officeDocument/2006/relationships/notesSlide" Target="../notesSlides/notesSlide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0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1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2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" descr="PPT封面"/>
          <p:cNvPicPr>
            <a:picLocks noChangeAspect="1"/>
          </p:cNvPicPr>
          <p:nvPr/>
        </p:nvPicPr>
        <p:blipFill>
          <a:blip r:embed="rId1"/>
          <a:srcRect l="5153" r="9961"/>
          <a:stretch>
            <a:fillRect/>
          </a:stretch>
        </p:blipFill>
        <p:spPr>
          <a:xfrm>
            <a:off x="374650" y="2217738"/>
            <a:ext cx="4302125" cy="2422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7"/>
          <p:cNvGrpSpPr/>
          <p:nvPr/>
        </p:nvGrpSpPr>
        <p:grpSpPr>
          <a:xfrm>
            <a:off x="0" y="20638"/>
            <a:ext cx="12191048" cy="938212"/>
            <a:chOff x="0" y="0"/>
            <a:chExt cx="19199" cy="1478"/>
          </a:xfrm>
        </p:grpSpPr>
        <p:sp>
          <p:nvSpPr>
            <p:cNvPr id="3076" name="矩形 259"/>
            <p:cNvSpPr/>
            <p:nvPr/>
          </p:nvSpPr>
          <p:spPr>
            <a:xfrm>
              <a:off x="0" y="0"/>
              <a:ext cx="19199" cy="1478"/>
            </a:xfrm>
            <a:prstGeom prst="rect">
              <a:avLst/>
            </a:prstGeom>
            <a:solidFill>
              <a:srgbClr val="D0CECE"/>
            </a:solidFill>
            <a:ln w="12700" cap="flat" cmpd="sng">
              <a:solidFill>
                <a:srgbClr val="42719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lIns="0" tIns="0" rIns="0" bIns="107950"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3600" b="1" dirty="0">
                  <a:solidFill>
                    <a:srgbClr val="1D41D5"/>
                  </a:solidFill>
                  <a:latin typeface="Times New Roman" panose="02020603050405020304" pitchFamily="2" charset="0"/>
                  <a:ea typeface="微软雅黑" panose="020B0503020204020204" charset="-122"/>
                  <a:sym typeface="Times New Roman" panose="02020603050405020304" pitchFamily="2" charset="0"/>
                </a:rPr>
                <a:t>  AUTOMOBILE ENGLISH</a:t>
              </a:r>
              <a:endParaRPr lang="en-US" altLang="zh-CN" sz="3600" b="1" dirty="0">
                <a:solidFill>
                  <a:srgbClr val="1D41D5"/>
                </a:solidFill>
                <a:latin typeface="Times New Roman" panose="02020603050405020304" pitchFamily="2" charset="0"/>
                <a:ea typeface="微软雅黑" panose="020B0503020204020204" charset="-122"/>
                <a:sym typeface="Times New Roman" panose="02020603050405020304" pitchFamily="2" charset="0"/>
              </a:endParaRPr>
            </a:p>
          </p:txBody>
        </p:sp>
        <p:sp>
          <p:nvSpPr>
            <p:cNvPr id="3077" name="矩形 259"/>
            <p:cNvSpPr/>
            <p:nvPr/>
          </p:nvSpPr>
          <p:spPr>
            <a:xfrm>
              <a:off x="9078" y="375"/>
              <a:ext cx="5200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汽车</a:t>
              </a: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专业英语</a:t>
              </a:r>
              <a:endParaRPr lang="zh-CN" altLang="en-US" sz="3600" b="1" dirty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charset="-122"/>
              </a:endParaRPr>
            </a:p>
          </p:txBody>
        </p:sp>
      </p:grpSp>
      <p:sp>
        <p:nvSpPr>
          <p:cNvPr id="3078" name="矩形 5"/>
          <p:cNvSpPr/>
          <p:nvPr/>
        </p:nvSpPr>
        <p:spPr>
          <a:xfrm>
            <a:off x="0" y="6180138"/>
            <a:ext cx="12201525" cy="687387"/>
          </a:xfrm>
          <a:prstGeom prst="rect">
            <a:avLst/>
          </a:prstGeom>
          <a:solidFill>
            <a:srgbClr val="A8D08C"/>
          </a:solidFill>
          <a:ln w="9525">
            <a:noFill/>
          </a:ln>
        </p:spPr>
        <p:txBody>
          <a:bodyPr anchor="ctr" anchorCtr="0"/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Shanxi Institute of Mechanical &amp; Electrical Engineering  </a:t>
            </a:r>
            <a:endParaRPr lang="en-US" altLang="zh-CN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  <a:sym typeface="Calibri" panose="020F0502020204030204" charset="0"/>
            </a:endParaRPr>
          </a:p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山西机电职业技术学院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07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800000" flipV="1">
            <a:off x="0" y="6180138"/>
            <a:ext cx="681038" cy="69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0" name="Text Box 14"/>
          <p:cNvSpPr/>
          <p:nvPr/>
        </p:nvSpPr>
        <p:spPr>
          <a:xfrm>
            <a:off x="4845050" y="3278188"/>
            <a:ext cx="7302500" cy="1045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solidFill>
                  <a:srgbClr val="548135"/>
                </a:solidFill>
                <a:latin typeface="Times New Roman" panose="02020603050405020304" pitchFamily="2" charset="0"/>
                <a:ea typeface="Gulim" pitchFamily="2" charset="-127"/>
                <a:sym typeface="Times New Roman" panose="02020603050405020304" pitchFamily="2" charset="0"/>
              </a:rPr>
              <a:t>Lesson 7 Emission control system</a:t>
            </a:r>
            <a:endParaRPr lang="en-US" altLang="zh-CN" sz="3200" b="1" dirty="0">
              <a:solidFill>
                <a:srgbClr val="548135"/>
              </a:solidFill>
              <a:latin typeface="Times New Roman" panose="02020603050405020304" pitchFamily="2" charset="0"/>
              <a:ea typeface="Gulim" pitchFamily="2" charset="-127"/>
              <a:sym typeface="Times New Roman" panose="02020603050405020304" pitchFamily="2" charset="0"/>
            </a:endParaRPr>
          </a:p>
          <a:p>
            <a:pPr algn="ctr" latinLnBrk="1">
              <a:spcBef>
                <a:spcPct val="50000"/>
              </a:spcBef>
            </a:pPr>
            <a:r>
              <a:rPr lang="zh-CN" altLang="en-US" sz="2000" b="1" dirty="0">
                <a:solidFill>
                  <a:srgbClr val="548135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排放控制系统</a:t>
            </a:r>
            <a:endParaRPr lang="zh-CN" altLang="en-US" sz="2000" b="1" dirty="0">
              <a:solidFill>
                <a:srgbClr val="548135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81" name="Text Box 15"/>
          <p:cNvSpPr/>
          <p:nvPr/>
        </p:nvSpPr>
        <p:spPr>
          <a:xfrm>
            <a:off x="5405438" y="2524125"/>
            <a:ext cx="6500812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Unit </a:t>
            </a:r>
            <a:r>
              <a:rPr lang="zh-CN" altLang="en-US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2</a:t>
            </a:r>
            <a:r>
              <a:rPr lang="en-US" altLang="zh-CN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 </a:t>
            </a:r>
            <a:r>
              <a:rPr lang="zh-CN" altLang="en-US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Engines</a:t>
            </a:r>
            <a:endParaRPr lang="zh-CN" altLang="en-US" sz="3200" b="1" dirty="0">
              <a:latin typeface="Calibri" panose="020F0502020204030204" charset="0"/>
              <a:ea typeface="华文彩云" panose="02010800040101010101" pitchFamily="2" charset="-122"/>
              <a:sym typeface="Calibri" panose="020F050202020403020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Rot="1"/>
          </p:cNvSpPr>
          <p:nvPr/>
        </p:nvSpPr>
        <p:spPr>
          <a:xfrm>
            <a:off x="703263" y="1374775"/>
            <a:ext cx="10910887" cy="44545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排放控制系统用于尽可能降低有害气体的排放。我们一般可以将排放控制系统分为五类:三元催化转化器(TWC)系统、废气再循环(EGR)系统、空气喷射(air)系统、曲轴箱正通风(PCV)系统和蒸发排放控制(EVAP)系统。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三元催化转换器(TWC)系统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三元催化转换器系统被用于所有现代汽车，因为它不仅可以控制碳氢化合物(HC)和一氧化碳(CO)，还可以控制氮氧化物(NOx)。它可以将有害气体和污染物转化为二氧化碳和水。它安装在排气管上。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3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0484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5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6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7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0488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Rot="1"/>
          </p:cNvSpPr>
          <p:nvPr/>
        </p:nvSpPr>
        <p:spPr>
          <a:xfrm>
            <a:off x="986155" y="1246505"/>
            <a:ext cx="10566400" cy="47212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废气再循环系统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废气再循环系统用于将部分废气送回气缸以降低燃烧温度。废气是惰性气体，因为它们已经燃烧过了。因此，它们降低了气缸的燃烧能力，从而减少了产生的热量，减少热量意味着降低排放。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空气喷射系统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由于没有发动机是100%高效的，总会有一些未燃烧的燃油增加碳氢化合物的排放。燃烧需要燃油、氧气和热量。排气歧管内部有足够的热量来支持燃烧。如果我们引入一些氧气，未燃烧的燃油就能燃烧。这种燃烧不做任何功，但会减少过量的碳氢化合物排放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2531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2532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3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4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35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2536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Rot="1"/>
          </p:cNvSpPr>
          <p:nvPr/>
        </p:nvSpPr>
        <p:spPr>
          <a:xfrm>
            <a:off x="817880" y="1405255"/>
            <a:ext cx="10566400" cy="422021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曲轴箱强制通风(PCV)系统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燃烧过程形成气体和蒸汽。其中很多都有很强的腐蚀性，所以必须去除。曲轴箱强制通风系统的目的是引导这些气体和蒸汽进入空气/燃油进气系统，并被燃烧掉。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蒸发排放控制(EVAP)系统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汽油很容易蒸发。这些蒸发排放物如果排放到大气中就会造成污染。蒸发排放控制系统可以将这些来自燃油箱的排放物聚集起来，并使其循环进入燃烧室。它的关键机械部件是储存碳氢化合物的活性碳罐。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79" name="组合 28"/>
          <p:cNvGrpSpPr/>
          <p:nvPr/>
        </p:nvGrpSpPr>
        <p:grpSpPr>
          <a:xfrm>
            <a:off x="6607175" y="80963"/>
            <a:ext cx="5478463" cy="466725"/>
            <a:chOff x="0" y="0"/>
            <a:chExt cx="8628" cy="736"/>
          </a:xfrm>
        </p:grpSpPr>
        <p:sp>
          <p:nvSpPr>
            <p:cNvPr id="2458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1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2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3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4584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10300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Rot="1"/>
          </p:cNvSpPr>
          <p:nvPr/>
        </p:nvSpPr>
        <p:spPr>
          <a:xfrm>
            <a:off x="1192530" y="593725"/>
            <a:ext cx="9971405" cy="609790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Write down what these abbreviations mean.  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1. TWC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2. EGR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3. AIR 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4. PCV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5. EVAP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6. CO	            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7. HC	            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8. NOx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9. CO2	______________________________________________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Calibri" panose="020F0502020204030204" charset="0"/>
              </a:rPr>
              <a:t>10. H2O	______________________________________________ 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Calibri" panose="020F0502020204030204" charset="0"/>
            </a:endParaRPr>
          </a:p>
        </p:txBody>
      </p:sp>
      <p:grpSp>
        <p:nvGrpSpPr>
          <p:cNvPr id="2662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7"/>
          </a:xfrm>
        </p:grpSpPr>
        <p:sp>
          <p:nvSpPr>
            <p:cNvPr id="2662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29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0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6632" name="矩形 439"/>
          <p:cNvSpPr/>
          <p:nvPr/>
        </p:nvSpPr>
        <p:spPr>
          <a:xfrm>
            <a:off x="536575" y="717550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76" name="文本框 21"/>
          <p:cNvSpPr/>
          <p:nvPr>
            <p:custDataLst>
              <p:tags r:id="rId5"/>
            </p:custDataLst>
          </p:nvPr>
        </p:nvSpPr>
        <p:spPr>
          <a:xfrm>
            <a:off x="3097530" y="1221740"/>
            <a:ext cx="40436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three-way catalytic converter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" name="文本框 21"/>
          <p:cNvSpPr/>
          <p:nvPr>
            <p:custDataLst>
              <p:tags r:id="rId6"/>
            </p:custDataLst>
          </p:nvPr>
        </p:nvSpPr>
        <p:spPr>
          <a:xfrm>
            <a:off x="3120390" y="1809115"/>
            <a:ext cx="40436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exhaust gas recirculation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4" name="文本框 21"/>
          <p:cNvSpPr/>
          <p:nvPr>
            <p:custDataLst>
              <p:tags r:id="rId7"/>
            </p:custDataLst>
          </p:nvPr>
        </p:nvSpPr>
        <p:spPr>
          <a:xfrm>
            <a:off x="3097530" y="2345055"/>
            <a:ext cx="19278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air injection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5" name="文本框 21"/>
          <p:cNvSpPr/>
          <p:nvPr>
            <p:custDataLst>
              <p:tags r:id="rId8"/>
            </p:custDataLst>
          </p:nvPr>
        </p:nvSpPr>
        <p:spPr>
          <a:xfrm>
            <a:off x="3097530" y="2880995"/>
            <a:ext cx="40436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positive crankcase ventilation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" name="文本框 21"/>
          <p:cNvSpPr/>
          <p:nvPr>
            <p:custDataLst>
              <p:tags r:id="rId9"/>
            </p:custDataLst>
          </p:nvPr>
        </p:nvSpPr>
        <p:spPr>
          <a:xfrm>
            <a:off x="3097530" y="3444240"/>
            <a:ext cx="40436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evaporative emission control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7" name="文本框 21"/>
          <p:cNvSpPr/>
          <p:nvPr>
            <p:custDataLst>
              <p:tags r:id="rId10"/>
            </p:custDataLst>
          </p:nvPr>
        </p:nvSpPr>
        <p:spPr>
          <a:xfrm>
            <a:off x="3097530" y="3952875"/>
            <a:ext cx="25450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carbon monoxide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" name="文本框 21"/>
          <p:cNvSpPr/>
          <p:nvPr>
            <p:custDataLst>
              <p:tags r:id="rId11"/>
            </p:custDataLst>
          </p:nvPr>
        </p:nvSpPr>
        <p:spPr>
          <a:xfrm>
            <a:off x="3120390" y="4540250"/>
            <a:ext cx="19964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hydrocarbon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9" name="文本框 21"/>
          <p:cNvSpPr/>
          <p:nvPr>
            <p:custDataLst>
              <p:tags r:id="rId12"/>
            </p:custDataLst>
          </p:nvPr>
        </p:nvSpPr>
        <p:spPr>
          <a:xfrm>
            <a:off x="3120390" y="5079365"/>
            <a:ext cx="23844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nitrogen oxide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" name="文本框 21"/>
          <p:cNvSpPr/>
          <p:nvPr>
            <p:custDataLst>
              <p:tags r:id="rId13"/>
            </p:custDataLst>
          </p:nvPr>
        </p:nvSpPr>
        <p:spPr>
          <a:xfrm>
            <a:off x="3097530" y="5618480"/>
            <a:ext cx="24079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carbon dioxide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1" name="文本框 21"/>
          <p:cNvSpPr/>
          <p:nvPr>
            <p:custDataLst>
              <p:tags r:id="rId14"/>
            </p:custDataLst>
          </p:nvPr>
        </p:nvSpPr>
        <p:spPr>
          <a:xfrm>
            <a:off x="3097530" y="6157595"/>
            <a:ext cx="15157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water</a:t>
            </a:r>
            <a:endParaRPr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/>
      <p:bldP spid="3" grpId="0" bldLvl="0"/>
      <p:bldP spid="4" grpId="0" bldLvl="0"/>
      <p:bldP spid="5" grpId="0" bldLvl="0"/>
      <p:bldP spid="6" grpId="0" bldLvl="0"/>
      <p:bldP spid="7" grpId="0" bldLvl="0"/>
      <p:bldP spid="8" grpId="0" bldLvl="0"/>
      <p:bldP spid="9" grpId="0" bldLvl="0"/>
      <p:bldP spid="10" grpId="0" bldLvl="0"/>
      <p:bldP spid="11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Rot="1"/>
          </p:cNvSpPr>
          <p:nvPr/>
        </p:nvSpPr>
        <p:spPr>
          <a:xfrm>
            <a:off x="1189038" y="685800"/>
            <a:ext cx="8353425" cy="5365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Find the abbreviatioins which fit the descriptions in Task 3.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28675" name="文本框 2"/>
          <p:cNvSpPr/>
          <p:nvPr/>
        </p:nvSpPr>
        <p:spPr>
          <a:xfrm>
            <a:off x="1189038" y="1222058"/>
            <a:ext cx="10574337" cy="49618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Which abbreviation ...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can take in some oxygen so as to ignite the unburned fuel?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sends some exhaust gases back into the cylinders?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is the clearest emission?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is mounted on the exhaust pipe?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5. can trap the evaporative emissions from the fuel tank？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6. can direct harmful gases into the air-fuel intake system?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76" name="文本框 21"/>
          <p:cNvSpPr/>
          <p:nvPr/>
        </p:nvSpPr>
        <p:spPr>
          <a:xfrm>
            <a:off x="1438275" y="2068195"/>
            <a:ext cx="92798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AIR can take in some oxygen so as to ignite the unburned fuel.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67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0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1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8682" name="矩形 439"/>
          <p:cNvSpPr/>
          <p:nvPr/>
        </p:nvSpPr>
        <p:spPr>
          <a:xfrm>
            <a:off x="536575" y="79851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83" name="文本框 21"/>
          <p:cNvSpPr/>
          <p:nvPr/>
        </p:nvSpPr>
        <p:spPr>
          <a:xfrm>
            <a:off x="1433830" y="2868295"/>
            <a:ext cx="889254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EGR sends some exhaust gases back into the cylinders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84" name="文本框 21"/>
          <p:cNvSpPr/>
          <p:nvPr/>
        </p:nvSpPr>
        <p:spPr>
          <a:xfrm>
            <a:off x="1385888" y="3668078"/>
            <a:ext cx="67087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</a:t>
            </a:r>
            <a:r>
              <a:rPr lang="en-US" altLang="zh-CN" sz="2400" baseline="-25000" dirty="0">
                <a:solidFill>
                  <a:srgbClr val="FF0000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O is the clearest emission.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85" name="文本框 21"/>
          <p:cNvSpPr/>
          <p:nvPr/>
        </p:nvSpPr>
        <p:spPr>
          <a:xfrm>
            <a:off x="1423988" y="4470400"/>
            <a:ext cx="67087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TWC is mounted on the exhaust pipe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686" name="文本框 21"/>
          <p:cNvSpPr/>
          <p:nvPr/>
        </p:nvSpPr>
        <p:spPr>
          <a:xfrm>
            <a:off x="1424305" y="5283200"/>
            <a:ext cx="84696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EVAP can trap the evaporative emissions from the fuel tank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" name="文本框 21"/>
          <p:cNvSpPr/>
          <p:nvPr>
            <p:custDataLst>
              <p:tags r:id="rId5"/>
            </p:custDataLst>
          </p:nvPr>
        </p:nvSpPr>
        <p:spPr>
          <a:xfrm>
            <a:off x="1459865" y="6072505"/>
            <a:ext cx="925830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PCV can direct harmful gases into the air-fuel intake system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/>
      <p:bldP spid="28683" grpId="0" bldLvl="0"/>
      <p:bldP spid="28684" grpId="0" bldLvl="0"/>
      <p:bldP spid="28685" grpId="0" bldLvl="0"/>
      <p:bldP spid="28686" grpId="0" bldLvl="0"/>
      <p:bldP spid="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10"/>
          <p:cNvSpPr txBox="1"/>
          <p:nvPr/>
        </p:nvSpPr>
        <p:spPr>
          <a:xfrm>
            <a:off x="8244205" y="1913890"/>
            <a:ext cx="339661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400"/>
              <a:t>1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2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3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4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endParaRPr lang="en-US" altLang="zh-CN" sz="2400"/>
          </a:p>
        </p:txBody>
      </p:sp>
      <p:sp>
        <p:nvSpPr>
          <p:cNvPr id="30722" name="Rectangle 2"/>
          <p:cNvSpPr>
            <a:spLocks noRot="1"/>
          </p:cNvSpPr>
          <p:nvPr/>
        </p:nvSpPr>
        <p:spPr>
          <a:xfrm>
            <a:off x="1192213" y="542925"/>
            <a:ext cx="10793412" cy="10223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Fill in the following blanks and describe how the EGR system works. The following language patterns can be useful.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0728" name="矩形 439"/>
          <p:cNvSpPr/>
          <p:nvPr/>
        </p:nvSpPr>
        <p:spPr>
          <a:xfrm>
            <a:off x="536575" y="636588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0" name="文本框 1"/>
          <p:cNvSpPr/>
          <p:nvPr/>
        </p:nvSpPr>
        <p:spPr>
          <a:xfrm>
            <a:off x="9029065" y="2032000"/>
            <a:ext cx="208407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Times New Roman" panose="02020603050405020304" pitchFamily="2" charset="0"/>
              </a:rPr>
              <a:t>EGR valve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Times New Roman" panose="02020603050405020304" pitchFamily="2" charset="0"/>
            </a:endParaRPr>
          </a:p>
        </p:txBody>
      </p:sp>
      <p:sp>
        <p:nvSpPr>
          <p:cNvPr id="30731" name="文本框 1"/>
          <p:cNvSpPr/>
          <p:nvPr/>
        </p:nvSpPr>
        <p:spPr>
          <a:xfrm>
            <a:off x="9028748" y="2616835"/>
            <a:ext cx="1560512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intake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2" name="文本框 1"/>
          <p:cNvSpPr/>
          <p:nvPr/>
        </p:nvSpPr>
        <p:spPr>
          <a:xfrm>
            <a:off x="9029065" y="3181350"/>
            <a:ext cx="156019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cylinder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3" name="文本框 1"/>
          <p:cNvSpPr/>
          <p:nvPr/>
        </p:nvSpPr>
        <p:spPr>
          <a:xfrm>
            <a:off x="9029065" y="3735705"/>
            <a:ext cx="142049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exhaust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67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0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1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40" name="图片 40" descr="EGR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08" t="4928" r="7857" b="8200"/>
          <a:stretch>
            <a:fillRect/>
          </a:stretch>
        </p:blipFill>
        <p:spPr>
          <a:xfrm>
            <a:off x="1192530" y="1634490"/>
            <a:ext cx="6590030" cy="39738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bldLvl="0"/>
      <p:bldP spid="30731" grpId="0" bldLvl="0"/>
      <p:bldP spid="30732" grpId="0" bldLvl="0"/>
      <p:bldP spid="3073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26"/>
          <p:cNvSpPr/>
          <p:nvPr/>
        </p:nvSpPr>
        <p:spPr>
          <a:xfrm>
            <a:off x="4334510" y="1648460"/>
            <a:ext cx="7676515" cy="4984750"/>
          </a:xfrm>
          <a:prstGeom prst="rect">
            <a:avLst/>
          </a:prstGeom>
          <a:solidFill>
            <a:srgbClr val="FFFFFF"/>
          </a:solidFill>
          <a:ln w="12700" cap="rnd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 anchorCtr="0"/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Good morning, Miss Green. _______________________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________________ The check engine light turns on this morning.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I see. _____________________________________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__________________________________________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It sounds a little serious, doesn’t it?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In fact, _________________ I have to check the car first.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B: OK. I have to go now, ____________________________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A: Yes, of course. __________________________________</a:t>
            </a:r>
            <a:endParaRPr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19" name="Rectangle 2"/>
          <p:cNvSpPr>
            <a:spLocks noRot="1"/>
          </p:cNvSpPr>
          <p:nvPr/>
        </p:nvSpPr>
        <p:spPr>
          <a:xfrm>
            <a:off x="1211263" y="465138"/>
            <a:ext cx="10799762" cy="5667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Choose a suitable expression for each blank to complete the following dialogue.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4825" name="矩形 439"/>
          <p:cNvSpPr/>
          <p:nvPr/>
        </p:nvSpPr>
        <p:spPr>
          <a:xfrm>
            <a:off x="536575" y="57118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26" name="文本框 17"/>
          <p:cNvSpPr/>
          <p:nvPr/>
        </p:nvSpPr>
        <p:spPr>
          <a:xfrm>
            <a:off x="1211263" y="960438"/>
            <a:ext cx="74517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Situation: A is a mechanic in a 4S store, B is a customer.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27" name="文本框 25"/>
          <p:cNvSpPr/>
          <p:nvPr/>
        </p:nvSpPr>
        <p:spPr>
          <a:xfrm>
            <a:off x="281305" y="1648460"/>
            <a:ext cx="3884930" cy="4860925"/>
          </a:xfrm>
          <a:prstGeom prst="rect">
            <a:avLst/>
          </a:prstGeom>
          <a:gradFill rotWithShape="1">
            <a:gsLst>
              <a:gs pos="0">
                <a:srgbClr val="F3E6D7">
                  <a:alpha val="100000"/>
                </a:srgbClr>
              </a:gs>
              <a:gs pos="65001">
                <a:srgbClr val="F6EDE1">
                  <a:alpha val="100000"/>
                </a:srgbClr>
              </a:gs>
              <a:gs pos="100000">
                <a:srgbClr val="F9F3EB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DAED05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 anchorCtr="0"/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Good morning.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I will contact you as soon as possible.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It usually means that there is something wrong with the emission system.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so can you contact me if you find the problem?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5. What can I do for you?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6. I’m not sure yet.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28" name="文本框 16"/>
          <p:cNvSpPr/>
          <p:nvPr/>
        </p:nvSpPr>
        <p:spPr>
          <a:xfrm>
            <a:off x="8335010" y="1729105"/>
            <a:ext cx="31711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What can I do for you?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30" name="文本框 16"/>
          <p:cNvSpPr/>
          <p:nvPr/>
        </p:nvSpPr>
        <p:spPr>
          <a:xfrm>
            <a:off x="5871210" y="4623435"/>
            <a:ext cx="246380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I’m not sure yet.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31" name="文本框 16"/>
          <p:cNvSpPr/>
          <p:nvPr/>
        </p:nvSpPr>
        <p:spPr>
          <a:xfrm>
            <a:off x="4944745" y="2212975"/>
            <a:ext cx="22231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Good morning.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4832" name="文本框 16"/>
          <p:cNvSpPr/>
          <p:nvPr/>
        </p:nvSpPr>
        <p:spPr>
          <a:xfrm>
            <a:off x="6893560" y="6036945"/>
            <a:ext cx="475107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 will contact you as soon as possible. 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67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0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81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56455" y="3198495"/>
            <a:ext cx="6370320" cy="920115"/>
            <a:chOff x="7333" y="5037"/>
            <a:chExt cx="10032" cy="1449"/>
          </a:xfrm>
        </p:grpSpPr>
        <p:sp>
          <p:nvSpPr>
            <p:cNvPr id="34829" name="文本框 16"/>
            <p:cNvSpPr/>
            <p:nvPr/>
          </p:nvSpPr>
          <p:spPr>
            <a:xfrm>
              <a:off x="8843" y="5037"/>
              <a:ext cx="8523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2" charset="0"/>
                  <a:sym typeface="Times New Roman" panose="02020603050405020304" pitchFamily="2" charset="0"/>
                </a:rPr>
                <a:t>It usually means that there is something </a:t>
              </a:r>
              <a:endPara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  <p:sp>
          <p:nvSpPr>
            <p:cNvPr id="2" name="文本框 16"/>
            <p:cNvSpPr/>
            <p:nvPr>
              <p:custDataLst>
                <p:tags r:id="rId5"/>
              </p:custDataLst>
            </p:nvPr>
          </p:nvSpPr>
          <p:spPr>
            <a:xfrm>
              <a:off x="7333" y="5762"/>
              <a:ext cx="7049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2" charset="0"/>
                  <a:sym typeface="Times New Roman" panose="02020603050405020304" pitchFamily="2" charset="0"/>
                </a:rPr>
                <a:t> wrong with the emission system.</a:t>
              </a:r>
              <a:endPara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86300" y="5104765"/>
            <a:ext cx="6819900" cy="943610"/>
            <a:chOff x="7380" y="8039"/>
            <a:chExt cx="10740" cy="1486"/>
          </a:xfrm>
        </p:grpSpPr>
        <p:sp>
          <p:nvSpPr>
            <p:cNvPr id="34833" name="文本框 16"/>
            <p:cNvSpPr/>
            <p:nvPr/>
          </p:nvSpPr>
          <p:spPr>
            <a:xfrm>
              <a:off x="12230" y="8039"/>
              <a:ext cx="5890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2" charset="0"/>
                  <a:ea typeface="宋体" panose="02010600030101010101" pitchFamily="2" charset="-122"/>
                  <a:sym typeface="Times New Roman" panose="02020603050405020304" pitchFamily="2" charset="0"/>
                </a:rPr>
                <a:t>so can you contact me if you </a:t>
              </a:r>
              <a:endPara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  <p:sp>
          <p:nvSpPr>
            <p:cNvPr id="3" name="文本框 16"/>
            <p:cNvSpPr/>
            <p:nvPr>
              <p:custDataLst>
                <p:tags r:id="rId6"/>
              </p:custDataLst>
            </p:nvPr>
          </p:nvSpPr>
          <p:spPr>
            <a:xfrm>
              <a:off x="7380" y="8801"/>
              <a:ext cx="3908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2" charset="0"/>
                  <a:ea typeface="宋体" panose="02010600030101010101" pitchFamily="2" charset="-122"/>
                  <a:sym typeface="Times New Roman" panose="02020603050405020304" pitchFamily="2" charset="0"/>
                </a:rPr>
                <a:t>find the problem? </a:t>
              </a:r>
              <a:endPara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8" grpId="0" bldLvl="0"/>
      <p:bldP spid="34830" grpId="0" bldLvl="0"/>
      <p:bldP spid="34831" grpId="0" bldLvl="0"/>
      <p:bldP spid="34832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7"/>
          <p:cNvSpPr/>
          <p:nvPr>
            <p:custDataLst>
              <p:tags r:id="rId1"/>
            </p:custDataLst>
          </p:nvPr>
        </p:nvSpPr>
        <p:spPr>
          <a:xfrm>
            <a:off x="4370705" y="4882515"/>
            <a:ext cx="4113530" cy="687070"/>
          </a:xfrm>
          <a:prstGeom prst="rect">
            <a:avLst/>
          </a:prstGeom>
          <a:solidFill>
            <a:srgbClr val="7030A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6" name="矩形 6"/>
          <p:cNvSpPr/>
          <p:nvPr/>
        </p:nvSpPr>
        <p:spPr>
          <a:xfrm>
            <a:off x="2994025" y="1530985"/>
            <a:ext cx="5489575" cy="68897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7" name="矩形 7"/>
          <p:cNvSpPr/>
          <p:nvPr/>
        </p:nvSpPr>
        <p:spPr>
          <a:xfrm>
            <a:off x="4370705" y="4235450"/>
            <a:ext cx="3426460" cy="68707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8" name="矩形 10"/>
          <p:cNvSpPr/>
          <p:nvPr/>
        </p:nvSpPr>
        <p:spPr>
          <a:xfrm>
            <a:off x="7120255" y="2884170"/>
            <a:ext cx="2060575" cy="687070"/>
          </a:xfrm>
          <a:prstGeom prst="rect">
            <a:avLst/>
          </a:prstGeom>
          <a:solidFill>
            <a:srgbClr val="489291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9" name="矩形 10"/>
          <p:cNvSpPr/>
          <p:nvPr/>
        </p:nvSpPr>
        <p:spPr>
          <a:xfrm>
            <a:off x="3701415" y="2219960"/>
            <a:ext cx="5479415" cy="68707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70" name="Rectangle 2"/>
          <p:cNvSpPr>
            <a:spLocks noRot="1"/>
          </p:cNvSpPr>
          <p:nvPr/>
        </p:nvSpPr>
        <p:spPr>
          <a:xfrm>
            <a:off x="1192213" y="558800"/>
            <a:ext cx="3178175" cy="566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Complete the word search.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36871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36872" name="流程图: 可选过程 5">
              <a:hlinkClick r:id="rId2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36873" name="流程图: 可选过程 2">
              <a:hlinkClick r:id="rId3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36874" name="流程图: 可选过程 3">
              <a:hlinkClick r:id="rId4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36875" name="流程图: 可选过程 4">
              <a:hlinkClick r:id="rId5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36876" name="矩形 439"/>
          <p:cNvSpPr/>
          <p:nvPr/>
        </p:nvSpPr>
        <p:spPr>
          <a:xfrm>
            <a:off x="536575" y="70326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7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6949" name="矩形 13"/>
          <p:cNvSpPr/>
          <p:nvPr/>
        </p:nvSpPr>
        <p:spPr>
          <a:xfrm>
            <a:off x="2971165" y="1530985"/>
            <a:ext cx="730250" cy="40386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950" name="矩形 13"/>
          <p:cNvSpPr/>
          <p:nvPr/>
        </p:nvSpPr>
        <p:spPr>
          <a:xfrm>
            <a:off x="7120255" y="2219960"/>
            <a:ext cx="730250" cy="3350260"/>
          </a:xfrm>
          <a:prstGeom prst="rect">
            <a:avLst/>
          </a:prstGeom>
          <a:noFill/>
          <a:ln w="5715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951" name="矩形 13"/>
          <p:cNvSpPr/>
          <p:nvPr/>
        </p:nvSpPr>
        <p:spPr>
          <a:xfrm>
            <a:off x="8496300" y="2884170"/>
            <a:ext cx="730250" cy="2722563"/>
          </a:xfrm>
          <a:prstGeom prst="rect">
            <a:avLst/>
          </a:prstGeom>
          <a:noFill/>
          <a:ln w="57150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952" name="矩形 13"/>
          <p:cNvSpPr/>
          <p:nvPr/>
        </p:nvSpPr>
        <p:spPr>
          <a:xfrm rot="2820000">
            <a:off x="5378450" y="1111250"/>
            <a:ext cx="712470" cy="3531870"/>
          </a:xfrm>
          <a:prstGeom prst="rect">
            <a:avLst/>
          </a:prstGeom>
          <a:noFill/>
          <a:ln w="5715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6"/>
            </p:custDataLst>
          </p:nvPr>
        </p:nvGraphicFramePr>
        <p:xfrm>
          <a:off x="3018155" y="1530985"/>
          <a:ext cx="6179185" cy="4038600"/>
        </p:xfrm>
        <a:graphic>
          <a:graphicData uri="http://schemas.openxmlformats.org/drawingml/2006/table">
            <a:tbl>
              <a:tblPr/>
              <a:tblGrid>
                <a:gridCol w="687705"/>
                <a:gridCol w="686435"/>
                <a:gridCol w="684530"/>
                <a:gridCol w="687705"/>
                <a:gridCol w="686435"/>
                <a:gridCol w="687705"/>
                <a:gridCol w="686435"/>
                <a:gridCol w="684530"/>
                <a:gridCol w="687705"/>
              </a:tblGrid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x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q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y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z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/>
      <p:bldP spid="36869" grpId="0" bldLvl="0" animBg="1"/>
      <p:bldP spid="36868" grpId="0" bldLvl="0" animBg="1"/>
      <p:bldP spid="36867" grpId="0" bldLvl="0" animBg="1"/>
      <p:bldP spid="36949" grpId="0" bldLvl="0" animBg="1"/>
      <p:bldP spid="36950" grpId="0" bldLvl="0" animBg="1"/>
      <p:bldP spid="36951" grpId="0" bldLvl="0" animBg="1"/>
      <p:bldP spid="36952" grpId="0" bldLvl="0" animBg="1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文本框 1"/>
          <p:cNvSpPr/>
          <p:nvPr/>
        </p:nvSpPr>
        <p:spPr>
          <a:xfrm>
            <a:off x="3235325" y="2706688"/>
            <a:ext cx="5721350" cy="14446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8800" dirty="0">
                <a:solidFill>
                  <a:schemeClr val="accent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Thank you!</a:t>
            </a:r>
            <a:endParaRPr lang="en-US" altLang="zh-CN" sz="8800" dirty="0">
              <a:solidFill>
                <a:schemeClr val="accent1"/>
              </a:solidFill>
              <a:latin typeface="Calibri" panose="020F0502020204030204" charset="0"/>
              <a:ea typeface="Calibri" panose="020F0502020204030204" charset="0"/>
              <a:sym typeface="Calibri" panose="020F0502020204030204" charset="0"/>
            </a:endParaRPr>
          </a:p>
        </p:txBody>
      </p:sp>
      <p:pic>
        <p:nvPicPr>
          <p:cNvPr id="38915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8263" y="2706688"/>
            <a:ext cx="9517062" cy="1416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998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409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0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1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2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2303145" y="830580"/>
          <a:ext cx="7528560" cy="5631180"/>
        </p:xfrm>
        <a:graphic>
          <a:graphicData uri="http://schemas.openxmlformats.org/drawingml/2006/table">
            <a:tbl>
              <a:tblPr/>
              <a:tblGrid>
                <a:gridCol w="3764280"/>
                <a:gridCol w="3764280"/>
              </a:tblGrid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catalytic converter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capacity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positive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require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ventilation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sufficient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evaporative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ignite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hydrocarbon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vapor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carbon monoxide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corrosive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oxide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emit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nitrogen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trap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convert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mechanical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pollutant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component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carbon dioxide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carbon canister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inert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819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8200" name="矩形 439"/>
          <p:cNvSpPr/>
          <p:nvPr/>
        </p:nvSpPr>
        <p:spPr>
          <a:xfrm>
            <a:off x="460375" y="1219200"/>
            <a:ext cx="490538" cy="404813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" name="Rectangle 2"/>
          <p:cNvSpPr>
            <a:spLocks noRot="1"/>
          </p:cNvSpPr>
          <p:nvPr>
            <p:custDataLst>
              <p:tags r:id="rId5"/>
            </p:custDataLst>
          </p:nvPr>
        </p:nvSpPr>
        <p:spPr>
          <a:xfrm>
            <a:off x="1054100" y="1025525"/>
            <a:ext cx="9865360" cy="410400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Choose the correct answer for each question below.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Which system is used to control harmful emissions?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A. lubrication system	               B. cooling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indent="15875"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C. emission control system	   D. fuel injection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Which is not one type of the emission control system?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A. ECU	    B. EGR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C. TWC	    D. EVAP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rot="1800000">
            <a:off x="1315720" y="2842895"/>
            <a:ext cx="561975" cy="563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 rot="1800000">
            <a:off x="1315720" y="3938270"/>
            <a:ext cx="561975" cy="563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Rot="1"/>
          </p:cNvSpPr>
          <p:nvPr/>
        </p:nvSpPr>
        <p:spPr>
          <a:xfrm>
            <a:off x="1035050" y="542925"/>
            <a:ext cx="5337175" cy="638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Fill in the blanks with the missing words.</a:t>
            </a:r>
            <a:endParaRPr lang="en-US" altLang="zh-CN" sz="24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30000"/>
              </a:lnSpc>
              <a:buNone/>
            </a:pPr>
            <a:endParaRPr lang="zh-CN" altLang="en-US" sz="24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10243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0244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5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6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7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10248" name="表格 10247"/>
          <p:cNvGraphicFramePr/>
          <p:nvPr>
            <p:custDataLst>
              <p:tags r:id="rId5"/>
            </p:custDataLst>
          </p:nvPr>
        </p:nvGraphicFramePr>
        <p:xfrm>
          <a:off x="322580" y="1470025"/>
          <a:ext cx="11438255" cy="4264660"/>
        </p:xfrm>
        <a:graphic>
          <a:graphicData uri="http://schemas.openxmlformats.org/drawingml/2006/table">
            <a:tbl>
              <a:tblPr/>
              <a:tblGrid>
                <a:gridCol w="1687830"/>
                <a:gridCol w="9750425"/>
              </a:tblGrid>
              <a:tr h="237998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TWC system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This system could 1____________ hydrocarbons (HC), carbon monoxide (CO), and nitrogen oxides (NOx). It can 2___________ harmful gases and pollutants into carbon dioxide (CO2) and 3__________ (H2O). It is mounted on the 4__________ pipe.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cs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468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EGR system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This system can send some exhaust gases back into the 5___________. These exhaust gases are 6__________ gases because they are already 7__________. So they decrease the combustion 8____________ of the cylinders.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cs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9" name="矩形 439"/>
          <p:cNvSpPr/>
          <p:nvPr/>
        </p:nvSpPr>
        <p:spPr>
          <a:xfrm>
            <a:off x="460375" y="715963"/>
            <a:ext cx="490538" cy="404812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0" name="文本框 1"/>
          <p:cNvSpPr/>
          <p:nvPr/>
        </p:nvSpPr>
        <p:spPr>
          <a:xfrm>
            <a:off x="5064760" y="1541463"/>
            <a:ext cx="1195388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control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1" name="文本框 1"/>
          <p:cNvSpPr/>
          <p:nvPr/>
        </p:nvSpPr>
        <p:spPr>
          <a:xfrm>
            <a:off x="7465695" y="2115820"/>
            <a:ext cx="13455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convert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2" name="文本框 1"/>
          <p:cNvSpPr/>
          <p:nvPr/>
        </p:nvSpPr>
        <p:spPr>
          <a:xfrm>
            <a:off x="7524115" y="2679065"/>
            <a:ext cx="128714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water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3" name="文本框 1"/>
          <p:cNvSpPr/>
          <p:nvPr/>
        </p:nvSpPr>
        <p:spPr>
          <a:xfrm>
            <a:off x="3288030" y="3210560"/>
            <a:ext cx="13214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exhaust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4" name="文本框 1"/>
          <p:cNvSpPr/>
          <p:nvPr/>
        </p:nvSpPr>
        <p:spPr>
          <a:xfrm>
            <a:off x="9213850" y="4008755"/>
            <a:ext cx="142811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cylinder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5" name="文本框 1"/>
          <p:cNvSpPr/>
          <p:nvPr/>
        </p:nvSpPr>
        <p:spPr>
          <a:xfrm>
            <a:off x="4700270" y="4540250"/>
            <a:ext cx="10509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inert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6" name="文本框 1"/>
          <p:cNvSpPr/>
          <p:nvPr/>
        </p:nvSpPr>
        <p:spPr>
          <a:xfrm>
            <a:off x="10393680" y="4528820"/>
            <a:ext cx="10674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burnt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7" name="文本框 1"/>
          <p:cNvSpPr/>
          <p:nvPr/>
        </p:nvSpPr>
        <p:spPr>
          <a:xfrm>
            <a:off x="6607175" y="4997450"/>
            <a:ext cx="13677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capacity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bldLvl="0"/>
      <p:bldP spid="10261" grpId="0" bldLvl="0"/>
      <p:bldP spid="10262" grpId="0" bldLvl="0"/>
      <p:bldP spid="10263" grpId="0" bldLvl="0"/>
      <p:bldP spid="10264" grpId="0" bldLvl="0"/>
      <p:bldP spid="10265" grpId="0" bldLvl="0"/>
      <p:bldP spid="10266" grpId="0" bldLvl="0"/>
      <p:bldP spid="1026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2291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2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3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4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12295" name="表格 12294"/>
          <p:cNvGraphicFramePr/>
          <p:nvPr/>
        </p:nvGraphicFramePr>
        <p:xfrm>
          <a:off x="823913" y="1201738"/>
          <a:ext cx="10871200" cy="4311015"/>
        </p:xfrm>
        <a:graphic>
          <a:graphicData uri="http://schemas.openxmlformats.org/drawingml/2006/table">
            <a:tbl>
              <a:tblPr/>
              <a:tblGrid>
                <a:gridCol w="1601788"/>
                <a:gridCol w="9269412"/>
              </a:tblGrid>
              <a:tr h="286893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AIR system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9______________ fuel will increase hydrocarbon emissions. Inside the exhaust manifold there is sufficient 10________ to support combustion. If we introduce some 11___________, the unburned fuel will ignite. This combustion wonuce any 12___________, but it will reduce excessive hydrocarbon emissions.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208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PCV system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The purpose of this system is to direct the corrosive gases and 13__________ into the air-fuel intake system to be 14____________.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cs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9" name="文本框 19"/>
          <p:cNvSpPr/>
          <p:nvPr/>
        </p:nvSpPr>
        <p:spPr>
          <a:xfrm>
            <a:off x="3014980" y="1327150"/>
            <a:ext cx="17341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Unburned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0" name="文本框 19"/>
          <p:cNvSpPr/>
          <p:nvPr/>
        </p:nvSpPr>
        <p:spPr>
          <a:xfrm>
            <a:off x="7396480" y="1892300"/>
            <a:ext cx="89535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heat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1" name="文本框 19"/>
          <p:cNvSpPr/>
          <p:nvPr/>
        </p:nvSpPr>
        <p:spPr>
          <a:xfrm>
            <a:off x="5439410" y="2386965"/>
            <a:ext cx="131318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oxygen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2" name="文本框 19"/>
          <p:cNvSpPr/>
          <p:nvPr/>
        </p:nvSpPr>
        <p:spPr>
          <a:xfrm>
            <a:off x="6304915" y="2938780"/>
            <a:ext cx="12280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power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3" name="文本框 19"/>
          <p:cNvSpPr/>
          <p:nvPr/>
        </p:nvSpPr>
        <p:spPr>
          <a:xfrm>
            <a:off x="2924810" y="4720590"/>
            <a:ext cx="114046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vapors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4" name="文本框 19"/>
          <p:cNvSpPr/>
          <p:nvPr/>
        </p:nvSpPr>
        <p:spPr>
          <a:xfrm>
            <a:off x="9271635" y="4754880"/>
            <a:ext cx="1446213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burned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ldLvl="0"/>
      <p:bldP spid="12310" grpId="0" bldLvl="0"/>
      <p:bldP spid="12311" grpId="0" bldLvl="0"/>
      <p:bldP spid="12312" grpId="0" bldLvl="0"/>
      <p:bldP spid="12313" grpId="0" bldLvl="0"/>
      <p:bldP spid="1231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2291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2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3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4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12295" name="表格 12294"/>
          <p:cNvGraphicFramePr/>
          <p:nvPr/>
        </p:nvGraphicFramePr>
        <p:xfrm>
          <a:off x="823913" y="1201738"/>
          <a:ext cx="10871200" cy="4170363"/>
        </p:xfrm>
        <a:graphic>
          <a:graphicData uri="http://schemas.openxmlformats.org/drawingml/2006/table">
            <a:tbl>
              <a:tblPr/>
              <a:tblGrid>
                <a:gridCol w="1601788"/>
                <a:gridCol w="9269412"/>
              </a:tblGrid>
              <a:tr h="1785938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EVAP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system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sym typeface="Times New Roman" panose="02020603050405020304" pitchFamily="2" charset="0"/>
                        </a:rPr>
                        <a:t>This system can trap the emissions from the fuel 15_______ and circulate them into the combustion chamber. Its key component is the carbon 16_________ that stores the hydrocarbons.</a:t>
                      </a:r>
                      <a:endParaRPr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9" name="文本框 19"/>
          <p:cNvSpPr/>
          <p:nvPr/>
        </p:nvSpPr>
        <p:spPr>
          <a:xfrm>
            <a:off x="8983980" y="1323975"/>
            <a:ext cx="9347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tank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2310" name="文本框 19"/>
          <p:cNvSpPr/>
          <p:nvPr/>
        </p:nvSpPr>
        <p:spPr>
          <a:xfrm>
            <a:off x="2798445" y="2413000"/>
            <a:ext cx="14001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canister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ldLvl="0"/>
      <p:bldP spid="12310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Rot="1"/>
          </p:cNvSpPr>
          <p:nvPr/>
        </p:nvSpPr>
        <p:spPr>
          <a:xfrm>
            <a:off x="654050" y="739775"/>
            <a:ext cx="11066780" cy="506984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Emission control system is used to keep the harmful emissions as low as possible. We can generally classify the emission control system into five types: three-way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catalytic converter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(TWC) system, exhaust gas recirculation (EGR) system, air injection (AIR) system,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positive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crankcase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ventilation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(PCV) system and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evaporative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emission control (EVAP) system.</a:t>
            </a:r>
            <a:endParaRPr lang="zh-CN" altLang="en-US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Three-way catalytic converter (TWC)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The three-way catalytic converter system is used in all modern cars because it could not only control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hydrocarbons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(HC) and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carbon monoxide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(CO), but also control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nitrogen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oxides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(NO</a:t>
            </a:r>
            <a:r>
              <a:rPr lang="en-US" altLang="zh-CN" sz="2400" baseline="-25000" dirty="0">
                <a:solidFill>
                  <a:schemeClr val="tx1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x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). It can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convert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harmful gases and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pollutants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into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carbon dioxide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(CO</a:t>
            </a:r>
            <a:r>
              <a:rPr lang="en-US" altLang="zh-CN" sz="2400" baseline="-25000" dirty="0">
                <a:solidFill>
                  <a:schemeClr val="tx1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) and water (H</a:t>
            </a:r>
            <a:r>
              <a:rPr lang="en-US" altLang="zh-CN" sz="2400" baseline="-25000" dirty="0">
                <a:solidFill>
                  <a:schemeClr val="tx1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O). It is mounted on the exhaust pipe.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433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434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1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2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3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4344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94138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Rot="1"/>
          </p:cNvSpPr>
          <p:nvPr/>
        </p:nvSpPr>
        <p:spPr>
          <a:xfrm>
            <a:off x="654050" y="786130"/>
            <a:ext cx="10883900" cy="546671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Exhaust gas recirculation (EGR)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Exhaust Gas Recirculation system is used to send some exhaust gases back into the cylinders to reduce combustion temperature. The exhaust gases are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inert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gases because they are already burnt. Hence, they decrease the combustion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capacity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of the cylinders and that decreases the heat produced and less heat means lower emission.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Air injection (AIR)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Since no engine is 100% efficient, there will always be some unburned fuel which increases hydrocarbon emissions. Combustion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requires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fuel, oxygen and heat. Inside the exhaust manifold there is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sufficient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heat to support combustion. If we introduce some oxygen, the unburned fuel will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ignite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This combustion will not produce any power, but it will reduce excessive hydrocarbon emissions.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638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638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89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0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1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639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94138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Rot="1"/>
          </p:cNvSpPr>
          <p:nvPr/>
        </p:nvSpPr>
        <p:spPr>
          <a:xfrm>
            <a:off x="565150" y="873760"/>
            <a:ext cx="10880725" cy="53435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Positive crankcase ventilation (PCV)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The process of combustion forms gases and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vapors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Many of them are quite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corrosive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so they have to be removed. The purpose of the positive crankcase ventilation system is to direct these gases and vapors into the air-fuel intake system to be burned during combustion.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Evaporative emission control (EVAP)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Gasoline evaporates quite easily. These evaporative emissions will cause pollution if they are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emitted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into the atmosphere. The evaporative emission control system can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trap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these emissions from the fuel tank and circulate them into the combustion chamber. Its key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mechanical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component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is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carbon canister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that stores the hydrocarbons.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843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843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8440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468" y="1187133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TABLE_ENDDRAG_ORIGIN_RECT" val="592*443"/>
  <p:tag name="TABLE_ENDDRAG_RECT" val="181*65*592*443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TABLE_ENDDRAG_ORIGIN_RECT" val="486*317"/>
  <p:tag name="TABLE_ENDDRAG_RECT" val="227*145*486*318"/>
</p:tagLst>
</file>

<file path=ppt/tags/tag22.xml><?xml version="1.0" encoding="utf-8"?>
<p:tagLst xmlns:p="http://schemas.openxmlformats.org/presentationml/2006/main">
  <p:tag name="commondata" val="eyJoZGlkIjoiOGI4NjI5OTBmMDM1ODFlMDkzNDFlZTFiMWNhZWU5ZTM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TABLE_BEAUTIFY" val="smartTable{45421a5e-2f65-4167-9990-d67e788f488a}"/>
  <p:tag name="TABLE_ENDDRAG_ORIGIN_RECT" val="900*361"/>
  <p:tag name="TABLE_ENDDRAG_RECT" val="25*115*900*361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8830</Words>
  <Application>WPS 演示</Application>
  <PresentationFormat>宽屏</PresentationFormat>
  <Paragraphs>516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Times New Roman</vt:lpstr>
      <vt:lpstr>Gulim</vt:lpstr>
      <vt:lpstr>Malgun Gothic</vt:lpstr>
      <vt:lpstr>华文彩云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练习到从容</cp:lastModifiedBy>
  <cp:revision>54</cp:revision>
  <dcterms:created xsi:type="dcterms:W3CDTF">2022-03-03T14:34:00Z</dcterms:created>
  <dcterms:modified xsi:type="dcterms:W3CDTF">2023-11-08T00:48:36Z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E3CE0CB0DB964D17901D1E4C02D3E6FC</vt:lpwstr>
  </property>
  <property fmtid="{D5CDD505-2E9C-101B-9397-08002B2CF9AE}" pid="3" name="KSOProductBuildVer">
    <vt:lpwstr>2052-12.1.0.15712</vt:lpwstr>
  </property>
</Properties>
</file>