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26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5.svg" ContentType="image/svg+xml"/>
  <Override PartName="/ppt/media/image7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7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5" r:id="rId3"/>
    <p:sldId id="267" r:id="rId5"/>
    <p:sldId id="260" r:id="rId6"/>
    <p:sldId id="276" r:id="rId7"/>
    <p:sldId id="278" r:id="rId8"/>
    <p:sldId id="279" r:id="rId9"/>
    <p:sldId id="288" r:id="rId10"/>
    <p:sldId id="287" r:id="rId11"/>
    <p:sldId id="289" r:id="rId12"/>
    <p:sldId id="290" r:id="rId13"/>
    <p:sldId id="291" r:id="rId14"/>
    <p:sldId id="261" r:id="rId15"/>
    <p:sldId id="262" r:id="rId16"/>
    <p:sldId id="299" r:id="rId17"/>
    <p:sldId id="303" r:id="rId18"/>
    <p:sldId id="304" r:id="rId19"/>
    <p:sldId id="266" r:id="rId20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nuf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C8BE07"/>
    <a:srgbClr val="9D4B51"/>
    <a:srgbClr val="BAD699"/>
    <a:srgbClr val="EEE4E2"/>
    <a:srgbClr val="DBE8DE"/>
    <a:srgbClr val="1D41D5"/>
    <a:srgbClr val="93E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27.xml"/><Relationship Id="rId26" Type="http://schemas.openxmlformats.org/officeDocument/2006/relationships/customXml" Target="../customXml/item1.xml"/><Relationship Id="rId25" Type="http://schemas.openxmlformats.org/officeDocument/2006/relationships/customXmlProps" Target="../customXml/itemProps26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模板来自 </a:t>
            </a:r>
            <a:r>
              <a:rPr lang="en-US" altLang="zh-CN"/>
              <a:t>http://docer.mysoeasy.com/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16.xml"/><Relationship Id="rId7" Type="http://schemas.openxmlformats.org/officeDocument/2006/relationships/image" Target="../media/image7.svg"/><Relationship Id="rId6" Type="http://schemas.openxmlformats.org/officeDocument/2006/relationships/image" Target="../media/image6.png"/><Relationship Id="rId5" Type="http://schemas.openxmlformats.org/officeDocument/2006/relationships/slide" Target="slide7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0" Type="http://schemas.openxmlformats.org/officeDocument/2006/relationships/notesSlide" Target="../notesSlides/notesSlide10.xml"/><Relationship Id="rId1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17.xml"/><Relationship Id="rId7" Type="http://schemas.openxmlformats.org/officeDocument/2006/relationships/image" Target="../media/image7.svg"/><Relationship Id="rId6" Type="http://schemas.openxmlformats.org/officeDocument/2006/relationships/image" Target="../media/image6.png"/><Relationship Id="rId5" Type="http://schemas.openxmlformats.org/officeDocument/2006/relationships/slide" Target="slide8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0" Type="http://schemas.openxmlformats.org/officeDocument/2006/relationships/notesSlide" Target="../notesSlides/notesSlide11.xml"/><Relationship Id="rId1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19.xml"/><Relationship Id="rId7" Type="http://schemas.openxmlformats.org/officeDocument/2006/relationships/image" Target="../media/image9.png"/><Relationship Id="rId6" Type="http://schemas.openxmlformats.org/officeDocument/2006/relationships/tags" Target="../tags/tag18.xml"/><Relationship Id="rId5" Type="http://schemas.openxmlformats.org/officeDocument/2006/relationships/image" Target="../media/image8.png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0" Type="http://schemas.openxmlformats.org/officeDocument/2006/relationships/notesSlide" Target="../notesSlides/notesSlide12.xml"/><Relationship Id="rId1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20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21.xml"/><Relationship Id="rId5" Type="http://schemas.openxmlformats.org/officeDocument/2006/relationships/slide" Target="slide12.xml"/><Relationship Id="rId4" Type="http://schemas.openxmlformats.org/officeDocument/2006/relationships/slide" Target="slide3.xml"/><Relationship Id="rId3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22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24.xml"/><Relationship Id="rId5" Type="http://schemas.openxmlformats.org/officeDocument/2006/relationships/slide" Target="slide12.xml"/><Relationship Id="rId4" Type="http://schemas.openxmlformats.org/officeDocument/2006/relationships/slide" Target="slide3.xml"/><Relationship Id="rId3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tags" Target="../tags/tag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5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7.xml"/><Relationship Id="rId5" Type="http://schemas.openxmlformats.org/officeDocument/2006/relationships/image" Target="../media/image3.png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12.xml"/><Relationship Id="rId7" Type="http://schemas.openxmlformats.org/officeDocument/2006/relationships/image" Target="../media/image5.svg"/><Relationship Id="rId6" Type="http://schemas.openxmlformats.org/officeDocument/2006/relationships/image" Target="../media/image4.png"/><Relationship Id="rId5" Type="http://schemas.openxmlformats.org/officeDocument/2006/relationships/slide" Target="slide9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0" Type="http://schemas.openxmlformats.org/officeDocument/2006/relationships/notesSlide" Target="../notesSlides/notesSlide6.xml"/><Relationship Id="rId1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13.xml"/><Relationship Id="rId7" Type="http://schemas.openxmlformats.org/officeDocument/2006/relationships/image" Target="../media/image5.svg"/><Relationship Id="rId6" Type="http://schemas.openxmlformats.org/officeDocument/2006/relationships/image" Target="../media/image4.png"/><Relationship Id="rId5" Type="http://schemas.openxmlformats.org/officeDocument/2006/relationships/slide" Target="slide10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0" Type="http://schemas.openxmlformats.org/officeDocument/2006/relationships/notesSlide" Target="../notesSlides/notesSlide7.xml"/><Relationship Id="rId1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14.xml"/><Relationship Id="rId7" Type="http://schemas.openxmlformats.org/officeDocument/2006/relationships/image" Target="../media/image5.svg"/><Relationship Id="rId6" Type="http://schemas.openxmlformats.org/officeDocument/2006/relationships/image" Target="../media/image4.png"/><Relationship Id="rId5" Type="http://schemas.openxmlformats.org/officeDocument/2006/relationships/slide" Target="slide11.xml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0" Type="http://schemas.openxmlformats.org/officeDocument/2006/relationships/notesSlide" Target="../notesSlides/notesSlide8.xml"/><Relationship Id="rId1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9.xml"/><Relationship Id="rId8" Type="http://schemas.openxmlformats.org/officeDocument/2006/relationships/slideLayout" Target="../slideLayouts/slideLayout12.xml"/><Relationship Id="rId7" Type="http://schemas.openxmlformats.org/officeDocument/2006/relationships/tags" Target="../tags/tag15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slide" Target="slide12.xml"/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PPT封面"/>
          <p:cNvPicPr>
            <a:picLocks noChangeAspect="1"/>
          </p:cNvPicPr>
          <p:nvPr/>
        </p:nvPicPr>
        <p:blipFill>
          <a:blip r:embed="rId1"/>
          <a:srcRect l="5153" r="9962"/>
          <a:stretch>
            <a:fillRect/>
          </a:stretch>
        </p:blipFill>
        <p:spPr>
          <a:xfrm>
            <a:off x="374650" y="2217420"/>
            <a:ext cx="4302760" cy="242252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0" y="20320"/>
            <a:ext cx="12191365" cy="938530"/>
            <a:chOff x="0" y="32"/>
            <a:chExt cx="19199" cy="1478"/>
          </a:xfrm>
        </p:grpSpPr>
        <p:sp>
          <p:nvSpPr>
            <p:cNvPr id="7" name="矩形 259"/>
            <p:cNvSpPr>
              <a:spLocks noChangeArrowheads="1"/>
            </p:cNvSpPr>
            <p:nvPr/>
          </p:nvSpPr>
          <p:spPr bwMode="auto">
            <a:xfrm>
              <a:off x="0" y="32"/>
              <a:ext cx="19199" cy="147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txBody>
            <a:bodyPr wrap="square" lIns="0" tIns="0" rIns="0" bIns="107950" anchor="t" anchorCtr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l" fontAlgn="auto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en-US" altLang="zh-CN" sz="3600" b="1" kern="5000" dirty="0" smtClean="0">
                  <a:solidFill>
                    <a:srgbClr val="1D41D5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  <a:sym typeface="+mn-lt"/>
                </a:rPr>
                <a:t>  AUTOMOBILE ENGLISH</a:t>
              </a:r>
              <a:endParaRPr lang="en-US" altLang="zh-CN" sz="3600" b="1" kern="5000" dirty="0" smtClean="0">
                <a:solidFill>
                  <a:srgbClr val="1D41D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lt"/>
              </a:endParaRPr>
            </a:p>
          </p:txBody>
        </p:sp>
        <p:sp>
          <p:nvSpPr>
            <p:cNvPr id="5" name="矩形 259"/>
            <p:cNvSpPr>
              <a:spLocks noChangeArrowheads="1"/>
            </p:cNvSpPr>
            <p:nvPr/>
          </p:nvSpPr>
          <p:spPr bwMode="auto">
            <a:xfrm>
              <a:off x="9078" y="407"/>
              <a:ext cx="4510" cy="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l" fontAlgn="auto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sz="3600" b="1" kern="5000" smtClean="0">
                  <a:solidFill>
                    <a:srgbClr val="1D41D5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汽车</a:t>
              </a:r>
              <a:r>
                <a:rPr lang="zh-CN" sz="3600" b="1" kern="5000" smtClean="0">
                  <a:solidFill>
                    <a:srgbClr val="1D41D5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专业英语</a:t>
              </a:r>
              <a:endParaRPr lang="zh-CN" altLang="zh-CN" sz="3600" b="1" kern="5000" dirty="0" smtClean="0">
                <a:solidFill>
                  <a:srgbClr val="1D41D5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635" y="6179820"/>
            <a:ext cx="12201525" cy="6883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en-US" altLang="zh-CN"/>
              <a:t>                     Shanxi Institute of Mechanical &amp; Electrical Engineering  </a:t>
            </a:r>
            <a:endParaRPr lang="en-US" altLang="zh-CN"/>
          </a:p>
          <a:p>
            <a:pPr algn="l"/>
            <a:r>
              <a:rPr lang="en-US" altLang="zh-CN"/>
              <a:t>                     </a:t>
            </a:r>
            <a:r>
              <a:rPr lang="zh-CN" altLang="en-US"/>
              <a:t>山西机电职业技术学院</a:t>
            </a:r>
            <a:endParaRPr lang="zh-CN" altLang="en-US"/>
          </a:p>
        </p:txBody>
      </p:sp>
      <p:pic>
        <p:nvPicPr>
          <p:cNvPr id="9" name="图片 8" descr="校徽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V="1">
            <a:off x="635" y="6179820"/>
            <a:ext cx="680085" cy="692785"/>
          </a:xfrm>
          <a:prstGeom prst="rect">
            <a:avLst/>
          </a:prstGeom>
        </p:spPr>
      </p:pic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5265420" y="3277870"/>
            <a:ext cx="6567805" cy="104521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sx="1000" sy="1000" algn="ctr" rotWithShape="0">
              <a:schemeClr val="tx2"/>
            </a:outerShdw>
          </a:effectLst>
        </p:spPr>
        <p:txBody>
          <a:bodyPr wrap="square">
            <a:spAutoFit/>
          </a:bodyPr>
          <a:p>
            <a:pPr algn="ctr" latinLnBrk="1">
              <a:spcBef>
                <a:spcPct val="50000"/>
              </a:spcBef>
              <a:defRPr/>
            </a:pPr>
            <a:r>
              <a:rPr lang="en-US" altLang="zh-CN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Gulim" panose="020B0600000101010101" pitchFamily="34" charset="-127"/>
                <a:cs typeface="Times New Roman" panose="02020603050405020304" pitchFamily="18" charset="0"/>
              </a:rPr>
              <a:t>Lesson 1 Classification of cars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  <a:ea typeface="Gulim" panose="020B0600000101010101" pitchFamily="34" charset="-127"/>
            </a:endParaRPr>
          </a:p>
          <a:p>
            <a:pPr algn="ctr" latinLnBrk="1">
              <a:spcBef>
                <a:spcPct val="50000"/>
              </a:spcBef>
              <a:defRPr/>
            </a:pPr>
            <a:r>
              <a:rPr lang="zh-CN" altLang="en-US" sz="2000" b="1" dirty="0">
                <a:solidFill>
                  <a:schemeClr val="accent6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汽车的分类</a:t>
            </a:r>
            <a:endParaRPr lang="zh-CN" altLang="en-US" sz="2000" b="1" dirty="0">
              <a:solidFill>
                <a:schemeClr val="accent6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5405914" y="2523351"/>
            <a:ext cx="6500812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algn="ctr" fontAlgn="auto" latinLnBrk="1"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zh-CN" sz="3200" b="1" dirty="0">
                <a:solidFill>
                  <a:schemeClr val="tx1"/>
                </a:solidFill>
                <a:effectLst/>
                <a:uFillTx/>
                <a:latin typeface="+mj-lt"/>
                <a:ea typeface="华文彩云" panose="02010800040101010101" pitchFamily="2" charset="-122"/>
              </a:rPr>
              <a:t>Unit 1 Introduction to cars</a:t>
            </a:r>
            <a:endParaRPr kumimoji="1" lang="en-US" altLang="zh-CN" sz="3200" b="1" dirty="0">
              <a:solidFill>
                <a:schemeClr val="tx1"/>
              </a:solidFill>
              <a:effectLst/>
              <a:uFillTx/>
              <a:latin typeface="+mj-lt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873760" y="1029970"/>
            <a:ext cx="10565765" cy="5311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609600" algn="just" eaLnBrk="0" fontAlgn="auto" hangingPunct="0">
              <a:lnSpc>
                <a:spcPct val="130000"/>
              </a:lnSpc>
              <a:buFontTx/>
              <a:buNone/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基于车型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609600" algn="just" eaLnBrk="0" fontAlgn="auto" hangingPunct="0">
              <a:lnSpc>
                <a:spcPct val="130000"/>
              </a:lnSpc>
              <a:buFontTx/>
              <a:buNone/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轿车:轿车有四个门和一个传统的后备箱。它们有各种尺寸可供选择，包括微型、紧凑型，中级和高级轿车。轿车是世界上最受欢迎的汽车类型之一，包括美国、中国和俄罗斯等汽车巨头在内。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609600" algn="just" eaLnBrk="0" fontAlgn="auto" hangingPunct="0">
              <a:lnSpc>
                <a:spcPct val="130000"/>
              </a:lnSpc>
              <a:buFontTx/>
              <a:buNone/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轿跑车：轿跑车是一种双门轿车，有后备箱和坚固的车顶。轿跑车的特点是后排空间有限的双座或四座客舱。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609600" algn="just" eaLnBrk="0" fontAlgn="auto" hangingPunct="0">
              <a:lnSpc>
                <a:spcPct val="130000"/>
              </a:lnSpc>
              <a:buFontTx/>
              <a:buNone/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掀背车：传统上，“掀背车”一词指的是带有方形顶篷和后翻盖舱门的紧凑型或微型车。翻盖舱门连接车辆的储物区，而不是传统的后备箱。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609600" algn="just" eaLnBrk="0" fontAlgn="auto" hangingPunct="0">
              <a:lnSpc>
                <a:spcPct val="130000"/>
              </a:lnSpc>
              <a:buFontTx/>
              <a:buNone/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敞篷车：敞篷车有可伸缩的车顶。它们特别适合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炎热晴朗的天气</a:t>
            </a: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</a:t>
              </a:r>
              <a:r>
                <a:rPr lang="en-US" altLang="zh-CN" sz="1400" b="1">
                  <a:solidFill>
                    <a:schemeClr val="tx1"/>
                  </a:solidFill>
                </a:rPr>
                <a:t>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33437323831373b333530353430323bb7b5bbd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70335" y="6231890"/>
            <a:ext cx="515620" cy="51562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873760" y="1029970"/>
            <a:ext cx="10565765" cy="4918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609600" algn="just" eaLnBrk="0" fontAlgn="auto" hangingPunct="0">
              <a:lnSpc>
                <a:spcPct val="130000"/>
              </a:lnSpc>
              <a:buFontTx/>
              <a:buNone/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运动型多用途车（SUV）： SUV和跨界车经常被混淆，因为这两种车型有很多共同点，即离地距离大，车轮大，外观设计大胆。然而，SUV提供了更好的越野能力，因为它们通常建立在坚固的底盘上，这种底盘通常借鉴自轻型卡车，有四轮驱动。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609600" algn="just" eaLnBrk="0" fontAlgn="auto" hangingPunct="0">
              <a:lnSpc>
                <a:spcPct val="130000"/>
              </a:lnSpc>
              <a:buFontTx/>
              <a:buNone/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型箱式旅行车：小型厢式旅行车是家用汽车领域的老黄牛，在同时载人和物上表现最优。它们被称为小型厢式旅行车，但他们一点也不“迷你”。这是因为它们车身高大，有便于进入的滑动侧门，还有一个后舱口，直通一个大的储物区。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609600" algn="just" eaLnBrk="0" fontAlgn="auto" hangingPunct="0">
              <a:lnSpc>
                <a:spcPct val="130000"/>
              </a:lnSpc>
              <a:buFontTx/>
              <a:buNone/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皮卡:皮卡有一个驾驶室和一个开放的储物空间，侧面较低，装载门在后面。他们通常配备全轮驱动系统，并提供卓越的越野性能和拖拽能力。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80645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33437323831373b333530353430323bb7b5bbd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70335" y="6209665"/>
            <a:ext cx="515620" cy="51562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191895" y="591820"/>
            <a:ext cx="8735060" cy="518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Match the following cars in Column I with their names in Column II.     </a:t>
            </a:r>
            <a:endParaRPr lang="en-US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096125" y="3470275"/>
            <a:ext cx="16808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convertible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188450" y="3470275"/>
            <a:ext cx="10217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coupe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01360" y="3470275"/>
            <a:ext cx="1016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sedan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995"/>
            <a:chOff x="10405" y="144"/>
            <a:chExt cx="8628" cy="737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3" name="流程图: 可选过程 2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4" name="流程图: 可选过程 3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5" name="流程图: 可选过程 4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439" name="矩形 439"/>
          <p:cNvSpPr/>
          <p:nvPr/>
        </p:nvSpPr>
        <p:spPr>
          <a:xfrm>
            <a:off x="537210" y="716915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3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14" name="图片 77" descr="图片9"/>
          <p:cNvPicPr>
            <a:picLocks noChangeAspect="1"/>
          </p:cNvPicPr>
          <p:nvPr/>
        </p:nvPicPr>
        <p:blipFill>
          <a:blip r:embed="rId5"/>
          <a:srcRect t="59573" b="29843"/>
          <a:stretch>
            <a:fillRect/>
          </a:stretch>
        </p:blipFill>
        <p:spPr>
          <a:xfrm>
            <a:off x="7664450" y="4392930"/>
            <a:ext cx="2585958" cy="1440000"/>
          </a:xfrm>
          <a:prstGeom prst="rect">
            <a:avLst/>
          </a:prstGeom>
        </p:spPr>
      </p:pic>
      <p:pic>
        <p:nvPicPr>
          <p:cNvPr id="15" name="图片 77" descr="图片9"/>
          <p:cNvPicPr>
            <a:picLocks noChangeAspect="1"/>
          </p:cNvPicPr>
          <p:nvPr/>
        </p:nvPicPr>
        <p:blipFill>
          <a:blip r:embed="rId5"/>
          <a:srcRect t="49389" b="39776"/>
          <a:stretch>
            <a:fillRect/>
          </a:stretch>
        </p:blipFill>
        <p:spPr>
          <a:xfrm>
            <a:off x="929005" y="4392930"/>
            <a:ext cx="2525902" cy="1440000"/>
          </a:xfrm>
          <a:prstGeom prst="rect">
            <a:avLst/>
          </a:prstGeom>
        </p:spPr>
      </p:pic>
      <p:pic>
        <p:nvPicPr>
          <p:cNvPr id="16" name="图片 77" descr="图片9"/>
          <p:cNvPicPr>
            <a:picLocks noChangeAspect="1"/>
          </p:cNvPicPr>
          <p:nvPr/>
        </p:nvPicPr>
        <p:blipFill>
          <a:blip r:embed="rId5"/>
          <a:srcRect t="39205" b="49442"/>
          <a:stretch>
            <a:fillRect/>
          </a:stretch>
        </p:blipFill>
        <p:spPr>
          <a:xfrm>
            <a:off x="522605" y="1858645"/>
            <a:ext cx="2410639" cy="1440000"/>
          </a:xfrm>
          <a:prstGeom prst="rect">
            <a:avLst/>
          </a:prstGeom>
        </p:spPr>
      </p:pic>
      <p:pic>
        <p:nvPicPr>
          <p:cNvPr id="17" name="图片 77" descr="图片9"/>
          <p:cNvPicPr>
            <a:picLocks noChangeAspect="1"/>
          </p:cNvPicPr>
          <p:nvPr/>
        </p:nvPicPr>
        <p:blipFill>
          <a:blip r:embed="rId5"/>
          <a:srcRect l="3349" t="30804" r="-3349" b="60262"/>
          <a:stretch>
            <a:fillRect/>
          </a:stretch>
        </p:blipFill>
        <p:spPr>
          <a:xfrm>
            <a:off x="5971540" y="1858645"/>
            <a:ext cx="3063728" cy="1440000"/>
          </a:xfrm>
          <a:prstGeom prst="rect">
            <a:avLst/>
          </a:prstGeom>
        </p:spPr>
      </p:pic>
      <p:pic>
        <p:nvPicPr>
          <p:cNvPr id="18" name="图片 77" descr="图片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rcRect t="20753" b="68537"/>
          <a:stretch>
            <a:fillRect/>
          </a:stretch>
        </p:blipFill>
        <p:spPr>
          <a:xfrm>
            <a:off x="3228340" y="1858645"/>
            <a:ext cx="2555577" cy="1440000"/>
          </a:xfrm>
          <a:prstGeom prst="rect">
            <a:avLst/>
          </a:prstGeom>
        </p:spPr>
      </p:pic>
      <p:pic>
        <p:nvPicPr>
          <p:cNvPr id="20" name="图片 77" descr="图片9"/>
          <p:cNvPicPr>
            <a:picLocks noChangeAspect="1"/>
          </p:cNvPicPr>
          <p:nvPr/>
        </p:nvPicPr>
        <p:blipFill>
          <a:blip r:embed="rId5"/>
          <a:srcRect b="89157"/>
          <a:stretch>
            <a:fillRect/>
          </a:stretch>
        </p:blipFill>
        <p:spPr>
          <a:xfrm>
            <a:off x="4297680" y="4392930"/>
            <a:ext cx="2524177" cy="14400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10621645" y="3470275"/>
            <a:ext cx="8832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SUV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802380" y="3487420"/>
            <a:ext cx="19900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pickup truck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366645" y="3470275"/>
            <a:ext cx="13633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minivan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75615" y="3470275"/>
            <a:ext cx="16992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hatchback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539240" y="3016250"/>
            <a:ext cx="3275965" cy="6305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1419225" y="2936875"/>
            <a:ext cx="2413000" cy="6661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2281555" y="3810635"/>
            <a:ext cx="764540" cy="873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5514340" y="3821430"/>
            <a:ext cx="763905" cy="7861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 flipV="1">
            <a:off x="7261225" y="2991485"/>
            <a:ext cx="600710" cy="676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9543415" y="3810635"/>
            <a:ext cx="1360805" cy="7861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9624060" y="2880360"/>
            <a:ext cx="629285" cy="755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coupe(1)(1)"/>
          <p:cNvPicPr>
            <a:picLocks noChangeAspect="1"/>
          </p:cNvPicPr>
          <p:nvPr/>
        </p:nvPicPr>
        <p:blipFill>
          <a:blip r:embed="rId7"/>
          <a:srcRect t="46691"/>
          <a:stretch>
            <a:fillRect/>
          </a:stretch>
        </p:blipFill>
        <p:spPr>
          <a:xfrm>
            <a:off x="9035415" y="1774825"/>
            <a:ext cx="2800350" cy="137096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188720" y="685165"/>
            <a:ext cx="8354060" cy="536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Find the cars which fit the descriptions in Task 3.    </a:t>
            </a:r>
            <a:endParaRPr lang="en-US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88720" y="1376680"/>
            <a:ext cx="10575290" cy="5331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 fontAlgn="auto">
              <a:lnSpc>
                <a:spcPct val="110000"/>
              </a:lnSpc>
            </a:pPr>
            <a:r>
              <a:rPr sz="2400">
                <a:latin typeface="Times New Roman" panose="02020603050405020304" pitchFamily="18" charset="0"/>
                <a:cs typeface="Times New Roman" panose="02020603050405020304" pitchFamily="18" charset="0"/>
              </a:rPr>
              <a:t>Which car ...</a:t>
            </a:r>
            <a:endParaRPr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10000"/>
              </a:lnSpc>
            </a:pPr>
            <a:r>
              <a:rPr sz="2400">
                <a:latin typeface="Times New Roman" panose="02020603050405020304" pitchFamily="18" charset="0"/>
                <a:cs typeface="Times New Roman" panose="02020603050405020304" pitchFamily="18" charset="0"/>
              </a:rPr>
              <a:t>1. is the best at carrying people and cargo in an efficient package?</a:t>
            </a:r>
            <a:endParaRPr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10000"/>
              </a:lnSpc>
            </a:pPr>
            <a:endParaRPr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10000"/>
              </a:lnSpc>
            </a:pPr>
            <a:r>
              <a:rPr sz="2400">
                <a:latin typeface="Times New Roman" panose="02020603050405020304" pitchFamily="18" charset="0"/>
                <a:cs typeface="Times New Roman" panose="02020603050405020304" pitchFamily="18" charset="0"/>
              </a:rPr>
              <a:t>2. provides good off-road abilities?</a:t>
            </a:r>
            <a:endParaRPr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10000"/>
              </a:lnSpc>
            </a:pPr>
            <a:endParaRPr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10000"/>
              </a:lnSpc>
            </a:pPr>
            <a:r>
              <a:rPr sz="2400">
                <a:latin typeface="Times New Roman" panose="02020603050405020304" pitchFamily="18" charset="0"/>
                <a:cs typeface="Times New Roman" panose="02020603050405020304" pitchFamily="18" charset="0"/>
              </a:rPr>
              <a:t>3. is perfect for hot, sunny weather?</a:t>
            </a:r>
            <a:endParaRPr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10000"/>
              </a:lnSpc>
            </a:pPr>
            <a:endParaRPr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10000"/>
              </a:lnSpc>
            </a:pPr>
            <a:r>
              <a:rPr sz="2400">
                <a:latin typeface="Times New Roman" panose="02020603050405020304" pitchFamily="18" charset="0"/>
                <a:cs typeface="Times New Roman" panose="02020603050405020304" pitchFamily="18" charset="0"/>
              </a:rPr>
              <a:t>4. is suitable for a driver and one passenger?</a:t>
            </a:r>
            <a:endParaRPr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10000"/>
              </a:lnSpc>
            </a:pPr>
            <a:endParaRPr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10000"/>
              </a:lnSpc>
            </a:pPr>
            <a:r>
              <a:rPr sz="2400">
                <a:latin typeface="Times New Roman" panose="02020603050405020304" pitchFamily="18" charset="0"/>
                <a:cs typeface="Times New Roman" panose="02020603050405020304" pitchFamily="18" charset="0"/>
              </a:rPr>
              <a:t>5. is available in different sizes?</a:t>
            </a:r>
            <a:endParaRPr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10000"/>
              </a:lnSpc>
            </a:pPr>
            <a:endParaRPr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10000"/>
              </a:lnSpc>
            </a:pPr>
            <a:r>
              <a:rPr sz="2400">
                <a:latin typeface="Times New Roman" panose="02020603050405020304" pitchFamily="18" charset="0"/>
                <a:cs typeface="Times New Roman" panose="02020603050405020304" pitchFamily="18" charset="0"/>
              </a:rPr>
              <a:t>6. is good for transporting things?</a:t>
            </a:r>
            <a:endParaRPr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00000"/>
              </a:lnSpc>
            </a:pPr>
            <a:endParaRPr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577975" y="2232025"/>
            <a:ext cx="96342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minivan is the best at carrying people and cargo in an efficient package.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77975" y="3067685"/>
            <a:ext cx="59182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SUV provides good off-road abilities.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77975" y="3838575"/>
            <a:ext cx="64700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convertible is perfect for hot, sunny weather.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577975" y="4651375"/>
            <a:ext cx="65455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coupe is suitable for a driver and one passenger.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577975" y="5445125"/>
            <a:ext cx="55137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sedan is available in different sizes.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577975" y="6238875"/>
            <a:ext cx="67081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pickup truck is good for transporting things.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2" name="流程图: 可选过程 1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439" name="矩形 439"/>
          <p:cNvSpPr/>
          <p:nvPr/>
        </p:nvSpPr>
        <p:spPr>
          <a:xfrm>
            <a:off x="537210" y="798195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4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  <p:bldP spid="5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CB019B1-382A-4266-B25C-5B523AA43C14-1" descr="qt_temp"/>
          <p:cNvPicPr>
            <a:picLocks noChangeAspect="1"/>
          </p:cNvPicPr>
          <p:nvPr/>
        </p:nvPicPr>
        <p:blipFill>
          <a:blip r:embed="rId1"/>
          <a:srcRect l="6616" t="14724" r="3933" b="10143"/>
          <a:stretch>
            <a:fillRect/>
          </a:stretch>
        </p:blipFill>
        <p:spPr>
          <a:xfrm>
            <a:off x="173355" y="1143000"/>
            <a:ext cx="11912600" cy="5621020"/>
          </a:xfrm>
          <a:prstGeom prst="rect">
            <a:avLst/>
          </a:prstGeom>
        </p:spPr>
      </p:pic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191895" y="542290"/>
            <a:ext cx="10800715" cy="5124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Fill in the following blanks and introduce to each other the classifications of cars.    </a:t>
            </a:r>
            <a:endParaRPr lang="en-US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222615" y="3585210"/>
            <a:ext cx="20739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cars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6795" y="4963795"/>
            <a:ext cx="11201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sedan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411210" y="2452370"/>
            <a:ext cx="12915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 cars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26795" y="3172460"/>
            <a:ext cx="30892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manual transmission 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cars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70545" y="1247140"/>
            <a:ext cx="22034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petrol engine 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cars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9" name="矩形 439"/>
          <p:cNvSpPr/>
          <p:nvPr/>
        </p:nvSpPr>
        <p:spPr>
          <a:xfrm>
            <a:off x="537210" y="636270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5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57885" y="1381125"/>
            <a:ext cx="32810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automatic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transmission 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cars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42210" y="5953760"/>
            <a:ext cx="11499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coupe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92830" y="4985385"/>
            <a:ext cx="1652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hatchback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23840" y="5964555"/>
            <a:ext cx="16732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convertible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68845" y="5082540"/>
            <a:ext cx="9017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SUV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187690" y="6062345"/>
            <a:ext cx="19513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pickup truck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139045" y="5091430"/>
            <a:ext cx="14135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minivan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20" name="流程图: 可选过程 19">
              <a:hlinkClick r:id="rId2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21" name="流程图: 可选过程 20">
              <a:hlinkClick r:id="rId3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22" name="流程图: 可选过程 21">
              <a:hlinkClick r:id="rId4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23" name="流程图: 可选过程 22">
              <a:hlinkClick r:id="rId5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6"/>
          <p:cNvSpPr txBox="1"/>
          <p:nvPr/>
        </p:nvSpPr>
        <p:spPr>
          <a:xfrm>
            <a:off x="4434840" y="1737995"/>
            <a:ext cx="7186295" cy="4142740"/>
          </a:xfrm>
          <a:prstGeom prst="rect">
            <a:avLst/>
          </a:prstGeom>
          <a:solidFill>
            <a:schemeClr val="lt1"/>
          </a:solidFill>
          <a:ln w="12700" cap="rnd" cmpd="sng">
            <a:solidFill>
              <a:schemeClr val="accent1">
                <a:shade val="50000"/>
              </a:schemeClr>
            </a:solidFill>
            <a:prstDash val="solid"/>
            <a:round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266700" algn="just" rtl="0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Do you want a petrol engine car or an electric car?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rtl="0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_________________________________________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rtl="0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What features are you looking for?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rtl="0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_________________________________________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rtl="0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Who will drive the car?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rtl="0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_________________________________________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rtl="0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A: Have you thought about the color?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66700" algn="just" rtl="0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B: _________________________________________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191895" y="559435"/>
            <a:ext cx="10800715" cy="5664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Choose a suitable expression for each blank to complete the following conversation. </a:t>
            </a:r>
            <a:endParaRPr lang="en-US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439" name="矩形 439"/>
          <p:cNvSpPr/>
          <p:nvPr/>
        </p:nvSpPr>
        <p:spPr>
          <a:xfrm>
            <a:off x="537210" y="702945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6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217795" y="2284095"/>
            <a:ext cx="53924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would like to buy a petrol engine car.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191895" y="1064260"/>
            <a:ext cx="74523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Situation: A is a salesperson in a 4S store, B is a customer.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5"/>
          <p:cNvSpPr txBox="1"/>
          <p:nvPr/>
        </p:nvSpPr>
        <p:spPr>
          <a:xfrm>
            <a:off x="536575" y="1737995"/>
            <a:ext cx="3613150" cy="4142740"/>
          </a:xfrm>
          <a:prstGeom prst="rect">
            <a:avLst/>
          </a:prstGeom>
          <a:gradFill>
            <a:gsLst>
              <a:gs pos="35000">
                <a:srgbClr val="F6EDE1"/>
              </a:gs>
              <a:gs pos="0">
                <a:srgbClr val="F9F3EB"/>
              </a:gs>
              <a:gs pos="100000">
                <a:srgbClr val="F3E6D7"/>
              </a:gs>
            </a:gsLst>
            <a:lin scaled="1"/>
          </a:gradFill>
          <a:ln w="12700" cmpd="sng">
            <a:solidFill>
              <a:srgbClr val="DAED05"/>
            </a:solidFill>
            <a:prstDash val="solid"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 rtl="0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1. I think white is more popular.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rtl="0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2. I want a car with good off-road performance.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rtl="0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3. I would like to buy a petrol engine car.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 rtl="0" fontAlgn="auto">
              <a:lnSpc>
                <a:spcPct val="130000"/>
              </a:lnSpc>
            </a:pP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4. I’</a:t>
            </a:r>
            <a:r>
              <a:rPr lang="en-US" altLang="zh-CN" sz="2400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m looking for a car for my son.</a:t>
            </a:r>
            <a:endParaRPr lang="en-US" altLang="zh-CN" sz="2400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17795" y="3230880"/>
            <a:ext cx="5829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want a car with good off-road performance.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217795" y="4166870"/>
            <a:ext cx="53924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looking for a car for my son.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217795" y="5124450"/>
            <a:ext cx="53924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think white is more popular.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7" name="流程图: 可选过程 6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10" name="流程图: 可选过程 9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</p:spTree>
    <p:custDataLst>
      <p:tags r:id="rId5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8825865" y="3610610"/>
            <a:ext cx="711200" cy="20631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825865" y="1550035"/>
            <a:ext cx="711200" cy="2073910"/>
          </a:xfrm>
          <a:prstGeom prst="rect">
            <a:avLst/>
          </a:prstGeom>
          <a:solidFill>
            <a:srgbClr val="0070C0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903855" y="4986020"/>
            <a:ext cx="2206625" cy="687705"/>
          </a:xfrm>
          <a:prstGeom prst="rect">
            <a:avLst/>
          </a:prstGeom>
          <a:solidFill>
            <a:srgbClr val="C8BE07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34740" y="4298315"/>
            <a:ext cx="4424045" cy="687705"/>
          </a:xfrm>
          <a:prstGeom prst="rect">
            <a:avLst/>
          </a:prstGeom>
          <a:solidFill>
            <a:srgbClr val="93E31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370070" y="2237740"/>
            <a:ext cx="4434205" cy="687705"/>
          </a:xfrm>
          <a:prstGeom prst="rect">
            <a:avLst/>
          </a:prstGeom>
          <a:solidFill>
            <a:srgbClr val="FFFF00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903855" y="1550035"/>
            <a:ext cx="5154930" cy="68770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191895" y="559435"/>
            <a:ext cx="3178175" cy="5664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Complete the word search.</a:t>
            </a:r>
            <a:endParaRPr lang="en-US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439" name="矩形 439"/>
          <p:cNvSpPr/>
          <p:nvPr/>
        </p:nvSpPr>
        <p:spPr>
          <a:xfrm>
            <a:off x="537210" y="702945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7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2903855" y="1550035"/>
          <a:ext cx="6646545" cy="41338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9775"/>
                <a:gridCol w="738505"/>
                <a:gridCol w="735965"/>
                <a:gridCol w="739775"/>
                <a:gridCol w="738505"/>
                <a:gridCol w="739775"/>
                <a:gridCol w="738505"/>
                <a:gridCol w="735965"/>
                <a:gridCol w="739775"/>
              </a:tblGrid>
              <a:tr h="6889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endParaRPr lang="en-US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矩形 12"/>
          <p:cNvSpPr/>
          <p:nvPr/>
        </p:nvSpPr>
        <p:spPr>
          <a:xfrm>
            <a:off x="5111115" y="1550035"/>
            <a:ext cx="747395" cy="343598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903855" y="1550035"/>
            <a:ext cx="730250" cy="343598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16" name="流程图: 可选过程 15">
              <a:hlinkClick r:id="rId2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17" name="流程图: 可选过程 16">
              <a:hlinkClick r:id="rId3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18" name="流程图: 可选过程 17">
              <a:hlinkClick r:id="rId4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19" name="流程图: 可选过程 18">
              <a:hlinkClick r:id="rId5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235325" y="2706370"/>
            <a:ext cx="5721350" cy="14452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en-US" altLang="zh-CN" sz="8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 you!</a:t>
            </a:r>
            <a:endParaRPr lang="en-US" altLang="zh-CN" sz="8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图片 2" descr="学校名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7945" y="2706370"/>
            <a:ext cx="9516745" cy="141605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99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998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98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32" name="表格 31"/>
          <p:cNvGraphicFramePr/>
          <p:nvPr>
            <p:custDataLst>
              <p:tags r:id="rId5"/>
            </p:custDataLst>
          </p:nvPr>
        </p:nvGraphicFramePr>
        <p:xfrm>
          <a:off x="1355725" y="766445"/>
          <a:ext cx="9481185" cy="5920740"/>
        </p:xfrm>
        <a:graphic>
          <a:graphicData uri="http://schemas.openxmlformats.org/drawingml/2006/table">
            <a:tbl>
              <a:tblPr/>
              <a:tblGrid>
                <a:gridCol w="3855085"/>
                <a:gridCol w="5626100"/>
              </a:tblGrid>
              <a:tr h="5187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classification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hatchback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1943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fuel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convertible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187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petrol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retractable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1943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engine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crossover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187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transmission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aggressive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1943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automatic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exterior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187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manual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sturdy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187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sedan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chassis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7302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trunk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sport-utility vehicle (SUV)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  <a:tr h="51943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automotive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minivan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6F0"/>
                    </a:solidFill>
                  </a:tcPr>
                </a:tc>
              </a:tr>
              <a:tr h="5187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coupe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pickup truck</a:t>
                      </a:r>
                      <a:endParaRPr lang="en-US" altLang="en-US" sz="2400" b="0">
                        <a:solidFill>
                          <a:schemeClr val="tx1"/>
                        </a:solidFill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7FF"/>
                    </a:solidFill>
                  </a:tcPr>
                </a:tc>
              </a:tr>
            </a:tbl>
          </a:graphicData>
        </a:graphic>
      </p:graphicFrame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054735" y="1026160"/>
            <a:ext cx="10882630" cy="52343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Choose the correct answer for each question below.</a:t>
            </a:r>
            <a:endParaRPr lang="en-US" sz="24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Cars that are capable of changing gear ratios automatically are called ____________.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A. manual transmission cars               B. transmission manual cars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C. automatic transmission cars           D. transmission automatic cars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What is an electric car?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A. A car that uses gas as its power source.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B. A car that uses petrol as its power source.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C. A car that uses diesel as its power source.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D. A car that uses electricity as a power source.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439" name="矩形 439"/>
          <p:cNvSpPr/>
          <p:nvPr/>
        </p:nvSpPr>
        <p:spPr>
          <a:xfrm>
            <a:off x="461010" y="1219835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1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62471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00000">
            <a:off x="1313815" y="2881630"/>
            <a:ext cx="563245" cy="5632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00000">
            <a:off x="1313180" y="5593715"/>
            <a:ext cx="563245" cy="56324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035685" y="542925"/>
            <a:ext cx="5335905" cy="6375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eaLnBrk="0" fontAlgn="auto" hangingPunct="0">
              <a:lnSpc>
                <a:spcPct val="150000"/>
              </a:lnSpc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+mj-lt"/>
                <a:cs typeface="+mj-lt"/>
              </a:rPr>
              <a:t>Fill in the blanks with the missing words.</a:t>
            </a:r>
            <a:endParaRPr lang="en-US" sz="2000" b="1" dirty="0">
              <a:solidFill>
                <a:schemeClr val="tx1"/>
              </a:solidFill>
              <a:latin typeface="+mj-lt"/>
              <a:cs typeface="+mj-lt"/>
            </a:endParaRPr>
          </a:p>
          <a:p>
            <a:pPr marL="0" indent="0" eaLnBrk="0" hangingPunct="0">
              <a:lnSpc>
                <a:spcPct val="130000"/>
              </a:lnSpc>
              <a:buFontTx/>
              <a:buNone/>
            </a:pPr>
            <a:endParaRPr lang="en-US" sz="2000" b="1" dirty="0">
              <a:solidFill>
                <a:schemeClr val="tx1"/>
              </a:solidFill>
              <a:latin typeface="+mj-lt"/>
              <a:cs typeface="+mj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0" name="表格 9"/>
          <p:cNvGraphicFramePr/>
          <p:nvPr>
            <p:custDataLst>
              <p:tags r:id="rId5"/>
            </p:custDataLst>
          </p:nvPr>
        </p:nvGraphicFramePr>
        <p:xfrm>
          <a:off x="341630" y="1234440"/>
          <a:ext cx="1143762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7830"/>
                <a:gridCol w="9749790"/>
              </a:tblGrid>
              <a:tr h="1645920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Sedan</a:t>
                      </a:r>
                      <a:endParaRPr lang="en-US" altLang="en-US" sz="24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sedan has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1______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doors and a traditional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2_________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hey’re available in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range of s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ize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3_____________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4_________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5_________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and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6_________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381000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Coupe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coupe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7_________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car with a trunk and a solid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8_______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Coupes feature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9________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cabin or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10________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cabin with limited space in the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11_______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row. 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381000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Hatchback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hatchback is a compact or subcompact 12_______ with a squared-off roof and a rear 13_______ hatch door.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381000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Convertible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convertible features a 14__________ roof. They are particularly suited for a hot and 15 ________ day.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39" name="矩形 439"/>
          <p:cNvSpPr/>
          <p:nvPr/>
        </p:nvSpPr>
        <p:spPr>
          <a:xfrm>
            <a:off x="461010" y="651510"/>
            <a:ext cx="489585" cy="4038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r>
              <a:rPr lang="en-US" altLang="zh-CN" sz="2400" b="1" kern="1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</a:t>
            </a:r>
            <a:endParaRPr lang="en-US" altLang="zh-CN" sz="2400" b="1" kern="100"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94955" y="1341755"/>
            <a:ext cx="10642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trunk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46830" y="1330960"/>
            <a:ext cx="8509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3040" y="1878965"/>
            <a:ext cx="192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subcompacts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535545" y="1897380"/>
            <a:ext cx="15316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compacts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505315" y="1897380"/>
            <a:ext cx="13220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mid-size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266315" y="2426970"/>
            <a:ext cx="13665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full-size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773170" y="2988945"/>
            <a:ext cx="14204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two-door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817610" y="2988945"/>
            <a:ext cx="8801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roof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133090" y="3529965"/>
            <a:ext cx="13341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two-seat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753735" y="3529965"/>
            <a:ext cx="14420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four-seat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55875" y="4070985"/>
            <a:ext cx="7874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rear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460615" y="4645025"/>
            <a:ext cx="11436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sedan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693160" y="5126990"/>
            <a:ext cx="11150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flip-up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177790" y="5739130"/>
            <a:ext cx="192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retractable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437255" y="6253480"/>
            <a:ext cx="11582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sunny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0" name="表格 9"/>
          <p:cNvGraphicFramePr/>
          <p:nvPr>
            <p:custDataLst>
              <p:tags r:id="rId5"/>
            </p:custDataLst>
          </p:nvPr>
        </p:nvGraphicFramePr>
        <p:xfrm>
          <a:off x="824230" y="1202055"/>
          <a:ext cx="10870565" cy="4159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470"/>
                <a:gridCol w="9269095"/>
              </a:tblGrid>
              <a:tr h="1184275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SUV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 algn="just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SUVs not only have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increased ground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16__________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large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17_______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aggressive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18________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but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provide better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19__________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abilities.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1190625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Minvan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 algn="just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Minivans are the workhorses of the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20______________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world, the best at carrying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21__________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22_______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 an efficient package. 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1784985">
                <a:tc>
                  <a:txBody>
                    <a:bodyPr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Pickup truck</a:t>
                      </a:r>
                      <a:endParaRPr lang="en-US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 algn="just" fontAlgn="auto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pickup truck has a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23____________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cab and an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24_____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cargo space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They are generally equipped with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25______________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drive system and provide outstanding off-road performance and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26_______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capabilities. 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7679690" y="1322070"/>
            <a:ext cx="1541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clearance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361930" y="1322070"/>
            <a:ext cx="11036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wheels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48455" y="1878965"/>
            <a:ext cx="13119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exterior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018270" y="1836420"/>
            <a:ext cx="13550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off-road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47280" y="2510790"/>
            <a:ext cx="17741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family-car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027805" y="3041015"/>
            <a:ext cx="12458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81750" y="3051810"/>
            <a:ext cx="9899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cargo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06415" y="3681095"/>
            <a:ext cx="1694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passenger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150350" y="3699510"/>
            <a:ext cx="854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562850" y="4235450"/>
            <a:ext cx="14554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all-wheel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409305" y="4789805"/>
            <a:ext cx="11950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towing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654685" y="866775"/>
            <a:ext cx="10882630" cy="5124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Cars can be classified into several types based on many criteria. A brief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cars is listed below: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1. Based on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fuel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used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Petrol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cars: cars that use petrol as a power source.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Gas cars: cars that use gas as a power source.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Electric cars: cars that use electricity as a power source.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2. Based on type of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transmission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Automatic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transmission cars: cars that are capable of changing gear ratios     automatically as they move.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Manual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transmission cars: cars whose gear ratios have to be changed manually.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0345" y="941070"/>
            <a:ext cx="434340" cy="43434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654685" y="785495"/>
            <a:ext cx="10882630" cy="59004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 Based on body style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Sedan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 sedan has four doors and a traditional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trunk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They’re available in a range of sizes from subcompacts to compacts to mid-size, and full-size. Sedan is one of the most popular types of cars all over the world, including such 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automotive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giants as United States, China and Russia.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Coupe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 coupe is a two-door car with a trunk and a solid roof. Coupes feature two-seat cabin or four-seat cabin with limited space in the rear row.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Hatchback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Traditionally, the term “hatchback” has meant a compact or subcompact sedan with a squared-off roof and a rear flip-up hatch door that provides access to the car’s cargo area instead of a conventional trunk.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Convertible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 convertible features a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retractable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roof. They are particularly suited for a hot and sunny day.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0345" y="941070"/>
            <a:ext cx="434340" cy="43434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563880" y="742315"/>
            <a:ext cx="10882630" cy="5944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Sport-utility vehicle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(SUV): SUVs and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crossovers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often confused as these body types have a lot in common, namely increased ground clearance, large wheels,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aggressive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exterior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design. However, SUVs provide better off-road abilities as they are typically built on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sturdy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chassis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often borrowed from light trucks, have four-wheel drive.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Minivan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Minivans are the workhorses of the family-car world, the best at carrying people and cargo in an efficient package. They’re called minivans but they are far from “mini”. That’s because they are tall boxes-on-wheels with sliding side doors for easy access and a rear hatch that opens to a large cargo area.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Pickup truck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 pickup truck has a passenger cab and an open cargo space with low sides and loading gate at the back. They are generally equipped with all-wheel drive system and provide outstanding off-road performance and towing capabilities.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2313534313132323b32313534313130333b5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0345" y="833120"/>
            <a:ext cx="434340" cy="43434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Rot="1" noChangeArrowheads="1"/>
          </p:cNvSpPr>
          <p:nvPr/>
        </p:nvSpPr>
        <p:spPr bwMode="auto">
          <a:xfrm>
            <a:off x="1485265" y="1368425"/>
            <a:ext cx="10085070" cy="39789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汽车可以根据不同的标准分为几种类型。汽车的简要分类如下: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根据所使用的燃料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汽油发动机汽车:使用汽油作为动力来源的汽车。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燃气车:使用天然气作为动力来源的汽车。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电动汽车:以电为动力来源的汽车。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根据变速器类型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自动档汽车:行驶中能够自动变换档位的汽车。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just" eaLnBrk="0" fontAlgn="auto" hangingPunct="0">
              <a:lnSpc>
                <a:spcPct val="13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手动档汽车:行驶中需要手动变换档位的汽车。</a:t>
            </a:r>
            <a:endParaRPr 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07175" y="91440"/>
            <a:ext cx="5478780" cy="467360"/>
            <a:chOff x="10405" y="144"/>
            <a:chExt cx="8628" cy="736"/>
          </a:xfrm>
        </p:grpSpPr>
        <p:sp>
          <p:nvSpPr>
            <p:cNvPr id="6" name="流程图: 可选过程 5">
              <a:hlinkClick r:id="rId1" action="ppaction://hlinksldjump"/>
            </p:cNvPr>
            <p:cNvSpPr/>
            <p:nvPr/>
          </p:nvSpPr>
          <p:spPr>
            <a:xfrm>
              <a:off x="1040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New words &amp; expressions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7" name="流程图: 可选过程 6">
              <a:hlinkClick r:id="rId2" action="ppaction://hlinksldjump"/>
            </p:cNvPr>
            <p:cNvSpPr/>
            <p:nvPr/>
          </p:nvSpPr>
          <p:spPr>
            <a:xfrm>
              <a:off x="14725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Reading &amp; speaking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8" name="流程图: 可选过程 7">
              <a:hlinkClick r:id="rId3" action="ppaction://hlinksldjump"/>
            </p:cNvPr>
            <p:cNvSpPr/>
            <p:nvPr/>
          </p:nvSpPr>
          <p:spPr>
            <a:xfrm>
              <a:off x="12571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before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  <p:sp>
          <p:nvSpPr>
            <p:cNvPr id="9" name="流程图: 可选过程 8">
              <a:hlinkClick r:id="rId4" action="ppaction://hlinksldjump"/>
            </p:cNvPr>
            <p:cNvSpPr/>
            <p:nvPr/>
          </p:nvSpPr>
          <p:spPr>
            <a:xfrm>
              <a:off x="16879" y="144"/>
              <a:ext cx="2154" cy="737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1D41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Tasks in class</a:t>
              </a:r>
              <a:endParaRPr lang="en-US" altLang="zh-CN" sz="1400" b="1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 descr="333437323831373b333530353430323bb7b5bbd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70335" y="6231890"/>
            <a:ext cx="515620" cy="51562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TABLE_BEAUTIFY" val="smartTable{d8d6cbd4-d6fb-4b98-ad9e-a80e5d81f6f0}"/>
  <p:tag name="TABLE_ENDDRAG_ORIGIN_RECT" val="855*374"/>
  <p:tag name="TABLE_ENDDRAG_RECT" val="64*94*855*374"/>
</p:tagLst>
</file>

<file path=ppt/tags/tag11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2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3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4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5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6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7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18.xml><?xml version="1.0" encoding="utf-8"?>
<p:tagLst xmlns:p="http://schemas.openxmlformats.org/presentationml/2006/main">
  <p:tag name="KSO_WM_UNIT_PLACING_PICTURE_USER_VIEWPORT" val="{&quot;height&quot;:2267.716535433071,&quot;width&quot;:4024.530708661417}"/>
</p:tagLst>
</file>

<file path=ppt/tags/tag19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21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22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23.xml><?xml version="1.0" encoding="utf-8"?>
<p:tagLst xmlns:p="http://schemas.openxmlformats.org/presentationml/2006/main">
  <p:tag name="KSO_WM_UNIT_TABLE_BEAUTIFY" val="smartTable{ab705bcd-6031-4297-9841-f98acaba305f}"/>
  <p:tag name="TABLE_ENDDRAG_ORIGIN_RECT" val="523*325"/>
  <p:tag name="TABLE_ENDDRAG_RECT" val="226*147*523*325"/>
</p:tagLst>
</file>

<file path=ppt/tags/tag24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25.xml><?xml version="1.0" encoding="utf-8"?>
<p:tagLst xmlns:p="http://schemas.openxmlformats.org/presentationml/2006/main">
  <p:tag name="KSO_WM_BEAUTIFY_FLAG" val="#wm#"/>
  <p:tag name="KSO_WM_TEMPLATE_CATEGORY" val="custom"/>
  <p:tag name="KSO_WM_TEMPLATE_INDEX" val="20184166"/>
</p:tagLst>
</file>

<file path=ppt/tags/tag27.xml><?xml version="1.0" encoding="utf-8"?>
<p:tagLst xmlns:p="http://schemas.openxmlformats.org/presentationml/2006/main">
  <p:tag name="COMMONDATA" val="eyJoZGlkIjoiOGI4NjI5OTBmMDM1ODFlMDkzNDFlZTFiMWNhZWU5ZTMifQ=="/>
  <p:tag name="KSO_WPP_MARK_KEY" val="43daf092-c5ac-42bc-a9f9-055b31b1771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TABLE_ENDDRAG_ORIGIN_RECT" val="746*466"/>
  <p:tag name="TABLE_ENDDRAG_RECT" val="28*60*746*466"/>
</p:tagLst>
</file>

<file path=ppt/tags/tag6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7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8.xml><?xml version="1.0" encoding="utf-8"?>
<p:tagLst xmlns:p="http://schemas.openxmlformats.org/presentationml/2006/main">
  <p:tag name="KSO_WM_UNIT_TABLE_BEAUTIFY" val="smartTable{8f073902-5619-43b9-9067-e77675d922a9}"/>
</p:tagLst>
</file>

<file path=ppt/tags/tag9.xml><?xml version="1.0" encoding="utf-8"?>
<p:tagLst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item1.xml><?xml version="1.0" encoding="utf-8"?>
<s:customData xmlns="http://www.wps.cn/officeDocument/2013/wpsCustomData" xmlns:s="http://www.wps.cn/officeDocument/2013/wpsCustomData">
  <extobjs>
    <extobj name="ECB019B1-382A-4266-B25C-5B523AA43C14-1">
      <extobjdata type="ECB019B1-382A-4266-B25C-5B523AA43C14" data="ewogICAiRmlsZUlkIiA6ICIxMDYxODMxOTU1MDMiLAogICAiR3JvdXBJZCIgOiAiMjc3NDg3NDY3IiwKICAgIkltYWdlIiA6ICJpVkJPUncwS0dnb0FBQUFOU1VoRVVnQUFBbXdBQUFFakNBWUFBQUNQYzEwQkFBQUFDWEJJV1hNQUFBc1RBQUFMRXdFQW1wd1lBQUFSWWtsRVFWUjRuTzNkZjNEY1paMEg4TTkzRTVyK2dBQ0ZVcVk2VUsyQ2dGU3lnZEx4b0xZVXNCdzNxQndIZ2lncUoraDRuZzdWTzFUMEZKeER4VU04UllZeWpCYUVtNlA5bytnd29PS1JqclphSkltaUZOdnFjTFJ3MWlJL0NqUXBUWlB2L1ZHVE5yYkE1dGQrbjkyOFhuOWxON3ZkVDdKUHUrOStudWY3UEJFQUFBQUFBQUFBQUFBQUFBQUFBQUFBQUFBQUFBQUFBQUFBQUFBQUFBQUFBQUFBQUFBQUFBQUFBQUFBQUFBQUFBQUFBQUFBQUFBQUFBQUFBQUFBQUFBQUFBQUFBQUFBQUFBQUFBQUFBQUFBQUFBQUFBQUFBQUFBQUFBQUFBQUFBQUFBQUFBQUFBQUFBQUFBQUFBQUFBQUF3RGlWRlYwQUFQV3ZwYVZsVFpabGM0cXVnOTN5UEcvcjdPeGNVSFFkVktaVWRBRUExRDloTFQxWmxzMHZ1Z1lxMTFoMEFRQ01IKzN0N1VXWFFFUzB0cllXWFFKRHBNTUdBSkE0Z1EwQUlIR21SSWZBb2xsR2t3Vy9BRlJLaDIwSWhEVkdrd1cvQUZSS2gyMFlMSnBscEN6NEJXQW9kTmdBQUJJbnNBRUFKRTVnQXdCSW5NQUdBSkE0Z1EwQUlIRUNHd0JBNGdRMkFJREVDV3dBQUlrVDJBQUFFaWV3QVFBa1RtQURBRWljd0FZQWtEaUJEUUFnY1kxRkZ3RGpXYmxjem9menZEelAyem83T3hlTWRqMndMeTB0TFd1eUxKdFRkQjB3bnVtd1FRM0tzbXgrMFRVd2ZnaHJVRHdkTmloUVIwZEhOdFRuRExjckJ5TTFuUEhhejdpRmtkRmhBd0JJbk1BR0FKQTRnUTBBSUhFQ0d3QkE0Z1EyQUlERXVVb1VnS3BwYlcwdHVnU29TVHBzQUl5NVBNL2JpcTZCd2J3bnRVV0hEWUF4NTJRT0dCa2ROZ0NBeEFsc0FBQ0pNeVU2REJiTkFnRFZwTU0yQkJab01wcU1Kd0FxcGNNMkJCYk5BZ0JGMEdFREFFaWN3QVlBa0RpQkRRQWdjUUliQUVEaVhIUUFWS3lscFdWTmxtVnppcTZEM2ZJOGI2dUZDNktNbmZUVXl0aGhGeDAyb0dJK2NOT1RaZG44b211b2hMR1RubG9aTyt5aXd3WU0yWklsN1VXWFFFUmNkbG50YmVMZDNtN3NwTUFHOExWSGh3MEFJSEVDR3dCQTRnUTJBSURFQ1d3QUFJa1QyQUFBRWlld0FRQWtUbUFEQUVpY3dBWUFrRGlCRFFBZ2NVNDZBSksxWmN1bStOR1BibzlISHZsNVBQdnNuNktwYVZMTW5IbGNMRng0WWN5ZWZlcGVqOC96dnZqNXorK0pCeCs4TnpadDJoRGJ0bTJOaG9iR09PU1F3K1BvbzArS2hRc3ZqTU1QbjduUDErcnAyUkdkbmY4VFAvdlppdmpqSHgrTDY2NzdZVHozM0ZOeCsrM1h4S09QL2pKbXpab2RIL25JMTJMeTVBTWlJdUtwcDU2SUZTdHVqTFZyMThTMmJWc0gvVmtubjN4V1hIcnBsMGI5OXdHTVh3SWJrS1JWcSs2T08rNzRjc3ljZVV4Y2Z2bVg0N0REam9nTkd6cGl5WkpQeDZPUHJvbXp6dnBBdk90ZC96VHcrTzNidStKYjMvcEVyRi9mSGllY01EK3V2UEk3Y2NBQkI4ZUdEWjF4MjIzWHhNcVZ5MlAxNmgvRUp6OTVTN3p1ZGNjTlBPK1paemJIZmZkOU54NTg4TDdvNm5vaElpS2FtNmRHVjljTDhiV3ZYUlpidG15TWlJaDE2eDZLMWF1L0g2ZWYvcDdZc21WalhIdnRKVEY3OXJ6NDdHZHZqeWxURG96SEhuc2tsaTI3UHA1ODh2ZlYvVVVCNDRJcFVTQTU3ZTMzeDlLbFY4ZEJCMDJMajMvOHhwZzU4N2lZUFBtQWVNdGIzaFp6NWl5S2lJaDc3LzFPckYrLysxeks1Y3UvUG5EN2d4KzhPcVpOZTIxTW5EZ2xqai8rbERqLy9Dc2lJcUtuNTZXNDU1NWJCcjFXWStOK01XL2V1WEhtbWU4YmRQOWRkLzFITEZwMFNWeDg4V2Rqd29TSmtXVlp6Smp4aHIrODFqZWlWR3FNU3k3NXR6ajAwTmZFcEVuN3g3SEhuaHlMRjk4YysrOS8wSmo5WG9EeFM0Y05hbFM1WE02THJtRXNiTnUyTlpZdS9XSkVSSngxMWdlaXFXblNvTzhmY2NTYll0V3F1eU1pNHJISEhvbWpqdHAxaVBYYXRXc2lJaUxMU2pGeDRwUkJ6em42NkpNR3Z0NjgrZkZCMzJ0dVBpU2FtdytKcVZNUGp4VXJib3lJaUJkZjNCck56WWZFS2FlOE15SWlUamhoZm5SM3Z4RFRweDhaRVJHLys5MHZvMVFxUmNUZ3QyRC8vUStLaFFzdmpNMmIvM2U0UC82d1ZHc3MxT3VZZzFxZ3d3WWtaZVhLNWJGOWUxZEV4RDdYcWMyZCs3ZHgwa2xueG5ISHZUVk9QUEgwZ2Z1UE9XWk9SRVFjZSt6Y3ZaNnpaOWRyeDQ3dWZiN3VuaUZ2di8wbXhObG5YenB3dTdsNTZrQllpNGpvN2UySnJxNFhZdm55YjBTZTl3MzZjMDQ4OFl4WC9Qa0Foa09IRFdwVVIwZEhWdTNYckVhSDVUZS9XUlVSRVUxTmsrTEFBdy9kNi91VEp1MGZIL3JRdFh2ZC85NzNYaFhublBQaGFHNmVPdWorelpzZmo5V3J2ejl3dTYrdmQ1K3ZtMlc3Ly8vYTFEUXBtcG9tdjJ5TmIzaERTeno2NkpxNC8vNDdZc09Hempqbm5BL0g4Y2YvVFVSRVRKOStaTlV2T0JqcnNkRC92by9rZFhUbllHUjAySUNrYk43OFdFUkVORFpPR1BKekR6encwTWl5VXVSNVg3UzMzeC9YWGZlaHVPbW14WEhRUWROZTlibFpWbmtXdWVDQ3hRTmR1OGNmWHh2Zi9PWS94eGUvZUVHc1dYTnY5UFgxdmNxekFZWk9ZQU9TMHQyOUxTSWl0bS9mdHRkMFl5VisvZXVWOGZuUG54ZDMzLzN0ZVB2YjN4ZGYrTUt5T08yMGQ0OXFqVE5teklxcnJycHpvS3NXRWZIa2s3K1BXMis5S3E2NTV0MnhhZE82VVgwOUFJRU5TTXJFaWJ1bUludDdkdzVwOFg2ZTk4VWRkMXdiTjk1NFJVeWRlbmhjZGRXZE1YdjJxVVBxbkEzRjFLblQ0Mk1mKzgrNDRvcWI0c2dqanhtNC84a24veEJmL2VvL3hzYU5RaHN3ZWdRMklDbUhIanBqNE91SEgvN3BLejcySnovNXI0R3Y3N3R2YWF4Y3VUeXlMSXYzdi8vZllzS0VpV05XNDU3ZTlLWTU4Wm5QM0JZWFhYVGx3RFR1U3k5MXhiSmwxMWZsOVlIeFFXQURrdEsvVFVkRXhBTVAvSGZzM0xsam40L2J1SEZkUFBYVUV3TzNWNjVjSGhFUmt5YzN4OEVIVHgvVEdtKysrVjhIM2M2eVVzeWYvdzl4NmFYWEROejNoejg4UEtZMUFPT0x3QVlrNVpSVDNqa3dqZm5NTTMrS1pjdSt2dGRqdXJxZWorOSs5d3R4NnFubkR0eTNkZXVmQjc3MzdMTi9HdlQ0UFcvMzl1Nk1pSGpaSUZpSmh4LythYno0NG5ONzNWOHVMeHlZMHAweXBYbllmejdBWHhQWWdLVE1tREZyMEVVQ0R6eHdWM3o3MjR0ajdkcGZ4Qk5Qckk5VnErNk9MMzNwNGpqcXFISzg1ald6Qmg0M2JkcHJJeUlpei9PNDlkYlB4ZE5QL3pHMmJ2MXovUENIdDhVTk4zeDA0SEZkWFMvRzAwLy9YOXg1NTFjR3ZlNmUyMzEwZDIrTFBILzVYU2g2ZWw2SzczM3YzL2U2S0dMNzltM1IwN01yQ0o1MDBwbkQrT2tCOWsxZ0E1Snozbm1maU5iVzNadmkvdXBYYlhIRERSK05xNisrTUpZdXZUcG16Wm85Y054VXY5TlBmOC9BMSt2WHQ4ZW5QLzEzOGFsUHZUMGVlV1IxTEY1OGN4eHd3TUVSc2V2aWhNOTk3dHhvYlYwNDZQa2JOLzV1NE91ZW5wZml0NzlkOVlvMWRuVDhKSzYvL3NPeGJ0MURzWDM3dHRpeVpXUGNjc3Rub3JkM1p4eDFWR3U4NHgwZkdmYlBEL0RYYkp3TEpLZWhvVEV1di93cjhZdGYzQk50YmN0aTA2WjFVU28xeEJGSEhCT25uWGJCb0REWGI5NjhjNk8zZDJmOCtNZmZpK2VlMnhMVHByMDIzdmEyODJMQmd2TWp5MHF4YU5IN1k4V0tHMlA2OUNQandndi9KZDc0eG5KRVJHelpzakYrOElNbEF4djI5cnZwcGsvRm05LzgxbGkwNkpKNC9ldG43N1BPZGV2YVk5MjZ5eU5pMStrSU0yYk1pb3N1dWpMbXpmdjd2eHhkQlRBNkJEWWdXWFBubmgxejU1NWQ4ZU1YTERnL0ZpdzRmNS9mTytPTWkrT01NeTdlNi83RERqdGl5Q2NUTEZuUy91b1BBaGhGL2dzSUFKQTRIVFlBcXFhMXRmWFZId1RzUldBRGh1eXl5M3pvTWpSNW5yZGxXVGEvNkRyWUxjL3p0cUpyb0hJQ0cxQXhIN3JwcVpVUDNjN096Z1ZGMXdDMVRHQURLbFl2SDdybGNqbVBpT2pvNkJpYmcwWUJScG1MRGdBQUVxZkROZ1F0TFMxcnNpeWJVM1FkMUljOHo5dnFwV01Gd05qU1lSc0NZWTNSWkMwWUFKWFNZUnVHOW5hYlpqSXl0allBWUNoMDJBQUFFaWV3QVFBa1RtQURBRWljd0FZQWtEaUJEUUFnY1FJYkFFRGliT3NCd0ppejhYaDZiTjVkVzNUWUFCaHp3bHA2Yk41ZFczVFlBS2dhRzQrbndlYmR0VWVIRFFBZ2NRSWJBRURpQkRZQWdNUUpiQUFBaVhQUkFSU29YQzduUmRjQWxUSmVvVGc2YkZDRDhqeC9zT2dhR0QveVBHOHJ1Z1lZNzNUWW9FQWRIUjFaMFRYQXF4bU56VlYxNTJCa2ROZ0FBQkluc0FFQUpFNWdBd0JJbk1BR0FKQTRnUTBBSUhFQ0d3QkE0Z1EyQUlERUNXd0FBSWtUMkFBQUVpZXdBUUFrenRGVXc5RGEybHAwQ1FEQU9LTEROZ1FPUUdZMEdVOEFWRXFIYlFoRzR3QmtBSUNoMG1FREFFaWN3QVlBa0RpQkRRQWdjUUliQUVEaUJEWUFnTVFKYkFBQWliT3RCd0JWWStOeEdCNGROZ0RHbkkyaTArTTlxUzA2YkFDTU9SdVB3OGpvc0FFQUpFNWdBd0JJbk1BR0FKQTRnUTBBSUhFQ0d3QkE0Z1EyQUlERUNXd0FBSWtUMkFBQUFBQmdKTEtpQ3lDaXBhWGxnU3pMNWhkZEJ3Q01oVHpQSCt6czdEeTU2RHBxbVNuUkJBaHJBTlN6TE12bUZGMURyWE9XYUVJNk9qcDBQS0VLeXVWeUh1SHZIRU5YTHBkbloxbDJkSlpsRHovMDBFUHJpcTZuRnZUL2ZXTmtkTmlvU2VWeU9mZVB3Tjc4WGhndHh0TExlaytlNTNmMTlmV2RVM1FoakM4Q0d3QlVyaFFSa1dWWlg5R0ZNTDRJYkFCUXVZYUlpRHpQZTRzdWhQRkZZQU9BeXVtd1VRaUJEUUFxbEdWWktVS0hqZW9UMkFDZ1FubWVOMFRvc0ZGOUFoc0FWR2lQRHB2QVJsVUpiQUJRb1R6UCs5ZXdtUktscWdRMkFLaFFsbVVORVJGOWZYMDZiRlJWVFo5MDBOTFNzcWFlanJ1b2gwMHE4enh2Nit6c1hGQjBIYStrM3NiTnZ0VGFXS3FGY1FNUnV6dHNwVkpKaDQycXF1a09XNzEvNk5haVdqZ1gxYmhKVHkyTUc0allIZGgwMktpMm11Nnc5V3R2YnkrNkJDS2l0YlcxNkJLR3hMaEpRNjJORzhhMy9pbFJWNGxTYlhVUjJBQ2dHdkk4TDJWWlpoKzJJU2lWU3BZN2pBS0JEV0FNMU10YXlWcGJEL2xLUm1PdFpQKzJIbVBkWWF1WDhSTVIwVDk3WEM2WEM2NWtaSXBlYTF2VGE5Z0FVbFV2SDdiMVpKVFdTbGJsTEZIakp6MUZyN1hWWVFNWVE5WktwbUVVMTBwVzlTeFI0eWNOS2F5MTFXRURnTXE1U3BSQ0NHd0FVS0grTld6MllhUGFCRFlBcUZELzRlK2xVa21IamFvUzJBQ2dRbnRzbkt2RFJsVUpiQUJRb1QybVJIWFlxQ3FCRFFBcTFEOGwydHZiSzdCUlZRSWJBRlNvdjhQVzBOQmdTcFNxRXRnQW9IS2xDQjAycWs5Z0E0REtOVVRvc0ZGOUFoc0FWRTZIalVJSWJBQlFPVmVKVWdpQkRRQXExeEJoSHphcVQyQURnTXJwc0ZFSWdRMEFLdWVrQXdvaHNBRkFoYklzYzVZb2hSRFlBS0JDemhLbEtBSWJBRlRPR2pZS0liQUJRT1VhSWlKMjd0d3BzRkZWQWhzQVZLNFVFZEhZMkdoS2xLb1MyQUNnY3FXSWlKNmVIaDAycWtwZ0E0REtOVVJFN0xmZmZqcHNWSlhBQmdDVjAyR2pFSTFGRnpBYVdsdGJpeTZCR21UY0FNTlFpb2hvYUdnUTJLaXFtdTZ3NVhuZVZuUU5ERllMNzBrdDFEamVlRStvSVEwUkVSTW1UREFsU2xYVmRJZXRzN056UWRFMVVIdU1HMkFFU2hFUk8zYnMwR0dqcW1xNnd3WUExZFIvMHNIRWlSTjEyS2lxbXU2d0FhVE9Xc242MG4rV2FIZDNkMVU2Yk1ZUC9YVFlBTWFBZFhucEdZMzNwTC9EMXRUVU5LYUJ6ZmhKVDlIdmlRNGJ3Qml3VnJJK1pWbFdpb2pvN3U0ZTB5bFI0NGUvcHNNR0FKVnJpSWlZTW1XS2l3Nm9Lb0VOQUNwWGlvaDQvdm5uWFhSQVZaa1NwVll0SzdvQWFwcnh3M0NWSWlLbVRadW13MFpWWlVVWHdPaHBhV2xaazJYWm5LTHJZTGM4ejl2cWFTMktNWmFlZWh0anFTdVh5eTlGeElTT2pvNkdpQkRhcUJwVG9uWEVCMmw2c2l5YlgzUU5vOGtZUzArOWpiRWFVSXFJUElRMXFzeVVhQjFxYjI4dnVnU2l2dmRQTXNiU1VNOWpMR0Y1UkZpL1J0VUpiQUNNdVhxYlRpK1h5M25STll5VTZmVGFZa29VZ0RGWFQyR3RYcGhPcnkwNmJBQlVqZW4wTkpoT3J6MDZiQUFBaVJQWUFBQVNKN0FCQUNST1lBTUFTSnpBQmdDUU9JRU5BQ0J4QWhzQVFPSUVOZ0NBeEFsc0FBQ0pFOWdBQUJJbnNBRUFKRTVnQXdCSW5NQUdBSkE0Z1EwQUlIRUNHd0JBNGdRMkFJREVDV3dBQUlrVDJBQUFFaWV3QVFBa1RtQURBRWljd0FZQWtEaUJEUUFnY1FJYkFFRGlHb3N1Z05IWDJ0cGFkQW5VT1dNTW9McDAyT3BJbnVkdFJkZkFZUFgybnRUYnoxTVB2Q2N3UHVpdzFaSE96czRGUmRkQWZUUEdBSW9oc0FGUU5hYlRZWGhNaVFJdzVremRwc2Q3QWdBQUFBQUFBQUFBQUFBQUFBQUFBQUFBQUFBQUFBQUFBQUFBQUFBQUFBQUFBQUFBQUFBQUFBQUFBQUFBQUFBQUFBQUFBQUFBQUFBQUFBQUFBQUFBQUFBQUFBQUFBQUFBQUFBQUFBQUFBQUFBQUtUdi93RjBHVnlUTExBMnJRQUFBQUJKUlU1RXJrSmdnZz09IiwKICAgIlR5cGUiIDogImZsb3ciCn0K"/>
    </extobj>
  </extobjs>
</s:customData>
</file>

<file path=customXml/itemProps26.xml><?xml version="1.0" encoding="utf-8"?>
<ds:datastoreItem xmlns:ds="http://schemas.openxmlformats.org/officeDocument/2006/customXml" ds:itemID="s:customData">
  <ds:schemaRefs>
    <ds:schemaRef ds:uri="http://www.wps.cn/officeDocument/2013/wpsCustom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8072</Words>
  <Application>WPS 演示</Application>
  <PresentationFormat>宽屏</PresentationFormat>
  <Paragraphs>532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Calibri</vt:lpstr>
      <vt:lpstr>Times New Roman</vt:lpstr>
      <vt:lpstr>Gulim</vt:lpstr>
      <vt:lpstr>Malgun Gothic</vt:lpstr>
      <vt:lpstr>Georgia</vt:lpstr>
      <vt:lpstr>华文彩云</vt:lpstr>
      <vt:lpstr>Times New Roman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练习到从容</cp:lastModifiedBy>
  <cp:revision>61</cp:revision>
  <dcterms:created xsi:type="dcterms:W3CDTF">2022-03-03T14:34:00Z</dcterms:created>
  <dcterms:modified xsi:type="dcterms:W3CDTF">2023-11-08T00:50:43Z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E4B726F1FFBE4B55842FAEFF65BD4747</vt:lpwstr>
  </property>
  <property fmtid="{D5CDD505-2E9C-101B-9397-08002B2CF9AE}" pid="3" name="KSOProductBuildVer">
    <vt:lpwstr>2052-12.1.0.15712</vt:lpwstr>
  </property>
</Properties>
</file>