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5.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321" r:id="rId4"/>
    <p:sldId id="260" r:id="rId6"/>
    <p:sldId id="276" r:id="rId7"/>
    <p:sldId id="278" r:id="rId8"/>
    <p:sldId id="279" r:id="rId9"/>
    <p:sldId id="288" r:id="rId10"/>
    <p:sldId id="287" r:id="rId11"/>
    <p:sldId id="306" r:id="rId12"/>
    <p:sldId id="289" r:id="rId13"/>
    <p:sldId id="338" r:id="rId14"/>
    <p:sldId id="290" r:id="rId15"/>
    <p:sldId id="339" r:id="rId16"/>
    <p:sldId id="261" r:id="rId17"/>
    <p:sldId id="262" r:id="rId18"/>
    <p:sldId id="316" r:id="rId19"/>
    <p:sldId id="299" r:id="rId20"/>
    <p:sldId id="322" r:id="rId21"/>
    <p:sldId id="304" r:id="rId22"/>
    <p:sldId id="266"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BAD699"/>
    <a:srgbClr val="EEE4E2"/>
    <a:srgbClr val="DBE8DE"/>
    <a:srgbClr val="1D41D5"/>
    <a:srgbClr val="93E3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29.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2.xml"/><Relationship Id="rId7" Type="http://schemas.openxmlformats.org/officeDocument/2006/relationships/tags" Target="../tags/tag17.xml"/><Relationship Id="rId6" Type="http://schemas.openxmlformats.org/officeDocument/2006/relationships/slide" Target="slide14.xml"/><Relationship Id="rId5" Type="http://schemas.openxmlformats.org/officeDocument/2006/relationships/slide" Target="slide3.xml"/><Relationship Id="rId4" Type="http://schemas.openxmlformats.org/officeDocument/2006/relationships/slide" Target="slide2.xml"/><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 Target="slide6.xml"/></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12.xml"/><Relationship Id="rId7" Type="http://schemas.openxmlformats.org/officeDocument/2006/relationships/tags" Target="../tags/tag18.xml"/><Relationship Id="rId6" Type="http://schemas.openxmlformats.org/officeDocument/2006/relationships/slide" Target="slide12.xml"/><Relationship Id="rId5" Type="http://schemas.openxmlformats.org/officeDocument/2006/relationships/slide" Target="slide3.xml"/><Relationship Id="rId4" Type="http://schemas.openxmlformats.org/officeDocument/2006/relationships/slide" Target="slide6.xml"/><Relationship Id="rId3"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 Target="slide7.xml"/></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12.xml"/><Relationship Id="rId7" Type="http://schemas.openxmlformats.org/officeDocument/2006/relationships/tags" Target="../tags/tag19.xml"/><Relationship Id="rId6" Type="http://schemas.openxmlformats.org/officeDocument/2006/relationships/slide" Target="slide14.xml"/><Relationship Id="rId5" Type="http://schemas.openxmlformats.org/officeDocument/2006/relationships/slide" Target="slide3.xml"/><Relationship Id="rId4" Type="http://schemas.openxmlformats.org/officeDocument/2006/relationships/slide" Target="slide6.xml"/><Relationship Id="rId3"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 Target="slide8.xml"/></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12.xml"/><Relationship Id="rId7" Type="http://schemas.openxmlformats.org/officeDocument/2006/relationships/tags" Target="../tags/tag20.xml"/><Relationship Id="rId6" Type="http://schemas.openxmlformats.org/officeDocument/2006/relationships/slide" Target="slide13.xml"/><Relationship Id="rId5" Type="http://schemas.openxmlformats.org/officeDocument/2006/relationships/slide" Target="slide3.xml"/><Relationship Id="rId4" Type="http://schemas.openxmlformats.org/officeDocument/2006/relationships/slide" Target="slide6.xml"/><Relationship Id="rId3"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 Target="slide9.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2.xml"/><Relationship Id="rId6" Type="http://schemas.openxmlformats.org/officeDocument/2006/relationships/tags" Target="../tags/tag21.xml"/><Relationship Id="rId5" Type="http://schemas.openxmlformats.org/officeDocument/2006/relationships/slide" Target="slide14.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2.xml"/><Relationship Id="rId5" Type="http://schemas.openxmlformats.org/officeDocument/2006/relationships/tags" Target="../tags/tag22.xml"/><Relationship Id="rId4" Type="http://schemas.openxmlformats.org/officeDocument/2006/relationships/slide" Target="slide14.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2.xml"/><Relationship Id="rId5" Type="http://schemas.openxmlformats.org/officeDocument/2006/relationships/tags" Target="../tags/tag23.xml"/><Relationship Id="rId4" Type="http://schemas.openxmlformats.org/officeDocument/2006/relationships/slide" Target="slide14.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2.xml"/><Relationship Id="rId6" Type="http://schemas.openxmlformats.org/officeDocument/2006/relationships/tags" Target="../tags/tag24.xml"/><Relationship Id="rId5" Type="http://schemas.openxmlformats.org/officeDocument/2006/relationships/slide" Target="slide14.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2.xml"/><Relationship Id="rId5" Type="http://schemas.openxmlformats.org/officeDocument/2006/relationships/tags" Target="../tags/tag25.xml"/><Relationship Id="rId4" Type="http://schemas.openxmlformats.org/officeDocument/2006/relationships/slide" Target="slide14.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12.xml"/><Relationship Id="rId6" Type="http://schemas.openxmlformats.org/officeDocument/2006/relationships/tags" Target="../tags/tag27.xml"/><Relationship Id="rId5" Type="http://schemas.openxmlformats.org/officeDocument/2006/relationships/slide" Target="slide14.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26.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slide" Target="slide14.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2.xml"/><Relationship Id="rId6" Type="http://schemas.openxmlformats.org/officeDocument/2006/relationships/tags" Target="../tags/tag7.xml"/><Relationship Id="rId5" Type="http://schemas.openxmlformats.org/officeDocument/2006/relationships/image" Target="../media/image3.png"/><Relationship Id="rId4" Type="http://schemas.openxmlformats.org/officeDocument/2006/relationships/slide" Target="slide14.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2.xml"/><Relationship Id="rId6" Type="http://schemas.openxmlformats.org/officeDocument/2006/relationships/tags" Target="../tags/tag9.xml"/><Relationship Id="rId5" Type="http://schemas.openxmlformats.org/officeDocument/2006/relationships/slide" Target="slide14.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8.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12.xml"/><Relationship Id="rId6" Type="http://schemas.openxmlformats.org/officeDocument/2006/relationships/tags" Target="../tags/tag11.xml"/><Relationship Id="rId5" Type="http://schemas.openxmlformats.org/officeDocument/2006/relationships/slide" Target="slide14.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2.xml"/><Relationship Id="rId7" Type="http://schemas.openxmlformats.org/officeDocument/2006/relationships/image" Target="../media/image5.svg"/><Relationship Id="rId6" Type="http://schemas.openxmlformats.org/officeDocument/2006/relationships/image" Target="../media/image4.png"/><Relationship Id="rId5" Type="http://schemas.openxmlformats.org/officeDocument/2006/relationships/slide" Target="slide10.xml"/><Relationship Id="rId4" Type="http://schemas.openxmlformats.org/officeDocument/2006/relationships/slide" Target="slide14.xml"/><Relationship Id="rId3" Type="http://schemas.openxmlformats.org/officeDocument/2006/relationships/slide" Target="slide3.xml"/><Relationship Id="rId2" Type="http://schemas.openxmlformats.org/officeDocument/2006/relationships/slide" Target="slide6.xml"/><Relationship Id="rId12" Type="http://schemas.openxmlformats.org/officeDocument/2006/relationships/notesSlide" Target="../notesSlides/notesSlide5.xml"/><Relationship Id="rId11" Type="http://schemas.openxmlformats.org/officeDocument/2006/relationships/slideLayout" Target="../slideLayouts/slideLayout2.xml"/><Relationship Id="rId10" Type="http://schemas.openxmlformats.org/officeDocument/2006/relationships/tags" Target="../tags/tag13.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14.xml"/><Relationship Id="rId7" Type="http://schemas.openxmlformats.org/officeDocument/2006/relationships/slide" Target="slide14.xml"/><Relationship Id="rId6" Type="http://schemas.openxmlformats.org/officeDocument/2006/relationships/slide" Target="slide3.xml"/><Relationship Id="rId5" Type="http://schemas.openxmlformats.org/officeDocument/2006/relationships/slide" Target="slide6.xml"/><Relationship Id="rId4" Type="http://schemas.openxmlformats.org/officeDocument/2006/relationships/slide" Target="slide2.xml"/><Relationship Id="rId3" Type="http://schemas.openxmlformats.org/officeDocument/2006/relationships/image" Target="../media/image5.svg"/><Relationship Id="rId2" Type="http://schemas.openxmlformats.org/officeDocument/2006/relationships/image" Target="../media/image4.png"/><Relationship Id="rId10" Type="http://schemas.openxmlformats.org/officeDocument/2006/relationships/notesSlide" Target="../notesSlides/notesSlide6.xml"/><Relationship Id="rId1" Type="http://schemas.openxmlformats.org/officeDocument/2006/relationships/slide" Target="slide11.xml"/></Relationships>
</file>

<file path=ppt/slides/_rels/slide8.xml.rels><?xml version="1.0" encoding="UTF-8" standalone="yes"?>
<Relationships xmlns="http://schemas.openxmlformats.org/package/2006/relationships"><Relationship Id="rId9" Type="http://schemas.openxmlformats.org/officeDocument/2006/relationships/slide" Target="slide14.xml"/><Relationship Id="rId8" Type="http://schemas.openxmlformats.org/officeDocument/2006/relationships/slide" Target="slide3.xml"/><Relationship Id="rId7" Type="http://schemas.openxmlformats.org/officeDocument/2006/relationships/slide" Target="slide6.xml"/><Relationship Id="rId6" Type="http://schemas.openxmlformats.org/officeDocument/2006/relationships/slide" Target="slide2.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5.svg"/><Relationship Id="rId2" Type="http://schemas.openxmlformats.org/officeDocument/2006/relationships/image" Target="../media/image4.png"/><Relationship Id="rId12" Type="http://schemas.openxmlformats.org/officeDocument/2006/relationships/notesSlide" Target="../notesSlides/notesSlide7.xml"/><Relationship Id="rId11" Type="http://schemas.openxmlformats.org/officeDocument/2006/relationships/slideLayout" Target="../slideLayouts/slideLayout4.xml"/><Relationship Id="rId10" Type="http://schemas.openxmlformats.org/officeDocument/2006/relationships/tags" Target="../tags/tag15.xml"/><Relationship Id="rId1" Type="http://schemas.openxmlformats.org/officeDocument/2006/relationships/slide" Target="slide12.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16.xml"/><Relationship Id="rId7" Type="http://schemas.openxmlformats.org/officeDocument/2006/relationships/slide" Target="slide14.xml"/><Relationship Id="rId6" Type="http://schemas.openxmlformats.org/officeDocument/2006/relationships/slide" Target="slide3.xml"/><Relationship Id="rId5" Type="http://schemas.openxmlformats.org/officeDocument/2006/relationships/slide" Target="slide6.xml"/><Relationship Id="rId4" Type="http://schemas.openxmlformats.org/officeDocument/2006/relationships/slide" Target="slide2.xml"/><Relationship Id="rId3" Type="http://schemas.openxmlformats.org/officeDocument/2006/relationships/image" Target="../media/image5.svg"/><Relationship Id="rId2" Type="http://schemas.openxmlformats.org/officeDocument/2006/relationships/image" Target="../media/image4.png"/><Relationship Id="rId10" Type="http://schemas.openxmlformats.org/officeDocument/2006/relationships/notesSlide" Target="../notesSlides/notesSlide8.xml"/><Relationship Id="rId1" Type="http://schemas.openxmlformats.org/officeDocument/2006/relationships/slide" Target="slid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PPT封面"/>
          <p:cNvPicPr>
            <a:picLocks noChangeAspect="1"/>
          </p:cNvPicPr>
          <p:nvPr/>
        </p:nvPicPr>
        <p:blipFill>
          <a:blip r:embed="rId1"/>
          <a:srcRect l="5153" r="9962"/>
          <a:stretch>
            <a:fillRect/>
          </a:stretch>
        </p:blipFill>
        <p:spPr>
          <a:xfrm>
            <a:off x="374650" y="2217420"/>
            <a:ext cx="4302760" cy="2422525"/>
          </a:xfrm>
          <a:prstGeom prst="rect">
            <a:avLst/>
          </a:prstGeom>
        </p:spPr>
      </p:pic>
      <p:grpSp>
        <p:nvGrpSpPr>
          <p:cNvPr id="8" name="组合 7"/>
          <p:cNvGrpSpPr/>
          <p:nvPr/>
        </p:nvGrpSpPr>
        <p:grpSpPr>
          <a:xfrm>
            <a:off x="0" y="20320"/>
            <a:ext cx="12191365" cy="938530"/>
            <a:chOff x="0" y="32"/>
            <a:chExt cx="19199" cy="1478"/>
          </a:xfrm>
        </p:grpSpPr>
        <p:sp>
          <p:nvSpPr>
            <p:cNvPr id="7" name="矩形 259"/>
            <p:cNvSpPr>
              <a:spLocks noChangeArrowheads="1"/>
            </p:cNvSpPr>
            <p:nvPr/>
          </p:nvSpPr>
          <p:spPr bwMode="auto">
            <a:xfrm>
              <a:off x="0" y="32"/>
              <a:ext cx="19199" cy="1478"/>
            </a:xfrm>
            <a:prstGeom prst="rect">
              <a:avLst/>
            </a:prstGeom>
            <a:solidFill>
              <a:schemeClr val="bg2">
                <a:lumMod val="90000"/>
              </a:schemeClr>
            </a:solidFill>
            <a:ln w="12700" cmpd="sng">
              <a:solidFill>
                <a:schemeClr val="accent1">
                  <a:shade val="50000"/>
                </a:schemeClr>
              </a:solidFill>
              <a:prstDash val="solid"/>
            </a:ln>
          </p:spPr>
          <p:txBody>
            <a:bodyPr wrap="square" lIns="0" tIns="0" rIns="0" bIns="10795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fontAlgn="auto">
                <a:lnSpc>
                  <a:spcPct val="150000"/>
                </a:lnSpc>
                <a:spcBef>
                  <a:spcPts val="0"/>
                </a:spcBef>
                <a:buNone/>
              </a:pPr>
              <a:r>
                <a:rPr lang="en-US" altLang="zh-CN" sz="3600" b="1" kern="5000" dirty="0" smtClean="0">
                  <a:solidFill>
                    <a:srgbClr val="1D41D5"/>
                  </a:solidFill>
                  <a:latin typeface="Times New Roman" panose="02020603050405020304" pitchFamily="18" charset="0"/>
                  <a:ea typeface="+mn-ea"/>
                  <a:cs typeface="Times New Roman" panose="02020603050405020304" pitchFamily="18" charset="0"/>
                  <a:sym typeface="+mn-lt"/>
                </a:rPr>
                <a:t>  AUTOMOBILE ENGLISH</a:t>
              </a:r>
              <a:endParaRPr lang="en-US" altLang="zh-CN" sz="3600" b="1" kern="5000" dirty="0" smtClean="0">
                <a:solidFill>
                  <a:srgbClr val="1D41D5"/>
                </a:solidFill>
                <a:latin typeface="Times New Roman" panose="02020603050405020304" pitchFamily="18" charset="0"/>
                <a:ea typeface="+mn-ea"/>
                <a:cs typeface="Times New Roman" panose="02020603050405020304" pitchFamily="18" charset="0"/>
                <a:sym typeface="+mn-lt"/>
              </a:endParaRPr>
            </a:p>
          </p:txBody>
        </p:sp>
        <p:sp>
          <p:nvSpPr>
            <p:cNvPr id="5" name="矩形 259"/>
            <p:cNvSpPr>
              <a:spLocks noChangeArrowheads="1"/>
            </p:cNvSpPr>
            <p:nvPr/>
          </p:nvSpPr>
          <p:spPr bwMode="auto">
            <a:xfrm>
              <a:off x="9078" y="407"/>
              <a:ext cx="4930" cy="872"/>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fontAlgn="auto">
                <a:lnSpc>
                  <a:spcPct val="100000"/>
                </a:lnSpc>
                <a:spcBef>
                  <a:spcPts val="0"/>
                </a:spcBef>
                <a:buNone/>
              </a:pPr>
              <a:r>
                <a:rPr lang="zh-CN" sz="3600" b="1" kern="5000" smtClean="0">
                  <a:solidFill>
                    <a:srgbClr val="1D41D5"/>
                  </a:solidFill>
                  <a:latin typeface="宋体" panose="02010600030101010101" pitchFamily="2" charset="-122"/>
                  <a:ea typeface="宋体" panose="02010600030101010101" pitchFamily="2" charset="-122"/>
                  <a:cs typeface="+mn-ea"/>
                  <a:sym typeface="+mn-lt"/>
                </a:rPr>
                <a:t>汽车</a:t>
              </a:r>
              <a:r>
                <a:rPr lang="zh-CN" sz="3600" b="1" kern="5000" smtClean="0">
                  <a:solidFill>
                    <a:srgbClr val="1D41D5"/>
                  </a:solidFill>
                  <a:latin typeface="宋体" panose="02010600030101010101" pitchFamily="2" charset="-122"/>
                  <a:ea typeface="宋体" panose="02010600030101010101" pitchFamily="2" charset="-122"/>
                  <a:cs typeface="+mn-ea"/>
                  <a:sym typeface="+mn-lt"/>
                </a:rPr>
                <a:t>专业英语</a:t>
              </a:r>
              <a:endParaRPr lang="zh-CN" altLang="zh-CN" sz="3600" b="1" kern="5000" dirty="0" smtClean="0">
                <a:solidFill>
                  <a:srgbClr val="1D41D5"/>
                </a:solidFill>
                <a:latin typeface="宋体" panose="02010600030101010101" pitchFamily="2" charset="-122"/>
                <a:ea typeface="宋体" panose="02010600030101010101" pitchFamily="2" charset="-122"/>
                <a:cs typeface="+mn-ea"/>
                <a:sym typeface="+mn-lt"/>
              </a:endParaRPr>
            </a:p>
          </p:txBody>
        </p:sp>
      </p:grpSp>
      <p:sp>
        <p:nvSpPr>
          <p:cNvPr id="6" name="矩形 5"/>
          <p:cNvSpPr/>
          <p:nvPr/>
        </p:nvSpPr>
        <p:spPr>
          <a:xfrm>
            <a:off x="635" y="6179820"/>
            <a:ext cx="12201525" cy="68834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a:t>                     Shanxi Institute of Mechanical &amp; Electrical Engineering  </a:t>
            </a:r>
            <a:endParaRPr lang="en-US" altLang="zh-CN"/>
          </a:p>
          <a:p>
            <a:pPr algn="l"/>
            <a:r>
              <a:rPr lang="en-US" altLang="zh-CN"/>
              <a:t>                     </a:t>
            </a:r>
            <a:r>
              <a:rPr lang="zh-CN" altLang="en-US"/>
              <a:t>山西机电职业技术学院</a:t>
            </a:r>
            <a:endParaRPr lang="zh-CN" altLang="en-US"/>
          </a:p>
        </p:txBody>
      </p:sp>
      <p:pic>
        <p:nvPicPr>
          <p:cNvPr id="9" name="图片 8" descr="校徽"/>
          <p:cNvPicPr>
            <a:picLocks noChangeAspect="1"/>
          </p:cNvPicPr>
          <p:nvPr/>
        </p:nvPicPr>
        <p:blipFill>
          <a:blip r:embed="rId2"/>
          <a:stretch>
            <a:fillRect/>
          </a:stretch>
        </p:blipFill>
        <p:spPr>
          <a:xfrm rot="10800000" flipV="1">
            <a:off x="635" y="6179820"/>
            <a:ext cx="680085" cy="692785"/>
          </a:xfrm>
          <a:prstGeom prst="rect">
            <a:avLst/>
          </a:prstGeom>
        </p:spPr>
      </p:pic>
      <p:sp>
        <p:nvSpPr>
          <p:cNvPr id="27" name="Text Box 14"/>
          <p:cNvSpPr txBox="1">
            <a:spLocks noChangeArrowheads="1"/>
          </p:cNvSpPr>
          <p:nvPr/>
        </p:nvSpPr>
        <p:spPr bwMode="auto">
          <a:xfrm>
            <a:off x="5265420" y="3277870"/>
            <a:ext cx="6567805" cy="1045210"/>
          </a:xfrm>
          <a:prstGeom prst="rect">
            <a:avLst/>
          </a:prstGeom>
          <a:noFill/>
          <a:ln w="9525">
            <a:noFill/>
            <a:miter lim="800000"/>
          </a:ln>
          <a:effectLst>
            <a:outerShdw sx="1000" sy="1000" algn="ctr" rotWithShape="0">
              <a:schemeClr val="tx2"/>
            </a:outerShdw>
          </a:effectLst>
        </p:spPr>
        <p:txBody>
          <a:bodyPr wrap="square">
            <a:spAutoFit/>
          </a:bodyPr>
          <a:p>
            <a:pPr algn="ctr" latinLnBrk="1">
              <a:spcBef>
                <a:spcPct val="50000"/>
              </a:spcBef>
              <a:defRPr/>
            </a:pPr>
            <a:r>
              <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rPr>
              <a:t>Lesson 12 Brakes</a:t>
            </a:r>
            <a:endPar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endParaRPr>
          </a:p>
          <a:p>
            <a:pPr algn="ctr" latinLnBrk="1">
              <a:spcBef>
                <a:spcPct val="50000"/>
              </a:spcBef>
              <a:defRPr/>
            </a:pPr>
            <a:r>
              <a:rPr lang="zh-CN" altLang="en-US" sz="2000" b="1" dirty="0">
                <a:solidFill>
                  <a:schemeClr val="accent6">
                    <a:lumMod val="75000"/>
                  </a:schemeClr>
                </a:solidFill>
                <a:latin typeface="宋体" panose="02010600030101010101" pitchFamily="2" charset="-122"/>
                <a:ea typeface="宋体" panose="02010600030101010101" pitchFamily="2" charset="-122"/>
              </a:rPr>
              <a:t>制动器</a:t>
            </a:r>
            <a:endParaRPr lang="zh-CN" altLang="en-US" sz="2000" b="1" dirty="0">
              <a:solidFill>
                <a:schemeClr val="accent6">
                  <a:lumMod val="75000"/>
                </a:schemeClr>
              </a:solidFill>
              <a:latin typeface="宋体" panose="02010600030101010101" pitchFamily="2" charset="-122"/>
              <a:ea typeface="宋体" panose="02010600030101010101" pitchFamily="2" charset="-122"/>
            </a:endParaRPr>
          </a:p>
        </p:txBody>
      </p:sp>
      <p:sp>
        <p:nvSpPr>
          <p:cNvPr id="28" name="Text Box 15"/>
          <p:cNvSpPr txBox="1">
            <a:spLocks noChangeArrowheads="1"/>
          </p:cNvSpPr>
          <p:nvPr/>
        </p:nvSpPr>
        <p:spPr bwMode="auto">
          <a:xfrm>
            <a:off x="5405914" y="2523351"/>
            <a:ext cx="6500812" cy="583565"/>
          </a:xfrm>
          <a:prstGeom prst="rect">
            <a:avLst/>
          </a:prstGeom>
          <a:noFill/>
          <a:ln w="9525">
            <a:noFill/>
            <a:miter lim="800000"/>
          </a:ln>
          <a:effectLst/>
        </p:spPr>
        <p:txBody>
          <a:bodyPr>
            <a:spAutoFit/>
          </a:bodyPr>
          <a:p>
            <a:pPr algn="ctr" fontAlgn="auto" latinLnBrk="1">
              <a:spcBef>
                <a:spcPct val="50000"/>
              </a:spcBef>
              <a:spcAft>
                <a:spcPts val="0"/>
              </a:spcAft>
              <a:defRPr/>
            </a:pPr>
            <a:r>
              <a:rPr kumimoji="1" lang="en-US" altLang="zh-CN" sz="3200" b="1" dirty="0">
                <a:solidFill>
                  <a:schemeClr val="tx1"/>
                </a:solidFill>
                <a:effectLst/>
                <a:uFillTx/>
                <a:latin typeface="+mj-lt"/>
                <a:ea typeface="华文彩云" panose="02010800040101010101" pitchFamily="2" charset="-122"/>
              </a:rPr>
              <a:t>Unit 4 Steering &amp; braking systems</a:t>
            </a:r>
            <a:endParaRPr kumimoji="1" lang="en-US" altLang="zh-CN" sz="3200" b="1" dirty="0">
              <a:solidFill>
                <a:schemeClr val="tx1"/>
              </a:solidFill>
              <a:effectLst/>
              <a:uFillTx/>
              <a:latin typeface="+mj-lt"/>
              <a:ea typeface="华文彩云" panose="0201080004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69340" y="1867535"/>
            <a:ext cx="10053320" cy="3122930"/>
          </a:xfrm>
          <a:prstGeom prst="rect">
            <a:avLst/>
          </a:prstGeom>
          <a:noFill/>
          <a:ln w="9525">
            <a:noFill/>
            <a:miter lim="800000"/>
          </a:ln>
        </p:spPr>
        <p:txBody>
          <a:bodyPr/>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制动器对汽车来说很重要。如果它们不能正常工作，结果可能是灾难性的。</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汽车的四个轮子上都有制动器，由液压系统控制。液压制动系统主要由制动踏板、主缸、制动管路和制动器组成。刹车踏板通过金属连杆与主缸相连。主缸是一个密封的腔室，充满制动液。制动管路将主缸与制动器连接起来。</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descr="333437323831373b333530353430323bb7b5bbd8">
            <a:hlinkClick r:id="rId1" action="ppaction://hlinksldjump"/>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70335" y="6231890"/>
            <a:ext cx="515620" cy="51562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4"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1"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5"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6"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995680" y="1174115"/>
            <a:ext cx="10041890" cy="4510405"/>
          </a:xfrm>
          <a:prstGeom prst="rect">
            <a:avLst/>
          </a:prstGeom>
          <a:noFill/>
          <a:ln w="9525">
            <a:noFill/>
            <a:miter lim="800000"/>
          </a:ln>
        </p:spPr>
        <p:txBody>
          <a:bodyPr/>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当驾驶员踩下刹车踏板时，附在刹车踏板上的金属连杆作用于主缸中的活塞。这个活塞压缩主缸中的制动液，从而增加制动系统中的压力。这种压力通过刹车管路传递，并提供汽车刹车所需的力。</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制动器有盘式和鼓式两种。许多汽车都有四轮盘式制动器，不过有些汽车的前轮是盘式制动器，后轮是鼓式制动器。</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b="1" dirty="0">
                <a:latin typeface="宋体" panose="02010600030101010101" pitchFamily="2" charset="-122"/>
                <a:ea typeface="宋体" panose="02010600030101010101" pitchFamily="2" charset="-122"/>
                <a:cs typeface="宋体" panose="02010600030101010101" pitchFamily="2" charset="-122"/>
                <a:sym typeface="+mn-ea"/>
              </a:rPr>
              <a:t>    </a:t>
            </a:r>
            <a:r>
              <a:rPr lang="en-US" sz="2400" dirty="0">
                <a:latin typeface="宋体" panose="02010600030101010101" pitchFamily="2" charset="-122"/>
                <a:ea typeface="宋体" panose="02010600030101010101" pitchFamily="2" charset="-122"/>
                <a:cs typeface="宋体" panose="02010600030101010101" pitchFamily="2" charset="-122"/>
                <a:sym typeface="+mn-ea"/>
              </a:rPr>
              <a:t>1. 鼓式制动器</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latin typeface="宋体" panose="02010600030101010101" pitchFamily="2" charset="-122"/>
                <a:ea typeface="宋体" panose="02010600030101010101" pitchFamily="2" charset="-122"/>
                <a:cs typeface="宋体" panose="02010600030101010101" pitchFamily="2" charset="-122"/>
                <a:sym typeface="+mn-ea"/>
              </a:rPr>
              <a:t>    鼓式制动器通常由制动底板、制动轮缸、制动蹄、制动鼓和制动调节器组成。当驾驶员刹车时，控制装置使刹车蹄紧贴旋转的刹车鼓。刹车蹄和刹车鼓之间的摩擦使车轮减速或停止，从而使汽车刹车。</a:t>
            </a:r>
            <a:r>
              <a:rPr lang="en-US" sz="2400" dirty="0">
                <a:latin typeface="宋体" panose="02010600030101010101" pitchFamily="2" charset="-122"/>
                <a:ea typeface="宋体" panose="02010600030101010101" pitchFamily="2" charset="-122"/>
                <a:cs typeface="宋体" panose="02010600030101010101" pitchFamily="2" charset="-122"/>
                <a:sym typeface="+mn-ea"/>
              </a:rPr>
              <a:t> </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descr="333437323831373b333530353430323bb7b5bbd8">
            <a:hlinkClick r:id="rId1" action="ppaction://hlinksldjump"/>
          </p:cNvPr>
          <p:cNvPicPr>
            <a:picLocks noChangeAspect="1"/>
          </p:cNvPicPr>
          <p:nvPr/>
        </p:nvPicPr>
        <p:blipFill>
          <a:blip r:embed="rId2"/>
          <a:stretch>
            <a:fillRect/>
          </a:stretch>
        </p:blipFill>
        <p:spPr>
          <a:xfrm>
            <a:off x="11570335" y="6231890"/>
            <a:ext cx="515620" cy="51562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3"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4"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5"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6"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873760" y="1029970"/>
            <a:ext cx="10565765" cy="5311140"/>
          </a:xfrm>
          <a:prstGeom prst="rect">
            <a:avLst/>
          </a:prstGeom>
          <a:noFill/>
          <a:ln w="9525">
            <a:noFill/>
            <a:miter lim="800000"/>
          </a:ln>
        </p:spPr>
        <p:txBody>
          <a:bodyPr/>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2. </a:t>
            </a:r>
            <a:r>
              <a:rPr 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盘式制动器</a:t>
            </a:r>
            <a:endParaRPr 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盘式制动器的主要部件包括制动钳、刹车片和刹车盘。当驾驶员刹车时，控制装置使刹车片紧贴旋转的刹车盘。刹车片和刹车盘之间的摩擦使轮子减速或停止。</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汽车制动器也可分为行车制动和驻车制动。行车制动用于减慢或停止高速行驶的汽车。驻车制动可以防止汽车从其停放的地方滑出，也叫手刹。</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descr="333437323831373b333530353430323bb7b5bbd8">
            <a:hlinkClick r:id="rId1" action="ppaction://hlinksldjump"/>
          </p:cNvPr>
          <p:cNvPicPr>
            <a:picLocks noChangeAspect="1"/>
          </p:cNvPicPr>
          <p:nvPr/>
        </p:nvPicPr>
        <p:blipFill>
          <a:blip r:embed="rId2"/>
          <a:stretch>
            <a:fillRect/>
          </a:stretch>
        </p:blipFill>
        <p:spPr>
          <a:xfrm>
            <a:off x="11570335" y="6231890"/>
            <a:ext cx="515620" cy="51562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3"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4"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5"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6"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527175" y="2593975"/>
            <a:ext cx="9137650" cy="1670050"/>
          </a:xfrm>
          <a:prstGeom prst="rect">
            <a:avLst/>
          </a:prstGeom>
          <a:noFill/>
          <a:ln w="9525">
            <a:noFill/>
            <a:miter lim="800000"/>
          </a:ln>
        </p:spPr>
        <p:txBody>
          <a:bodyPr/>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汽车制动器也可分为行车制动</a:t>
            </a:r>
            <a:r>
              <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器</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和驻车制动</a:t>
            </a:r>
            <a:r>
              <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器</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。行车制动</a:t>
            </a:r>
            <a:r>
              <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器</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用于减慢或停止高速行驶的汽车。驻车制动</a:t>
            </a:r>
            <a:r>
              <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器</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可以防止汽车从其停放的地方滑出，也叫手刹。</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descr="333437323831373b333530353430323bb7b5bbd8">
            <a:hlinkClick r:id="rId1" action="ppaction://hlinksldjump"/>
          </p:cNvPr>
          <p:cNvPicPr>
            <a:picLocks noChangeAspect="1"/>
          </p:cNvPicPr>
          <p:nvPr/>
        </p:nvPicPr>
        <p:blipFill>
          <a:blip r:embed="rId2"/>
          <a:stretch>
            <a:fillRect/>
          </a:stretch>
        </p:blipFill>
        <p:spPr>
          <a:xfrm>
            <a:off x="11570335" y="6231890"/>
            <a:ext cx="515620" cy="51562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3"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4"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5"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6"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8370570" y="866140"/>
            <a:ext cx="3458845" cy="5631180"/>
          </a:xfrm>
          <a:prstGeom prst="rect">
            <a:avLst/>
          </a:prstGeom>
          <a:noFill/>
        </p:spPr>
        <p:txBody>
          <a:bodyPr wrap="square" rtlCol="0">
            <a:spAutoFit/>
          </a:bodyPr>
          <a:p>
            <a:pPr fontAlgn="auto">
              <a:lnSpc>
                <a:spcPct val="150000"/>
              </a:lnSpc>
            </a:pPr>
            <a:r>
              <a:rPr lang="en-US" altLang="zh-CN" sz="2400"/>
              <a:t>1 _________________</a:t>
            </a:r>
            <a:endParaRPr lang="en-US" altLang="zh-CN" sz="2400"/>
          </a:p>
          <a:p>
            <a:pPr fontAlgn="auto">
              <a:lnSpc>
                <a:spcPct val="150000"/>
              </a:lnSpc>
            </a:pPr>
            <a:r>
              <a:rPr lang="en-US" altLang="zh-CN" sz="2400"/>
              <a:t>2 _________________</a:t>
            </a:r>
            <a:endParaRPr lang="en-US" altLang="zh-CN" sz="2400"/>
          </a:p>
          <a:p>
            <a:pPr fontAlgn="auto">
              <a:lnSpc>
                <a:spcPct val="150000"/>
              </a:lnSpc>
            </a:pPr>
            <a:r>
              <a:rPr lang="en-US" altLang="zh-CN" sz="2400"/>
              <a:t>3 _________________</a:t>
            </a:r>
            <a:endParaRPr lang="en-US" altLang="zh-CN" sz="2400"/>
          </a:p>
          <a:p>
            <a:pPr fontAlgn="auto">
              <a:lnSpc>
                <a:spcPct val="150000"/>
              </a:lnSpc>
            </a:pPr>
            <a:r>
              <a:rPr lang="en-US" altLang="zh-CN" sz="2400"/>
              <a:t>4 _________________</a:t>
            </a:r>
            <a:endParaRPr lang="en-US" altLang="zh-CN" sz="2400"/>
          </a:p>
          <a:p>
            <a:pPr fontAlgn="auto">
              <a:lnSpc>
                <a:spcPct val="150000"/>
              </a:lnSpc>
            </a:pPr>
            <a:r>
              <a:rPr lang="en-US" altLang="zh-CN" sz="2400"/>
              <a:t>5 _________________</a:t>
            </a:r>
            <a:endParaRPr lang="en-US" altLang="zh-CN" sz="2400"/>
          </a:p>
          <a:p>
            <a:pPr fontAlgn="auto">
              <a:lnSpc>
                <a:spcPct val="150000"/>
              </a:lnSpc>
            </a:pPr>
            <a:r>
              <a:rPr lang="en-US" altLang="zh-CN" sz="2400"/>
              <a:t>6 _________________</a:t>
            </a:r>
            <a:endParaRPr lang="en-US" altLang="zh-CN" sz="2400"/>
          </a:p>
          <a:p>
            <a:pPr fontAlgn="auto">
              <a:lnSpc>
                <a:spcPct val="150000"/>
              </a:lnSpc>
            </a:pPr>
            <a:r>
              <a:rPr lang="en-US" altLang="zh-CN" sz="2400"/>
              <a:t>7 _________________</a:t>
            </a:r>
            <a:endParaRPr lang="en-US" altLang="zh-CN" sz="2400"/>
          </a:p>
          <a:p>
            <a:pPr fontAlgn="auto">
              <a:lnSpc>
                <a:spcPct val="150000"/>
              </a:lnSpc>
            </a:pPr>
            <a:r>
              <a:rPr lang="en-US" altLang="zh-CN" sz="2400"/>
              <a:t>8 _________________</a:t>
            </a:r>
            <a:endParaRPr lang="en-US" altLang="zh-CN" sz="2400"/>
          </a:p>
          <a:p>
            <a:pPr fontAlgn="auto">
              <a:lnSpc>
                <a:spcPct val="150000"/>
              </a:lnSpc>
            </a:pPr>
            <a:r>
              <a:rPr lang="en-US" altLang="zh-CN" sz="2400"/>
              <a:t>9 _________________</a:t>
            </a:r>
            <a:endParaRPr lang="en-US" altLang="zh-CN" sz="2400"/>
          </a:p>
          <a:p>
            <a:pPr fontAlgn="auto">
              <a:lnSpc>
                <a:spcPct val="150000"/>
              </a:lnSpc>
            </a:pPr>
            <a:r>
              <a:rPr lang="en-US" altLang="zh-CN" sz="2400"/>
              <a:t>10 _________________</a:t>
            </a:r>
            <a:endParaRPr lang="en-US" altLang="zh-CN" sz="2400"/>
          </a:p>
        </p:txBody>
      </p:sp>
      <p:pic>
        <p:nvPicPr>
          <p:cNvPr id="349" name="图片 349" descr="Lesson 11 hydraulic drum brake system"/>
          <p:cNvPicPr>
            <a:picLocks noChangeAspect="1"/>
          </p:cNvPicPr>
          <p:nvPr>
            <p:ph idx="1"/>
          </p:nvPr>
        </p:nvPicPr>
        <p:blipFill>
          <a:blip r:embed="rId1"/>
          <a:stretch>
            <a:fillRect/>
          </a:stretch>
        </p:blipFill>
        <p:spPr>
          <a:xfrm>
            <a:off x="537210" y="1219200"/>
            <a:ext cx="6693535" cy="5513705"/>
          </a:xfrm>
          <a:prstGeom prst="rect">
            <a:avLst/>
          </a:prstGeom>
        </p:spPr>
      </p:pic>
      <p:sp>
        <p:nvSpPr>
          <p:cNvPr id="22" name="文本框 21"/>
          <p:cNvSpPr txBox="1"/>
          <p:nvPr/>
        </p:nvSpPr>
        <p:spPr>
          <a:xfrm>
            <a:off x="9208135" y="1024890"/>
            <a:ext cx="118935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drum</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48129" name="Rectangle 2"/>
          <p:cNvSpPr>
            <a:spLocks noRot="1" noChangeArrowheads="1"/>
          </p:cNvSpPr>
          <p:nvPr/>
        </p:nvSpPr>
        <p:spPr bwMode="auto">
          <a:xfrm>
            <a:off x="1191895" y="591820"/>
            <a:ext cx="8735060" cy="51816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 </a:t>
            </a:r>
            <a:endParaRPr lang="en-US" sz="2000" b="1" dirty="0">
              <a:solidFill>
                <a:schemeClr val="tx1"/>
              </a:solidFill>
              <a:latin typeface="Calibri" panose="020F0502020204030204" charset="0"/>
              <a:cs typeface="Calibri" panose="020F0502020204030204" charset="0"/>
            </a:endParaRPr>
          </a:p>
        </p:txBody>
      </p:sp>
      <p:grpSp>
        <p:nvGrpSpPr>
          <p:cNvPr id="29" name="组合 28"/>
          <p:cNvGrpSpPr/>
          <p:nvPr/>
        </p:nvGrpSpPr>
        <p:grpSpPr>
          <a:xfrm>
            <a:off x="6607175" y="91440"/>
            <a:ext cx="5478780" cy="467995"/>
            <a:chOff x="10405" y="144"/>
            <a:chExt cx="8628" cy="737"/>
          </a:xfrm>
        </p:grpSpPr>
        <p:sp>
          <p:nvSpPr>
            <p:cNvPr id="6" name="流程图: 可选过程 5">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3" name="流程图: 可选过程 2">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4" name="流程图: 可选过程 3">
              <a:hlinkClick r:id="rId4"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5" name="流程图: 可选过程 4">
              <a:hlinkClick r:id="rId5"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537210" y="59499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3</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 name="文本框 1"/>
          <p:cNvSpPr txBox="1"/>
          <p:nvPr/>
        </p:nvSpPr>
        <p:spPr>
          <a:xfrm>
            <a:off x="1393825" y="626110"/>
            <a:ext cx="6789420" cy="398780"/>
          </a:xfrm>
          <a:prstGeom prst="rect">
            <a:avLst/>
          </a:prstGeom>
          <a:noFill/>
        </p:spPr>
        <p:txBody>
          <a:bodyPr wrap="square" rtlCol="0" anchor="t">
            <a:spAutoFit/>
          </a:bodyPr>
          <a:p>
            <a:r>
              <a:rPr lang="zh-CN" altLang="en-US" sz="2000" b="1">
                <a:solidFill>
                  <a:schemeClr val="tx1"/>
                </a:solidFill>
                <a:uFillTx/>
                <a:latin typeface="+mj-lt"/>
                <a:cs typeface="+mj-lt"/>
              </a:rPr>
              <a:t>Name the following </a:t>
            </a:r>
            <a:r>
              <a:rPr lang="en-US" altLang="zh-CN" sz="2000" b="1">
                <a:solidFill>
                  <a:schemeClr val="tx1"/>
                </a:solidFill>
                <a:uFillTx/>
                <a:latin typeface="+mj-lt"/>
                <a:cs typeface="+mj-lt"/>
              </a:rPr>
              <a:t>brake</a:t>
            </a:r>
            <a:r>
              <a:rPr lang="zh-CN" altLang="en-US" sz="2000" b="1">
                <a:solidFill>
                  <a:schemeClr val="tx1"/>
                </a:solidFill>
                <a:uFillTx/>
                <a:latin typeface="+mj-lt"/>
                <a:cs typeface="+mj-lt"/>
              </a:rPr>
              <a:t> system and its parts. </a:t>
            </a:r>
            <a:endParaRPr lang="zh-CN" altLang="en-US" sz="2000" b="1">
              <a:solidFill>
                <a:schemeClr val="tx1"/>
              </a:solidFill>
              <a:uFillTx/>
              <a:latin typeface="+mj-lt"/>
              <a:cs typeface="+mj-lt"/>
            </a:endParaRPr>
          </a:p>
        </p:txBody>
      </p:sp>
      <p:sp>
        <p:nvSpPr>
          <p:cNvPr id="8" name="文本框 7"/>
          <p:cNvSpPr txBox="1"/>
          <p:nvPr/>
        </p:nvSpPr>
        <p:spPr>
          <a:xfrm>
            <a:off x="9131935" y="1515745"/>
            <a:ext cx="180403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brake pedal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8815070" y="2109470"/>
            <a:ext cx="243776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master </a:t>
            </a:r>
            <a:r>
              <a:rPr lang="en-US" altLang="zh-CN" sz="2400" b="1">
                <a:solidFill>
                  <a:srgbClr val="FF0000"/>
                </a:solidFill>
                <a:latin typeface="Times New Roman" panose="02020603050405020304" pitchFamily="18" charset="0"/>
                <a:cs typeface="Times New Roman" panose="02020603050405020304" pitchFamily="18" charset="0"/>
              </a:rPr>
              <a:t>cylinder</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9131935" y="2662555"/>
            <a:ext cx="174307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brake line</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33" name="文本框 32"/>
          <p:cNvSpPr txBox="1"/>
          <p:nvPr/>
        </p:nvSpPr>
        <p:spPr>
          <a:xfrm>
            <a:off x="9119235" y="3215640"/>
            <a:ext cx="188722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brake fluid</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34" name="文本框 33"/>
          <p:cNvSpPr txBox="1"/>
          <p:nvPr/>
        </p:nvSpPr>
        <p:spPr>
          <a:xfrm>
            <a:off x="9006205" y="3768725"/>
            <a:ext cx="241681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wheel cylinder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9399270" y="4291330"/>
            <a:ext cx="120840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pistons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1" name="文本框 10"/>
          <p:cNvSpPr txBox="1"/>
          <p:nvPr/>
        </p:nvSpPr>
        <p:spPr>
          <a:xfrm>
            <a:off x="9006205" y="4848225"/>
            <a:ext cx="201104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brake drum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4" name="文本框 13"/>
          <p:cNvSpPr txBox="1"/>
          <p:nvPr/>
        </p:nvSpPr>
        <p:spPr>
          <a:xfrm>
            <a:off x="9077325" y="5396230"/>
            <a:ext cx="192913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brake shoes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5" name="文本框 14"/>
          <p:cNvSpPr txBox="1"/>
          <p:nvPr/>
        </p:nvSpPr>
        <p:spPr>
          <a:xfrm>
            <a:off x="9077325" y="5927725"/>
            <a:ext cx="210375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backing plate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p:bldP spid="12" grpId="0"/>
      <p:bldP spid="13" grpId="0"/>
      <p:bldP spid="33" grpId="0"/>
      <p:bldP spid="34" grpId="0"/>
      <p:bldP spid="10" grpId="0"/>
      <p:bldP spid="11"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88720" y="1376680"/>
            <a:ext cx="10575290" cy="4961890"/>
          </a:xfrm>
          <a:prstGeom prst="rect">
            <a:avLst/>
          </a:prstGeom>
          <a:noFill/>
        </p:spPr>
        <p:txBody>
          <a:bodyPr wrap="square" rtlCol="0">
            <a:spAutoFit/>
          </a:bodyPr>
          <a:p>
            <a:pPr algn="just" fontAlgn="auto">
              <a:lnSpc>
                <a:spcPct val="110000"/>
              </a:lnSpc>
            </a:pPr>
            <a:r>
              <a:rPr sz="2400">
                <a:latin typeface="Times New Roman" panose="02020603050405020304" pitchFamily="18" charset="0"/>
                <a:cs typeface="Times New Roman" panose="02020603050405020304" pitchFamily="18" charset="0"/>
              </a:rPr>
              <a:t>Which part ...</a:t>
            </a: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1. stores the brake fluid?</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2. is located inside the wheel cylinder?</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3. is controlled directly by the driver?</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4. is surfaced with frictional linings?</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5. builds up pressure within the brake system?</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p:txBody>
      </p:sp>
      <p:sp>
        <p:nvSpPr>
          <p:cNvPr id="48129" name="Rectangle 2"/>
          <p:cNvSpPr>
            <a:spLocks noRot="1" noChangeArrowheads="1"/>
          </p:cNvSpPr>
          <p:nvPr/>
        </p:nvSpPr>
        <p:spPr bwMode="auto">
          <a:xfrm>
            <a:off x="1188720" y="685165"/>
            <a:ext cx="8354060" cy="536575"/>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Find the parts which fit the descriptions in Task 3.  </a:t>
            </a:r>
            <a:endParaRPr lang="en-US" sz="2000" b="1" dirty="0">
              <a:solidFill>
                <a:schemeClr val="tx1"/>
              </a:solidFill>
              <a:latin typeface="Calibri" panose="020F0502020204030204" charset="0"/>
              <a:cs typeface="Calibri" panose="020F0502020204030204" charset="0"/>
            </a:endParaRPr>
          </a:p>
        </p:txBody>
      </p:sp>
      <p:sp>
        <p:nvSpPr>
          <p:cNvPr id="12" name="文本框 11"/>
          <p:cNvSpPr txBox="1"/>
          <p:nvPr/>
        </p:nvSpPr>
        <p:spPr>
          <a:xfrm>
            <a:off x="1577975" y="2232025"/>
            <a:ext cx="9634220" cy="460375"/>
          </a:xfrm>
          <a:prstGeom prst="rect">
            <a:avLst/>
          </a:prstGeom>
          <a:noFill/>
        </p:spPr>
        <p:txBody>
          <a:bodyPr wrap="square" rtlCol="0">
            <a:spAutoFit/>
          </a:bodyPr>
          <a:p>
            <a:pPr fontAlgn="auto"/>
            <a:r>
              <a:rPr lang="en-US" altLang="zh-CN" sz="2400">
                <a:solidFill>
                  <a:srgbClr val="FF0000"/>
                </a:solidFill>
                <a:latin typeface="Times New Roman" panose="02020603050405020304" pitchFamily="18" charset="0"/>
                <a:cs typeface="Times New Roman" panose="02020603050405020304" pitchFamily="18" charset="0"/>
              </a:rPr>
              <a:t>The master cylinder </a:t>
            </a:r>
            <a:r>
              <a:rPr sz="2400">
                <a:solidFill>
                  <a:srgbClr val="FF0000"/>
                </a:solidFill>
                <a:latin typeface="Times New Roman" panose="02020603050405020304" pitchFamily="18" charset="0"/>
                <a:cs typeface="Times New Roman" panose="02020603050405020304" pitchFamily="18" charset="0"/>
                <a:sym typeface="+mn-ea"/>
              </a:rPr>
              <a:t>stores the brake fluid</a:t>
            </a:r>
            <a:r>
              <a:rPr lang="en-US" altLang="zh-CN" sz="2400">
                <a:solidFill>
                  <a:srgbClr val="FF0000"/>
                </a:solidFill>
                <a:latin typeface="Times New Roman" panose="02020603050405020304" pitchFamily="18" charset="0"/>
                <a:cs typeface="Times New Roman" panose="02020603050405020304" pitchFamily="18" charset="0"/>
              </a:rPr>
              <a:t>.</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1577975" y="3035300"/>
            <a:ext cx="7000875"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piston </a:t>
            </a:r>
            <a:r>
              <a:rPr sz="2400">
                <a:solidFill>
                  <a:srgbClr val="FF0000"/>
                </a:solidFill>
                <a:latin typeface="Times New Roman" panose="02020603050405020304" pitchFamily="18" charset="0"/>
                <a:cs typeface="Times New Roman" panose="02020603050405020304" pitchFamily="18" charset="0"/>
                <a:sym typeface="+mn-ea"/>
              </a:rPr>
              <a:t>is located inside the wheel cylinder</a:t>
            </a:r>
            <a:r>
              <a:rPr lang="en-US" altLang="zh-CN" sz="2400">
                <a:solidFill>
                  <a:srgbClr val="FF0000"/>
                </a:solidFill>
                <a:latin typeface="Times New Roman" panose="02020603050405020304" pitchFamily="18" charset="0"/>
                <a:cs typeface="Times New Roman" panose="02020603050405020304" pitchFamily="18" charset="0"/>
              </a:rPr>
              <a:t>.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1577975" y="3838575"/>
            <a:ext cx="6470015"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brake pedal </a:t>
            </a:r>
            <a:r>
              <a:rPr sz="2400">
                <a:solidFill>
                  <a:srgbClr val="FF0000"/>
                </a:solidFill>
                <a:latin typeface="Times New Roman" panose="02020603050405020304" pitchFamily="18" charset="0"/>
                <a:cs typeface="Times New Roman" panose="02020603050405020304" pitchFamily="18" charset="0"/>
                <a:sym typeface="+mn-ea"/>
              </a:rPr>
              <a:t>is controlled directly by the driver</a:t>
            </a:r>
            <a:r>
              <a:rPr lang="en-US" altLang="zh-CN" sz="2400">
                <a:solidFill>
                  <a:srgbClr val="FF0000"/>
                </a:solidFill>
                <a:latin typeface="Times New Roman" panose="02020603050405020304" pitchFamily="18" charset="0"/>
                <a:cs typeface="Times New Roman" panose="02020603050405020304" pitchFamily="18" charset="0"/>
              </a:rPr>
              <a:t>.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1577975" y="4651375"/>
            <a:ext cx="654558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brake shoes </a:t>
            </a:r>
            <a:r>
              <a:rPr sz="2400">
                <a:solidFill>
                  <a:srgbClr val="FF0000"/>
                </a:solidFill>
                <a:latin typeface="Times New Roman" panose="02020603050405020304" pitchFamily="18" charset="0"/>
                <a:cs typeface="Times New Roman" panose="02020603050405020304" pitchFamily="18" charset="0"/>
                <a:sym typeface="+mn-ea"/>
              </a:rPr>
              <a:t>is surfaced with frictional linings</a:t>
            </a:r>
            <a:r>
              <a:rPr lang="en-US" altLang="zh-CN" sz="2400">
                <a:solidFill>
                  <a:srgbClr val="FF0000"/>
                </a:solidFill>
                <a:latin typeface="Times New Roman" panose="02020603050405020304" pitchFamily="18" charset="0"/>
                <a:cs typeface="Times New Roman" panose="02020603050405020304" pitchFamily="18" charset="0"/>
              </a:rPr>
              <a:t>.</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21" name="文本框 20"/>
          <p:cNvSpPr txBox="1"/>
          <p:nvPr/>
        </p:nvSpPr>
        <p:spPr>
          <a:xfrm>
            <a:off x="1577975" y="5445125"/>
            <a:ext cx="822071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piston </a:t>
            </a:r>
            <a:r>
              <a:rPr sz="2400">
                <a:solidFill>
                  <a:srgbClr val="FF0000"/>
                </a:solidFill>
                <a:latin typeface="Times New Roman" panose="02020603050405020304" pitchFamily="18" charset="0"/>
                <a:cs typeface="Times New Roman" panose="02020603050405020304" pitchFamily="18" charset="0"/>
                <a:sym typeface="+mn-ea"/>
              </a:rPr>
              <a:t>builds up pressure within the brake system</a:t>
            </a:r>
            <a:r>
              <a:rPr lang="en-US" sz="2400">
                <a:solidFill>
                  <a:srgbClr val="FF0000"/>
                </a:solidFill>
                <a:latin typeface="Times New Roman" panose="02020603050405020304" pitchFamily="18" charset="0"/>
                <a:cs typeface="Times New Roman" panose="02020603050405020304" pitchFamily="18" charset="0"/>
                <a:sym typeface="+mn-ea"/>
              </a:rPr>
              <a:t>.</a:t>
            </a:r>
            <a:r>
              <a:rPr lang="en-US" altLang="zh-CN" sz="2400">
                <a:solidFill>
                  <a:srgbClr val="FF0000"/>
                </a:solidFill>
                <a:latin typeface="Times New Roman" panose="02020603050405020304" pitchFamily="18" charset="0"/>
                <a:cs typeface="Times New Roman" panose="02020603050405020304" pitchFamily="18" charset="0"/>
              </a:rPr>
              <a:t>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439" name="矩形 439"/>
          <p:cNvSpPr/>
          <p:nvPr/>
        </p:nvSpPr>
        <p:spPr>
          <a:xfrm>
            <a:off x="537210" y="79819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4</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grpSp>
        <p:nvGrpSpPr>
          <p:cNvPr id="9" name="组合 8"/>
          <p:cNvGrpSpPr/>
          <p:nvPr/>
        </p:nvGrpSpPr>
        <p:grpSpPr>
          <a:xfrm>
            <a:off x="6607175" y="91440"/>
            <a:ext cx="5478780" cy="467995"/>
            <a:chOff x="10405" y="144"/>
            <a:chExt cx="8628" cy="737"/>
          </a:xfrm>
        </p:grpSpPr>
        <p:sp>
          <p:nvSpPr>
            <p:cNvPr id="10" name="流程图: 可选过程 9">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1" name="流程图: 可选过程 10">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3" name="流程图: 可选过程 12">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4" name="流程图: 可选过程 13">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P spid="5"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88720" y="1419860"/>
            <a:ext cx="10575290" cy="1714500"/>
          </a:xfrm>
          <a:prstGeom prst="rect">
            <a:avLst/>
          </a:prstGeom>
          <a:noFill/>
        </p:spPr>
        <p:txBody>
          <a:bodyPr wrap="square" rtlCol="0">
            <a:spAutoFit/>
          </a:bodyPr>
          <a:p>
            <a:pPr algn="just" fontAlgn="auto">
              <a:lnSpc>
                <a:spcPct val="110000"/>
              </a:lnSpc>
            </a:pPr>
            <a:r>
              <a:rPr sz="2400">
                <a:latin typeface="Times New Roman" panose="02020603050405020304" pitchFamily="18" charset="0"/>
                <a:cs typeface="Times New Roman" panose="02020603050405020304" pitchFamily="18" charset="0"/>
                <a:sym typeface="+mn-ea"/>
              </a:rPr>
              <a:t>6. rotates with the wheel together?</a:t>
            </a:r>
            <a:endParaRPr sz="2400">
              <a:latin typeface="Times New Roman" panose="02020603050405020304" pitchFamily="18" charset="0"/>
              <a:cs typeface="Times New Roman" panose="02020603050405020304" pitchFamily="18" charset="0"/>
              <a:sym typeface="+mn-ea"/>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sym typeface="+mn-ea"/>
              </a:rPr>
              <a:t>7. is a pipe through which the brake fluid passes?</a:t>
            </a:r>
            <a:endParaRPr sz="2400">
              <a:latin typeface="Times New Roman" panose="02020603050405020304" pitchFamily="18" charset="0"/>
              <a:cs typeface="Times New Roman" panose="02020603050405020304" pitchFamily="18" charset="0"/>
              <a:sym typeface="+mn-ea"/>
            </a:endParaRPr>
          </a:p>
          <a:p>
            <a:pPr algn="just" fontAlgn="auto">
              <a:lnSpc>
                <a:spcPct val="110000"/>
              </a:lnSpc>
            </a:pPr>
            <a:endParaRPr sz="2400">
              <a:latin typeface="Times New Roman" panose="02020603050405020304" pitchFamily="18" charset="0"/>
              <a:cs typeface="Times New Roman" panose="02020603050405020304" pitchFamily="18" charset="0"/>
            </a:endParaRPr>
          </a:p>
        </p:txBody>
      </p:sp>
      <p:sp>
        <p:nvSpPr>
          <p:cNvPr id="9" name="文本框 8"/>
          <p:cNvSpPr txBox="1"/>
          <p:nvPr/>
        </p:nvSpPr>
        <p:spPr>
          <a:xfrm>
            <a:off x="1576070" y="1892935"/>
            <a:ext cx="600837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brake drum </a:t>
            </a:r>
            <a:r>
              <a:rPr sz="2400">
                <a:solidFill>
                  <a:srgbClr val="FF0000"/>
                </a:solidFill>
                <a:latin typeface="Times New Roman" panose="02020603050405020304" pitchFamily="18" charset="0"/>
                <a:cs typeface="Times New Roman" panose="02020603050405020304" pitchFamily="18" charset="0"/>
                <a:sym typeface="+mn-ea"/>
              </a:rPr>
              <a:t>rotates with the wheel together</a:t>
            </a:r>
            <a:r>
              <a:rPr lang="en-US" sz="2400">
                <a:solidFill>
                  <a:srgbClr val="FF0000"/>
                </a:solidFill>
                <a:latin typeface="Times New Roman" panose="02020603050405020304" pitchFamily="18" charset="0"/>
                <a:cs typeface="Times New Roman" panose="02020603050405020304" pitchFamily="18" charset="0"/>
                <a:sym typeface="+mn-ea"/>
              </a:rPr>
              <a:t>.</a:t>
            </a:r>
            <a:r>
              <a:rPr lang="en-US" altLang="zh-CN" sz="2400">
                <a:solidFill>
                  <a:srgbClr val="FF0000"/>
                </a:solidFill>
                <a:latin typeface="Times New Roman" panose="02020603050405020304" pitchFamily="18" charset="0"/>
                <a:cs typeface="Times New Roman" panose="02020603050405020304" pitchFamily="18" charset="0"/>
              </a:rPr>
              <a:t>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1576070" y="2673985"/>
            <a:ext cx="824230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 The brake line </a:t>
            </a:r>
            <a:r>
              <a:rPr sz="2400">
                <a:solidFill>
                  <a:srgbClr val="FF0000"/>
                </a:solidFill>
                <a:latin typeface="Times New Roman" panose="02020603050405020304" pitchFamily="18" charset="0"/>
                <a:cs typeface="Times New Roman" panose="02020603050405020304" pitchFamily="18" charset="0"/>
                <a:sym typeface="+mn-ea"/>
              </a:rPr>
              <a:t>is a pipe through which the brake fluid passes</a:t>
            </a:r>
            <a:r>
              <a:rPr lang="en-US" sz="2400">
                <a:solidFill>
                  <a:srgbClr val="FF0000"/>
                </a:solidFill>
                <a:latin typeface="Times New Roman" panose="02020603050405020304" pitchFamily="18" charset="0"/>
                <a:cs typeface="Times New Roman" panose="02020603050405020304" pitchFamily="18" charset="0"/>
                <a:sym typeface="+mn-ea"/>
              </a:rPr>
              <a:t>.</a:t>
            </a:r>
            <a:endParaRPr lang="en-US" sz="2400">
              <a:solidFill>
                <a:srgbClr val="FF0000"/>
              </a:solidFill>
              <a:latin typeface="Times New Roman" panose="02020603050405020304" pitchFamily="18" charset="0"/>
              <a:cs typeface="Times New Roman" panose="02020603050405020304" pitchFamily="18" charset="0"/>
              <a:sym typeface="+mn-ea"/>
            </a:endParaRPr>
          </a:p>
        </p:txBody>
      </p:sp>
      <p:grpSp>
        <p:nvGrpSpPr>
          <p:cNvPr id="4" name="组合 3"/>
          <p:cNvGrpSpPr/>
          <p:nvPr/>
        </p:nvGrpSpPr>
        <p:grpSpPr>
          <a:xfrm>
            <a:off x="6607175" y="91440"/>
            <a:ext cx="5478780" cy="467995"/>
            <a:chOff x="10405" y="144"/>
            <a:chExt cx="8628" cy="737"/>
          </a:xfrm>
        </p:grpSpPr>
        <p:sp>
          <p:nvSpPr>
            <p:cNvPr id="5" name="流程图: 可选过程 4">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1" name="流程图: 可选过程 10">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2" name="流程图: 可选过程 11">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3" name="流程图: 可选过程 12">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8392160" y="1703705"/>
            <a:ext cx="3458845" cy="4523105"/>
          </a:xfrm>
          <a:prstGeom prst="rect">
            <a:avLst/>
          </a:prstGeom>
          <a:noFill/>
        </p:spPr>
        <p:txBody>
          <a:bodyPr wrap="square" rtlCol="0">
            <a:spAutoFit/>
          </a:bodyPr>
          <a:p>
            <a:pPr fontAlgn="auto">
              <a:lnSpc>
                <a:spcPct val="150000"/>
              </a:lnSpc>
            </a:pPr>
            <a:r>
              <a:rPr lang="en-US" altLang="zh-CN" sz="2400"/>
              <a:t>1 _________________</a:t>
            </a:r>
            <a:endParaRPr lang="en-US" altLang="zh-CN" sz="2400"/>
          </a:p>
          <a:p>
            <a:pPr fontAlgn="auto">
              <a:lnSpc>
                <a:spcPct val="150000"/>
              </a:lnSpc>
            </a:pPr>
            <a:r>
              <a:rPr lang="en-US" altLang="zh-CN" sz="2400"/>
              <a:t>2 _________________</a:t>
            </a:r>
            <a:endParaRPr lang="en-US" altLang="zh-CN" sz="2400"/>
          </a:p>
          <a:p>
            <a:pPr fontAlgn="auto">
              <a:lnSpc>
                <a:spcPct val="150000"/>
              </a:lnSpc>
            </a:pPr>
            <a:r>
              <a:rPr lang="en-US" altLang="zh-CN" sz="2400"/>
              <a:t>3 _________________</a:t>
            </a:r>
            <a:endParaRPr lang="en-US" altLang="zh-CN" sz="2400"/>
          </a:p>
          <a:p>
            <a:pPr fontAlgn="auto">
              <a:lnSpc>
                <a:spcPct val="150000"/>
              </a:lnSpc>
            </a:pPr>
            <a:r>
              <a:rPr lang="en-US" altLang="zh-CN" sz="2400"/>
              <a:t>4 _________________</a:t>
            </a:r>
            <a:endParaRPr lang="en-US" altLang="zh-CN" sz="2400"/>
          </a:p>
          <a:p>
            <a:pPr fontAlgn="auto">
              <a:lnSpc>
                <a:spcPct val="150000"/>
              </a:lnSpc>
            </a:pPr>
            <a:r>
              <a:rPr lang="en-US" altLang="zh-CN" sz="2400"/>
              <a:t>5 _________________</a:t>
            </a:r>
            <a:endParaRPr lang="en-US" altLang="zh-CN" sz="2400"/>
          </a:p>
          <a:p>
            <a:pPr fontAlgn="auto">
              <a:lnSpc>
                <a:spcPct val="150000"/>
              </a:lnSpc>
            </a:pPr>
            <a:r>
              <a:rPr lang="en-US" altLang="zh-CN" sz="2400"/>
              <a:t>6 _________________</a:t>
            </a:r>
            <a:endParaRPr lang="en-US" altLang="zh-CN" sz="2400"/>
          </a:p>
          <a:p>
            <a:pPr fontAlgn="auto">
              <a:lnSpc>
                <a:spcPct val="150000"/>
              </a:lnSpc>
            </a:pPr>
            <a:r>
              <a:rPr lang="en-US" altLang="zh-CN" sz="2400"/>
              <a:t>7 _________________</a:t>
            </a:r>
            <a:endParaRPr lang="en-US" altLang="zh-CN" sz="2400"/>
          </a:p>
          <a:p>
            <a:pPr fontAlgn="auto">
              <a:lnSpc>
                <a:spcPct val="150000"/>
              </a:lnSpc>
            </a:pPr>
            <a:r>
              <a:rPr lang="en-US" altLang="zh-CN" sz="2400"/>
              <a:t>8 _________________</a:t>
            </a:r>
            <a:endParaRPr lang="en-US" altLang="zh-CN" sz="2400"/>
          </a:p>
        </p:txBody>
      </p:sp>
      <p:pic>
        <p:nvPicPr>
          <p:cNvPr id="358" name="图片 358" descr="Lesson 11 brakes"/>
          <p:cNvPicPr>
            <a:picLocks noChangeAspect="1"/>
          </p:cNvPicPr>
          <p:nvPr/>
        </p:nvPicPr>
        <p:blipFill>
          <a:blip r:embed="rId1"/>
          <a:srcRect l="1452" r="1187"/>
          <a:stretch>
            <a:fillRect/>
          </a:stretch>
        </p:blipFill>
        <p:spPr>
          <a:xfrm>
            <a:off x="537210" y="1303655"/>
            <a:ext cx="7445375" cy="5358765"/>
          </a:xfrm>
          <a:prstGeom prst="rect">
            <a:avLst/>
          </a:prstGeom>
        </p:spPr>
      </p:pic>
      <p:sp>
        <p:nvSpPr>
          <p:cNvPr id="48129" name="Rectangle 2"/>
          <p:cNvSpPr>
            <a:spLocks noRot="1" noChangeArrowheads="1"/>
          </p:cNvSpPr>
          <p:nvPr/>
        </p:nvSpPr>
        <p:spPr bwMode="auto">
          <a:xfrm>
            <a:off x="1163320" y="636270"/>
            <a:ext cx="10922635" cy="59055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Fill in the following blanks and describe how the hydraulic disc brake system works. </a:t>
            </a:r>
            <a:endParaRPr lang="en-US" sz="2000" b="1" dirty="0">
              <a:solidFill>
                <a:schemeClr val="tx1"/>
              </a:solidFill>
              <a:latin typeface="Calibri" panose="020F0502020204030204" charset="0"/>
              <a:cs typeface="Calibri" panose="020F0502020204030204" charset="0"/>
            </a:endParaRPr>
          </a:p>
        </p:txBody>
      </p:sp>
      <p:sp>
        <p:nvSpPr>
          <p:cNvPr id="439" name="矩形 439"/>
          <p:cNvSpPr/>
          <p:nvPr/>
        </p:nvSpPr>
        <p:spPr>
          <a:xfrm>
            <a:off x="537210" y="74803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5</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0" name="文本框 19"/>
          <p:cNvSpPr txBox="1"/>
          <p:nvPr/>
        </p:nvSpPr>
        <p:spPr>
          <a:xfrm>
            <a:off x="9258300" y="1823085"/>
            <a:ext cx="132842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P</a:t>
            </a:r>
            <a:r>
              <a:rPr lang="zh-CN" altLang="en-US" sz="2400" b="1">
                <a:solidFill>
                  <a:srgbClr val="FF0000"/>
                </a:solidFill>
                <a:latin typeface="Times New Roman" panose="02020603050405020304" pitchFamily="18" charset="0"/>
                <a:cs typeface="Times New Roman" panose="02020603050405020304" pitchFamily="18" charset="0"/>
              </a:rPr>
              <a:t>arking </a:t>
            </a:r>
            <a:r>
              <a:rPr lang="zh-CN" altLang="en-US" sz="2400">
                <a:solidFill>
                  <a:srgbClr val="FF0000"/>
                </a:solidFill>
                <a:latin typeface="Times New Roman" panose="02020603050405020304" pitchFamily="18" charset="0"/>
                <a:cs typeface="Times New Roman" panose="02020603050405020304" pitchFamily="18" charset="0"/>
              </a:rPr>
              <a:t> </a:t>
            </a:r>
            <a:endParaRPr lang="zh-CN" altLang="en-US" sz="2400">
              <a:solidFill>
                <a:srgbClr val="FF0000"/>
              </a:solidFill>
              <a:latin typeface="Times New Roman" panose="02020603050405020304" pitchFamily="18" charset="0"/>
              <a:cs typeface="Times New Roman" panose="02020603050405020304" pitchFamily="18" charset="0"/>
            </a:endParaRPr>
          </a:p>
        </p:txBody>
      </p:sp>
      <p:sp>
        <p:nvSpPr>
          <p:cNvPr id="21" name="文本框 20"/>
          <p:cNvSpPr txBox="1"/>
          <p:nvPr/>
        </p:nvSpPr>
        <p:spPr>
          <a:xfrm>
            <a:off x="9350375" y="2383790"/>
            <a:ext cx="117030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D</a:t>
            </a:r>
            <a:r>
              <a:rPr lang="zh-CN" altLang="en-US" sz="2400" b="1">
                <a:solidFill>
                  <a:srgbClr val="FF0000"/>
                </a:solidFill>
                <a:latin typeface="Times New Roman" panose="02020603050405020304" pitchFamily="18" charset="0"/>
                <a:cs typeface="Times New Roman" panose="02020603050405020304" pitchFamily="18" charset="0"/>
              </a:rPr>
              <a:t>rum</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3" name="文本框 22"/>
          <p:cNvSpPr txBox="1"/>
          <p:nvPr/>
        </p:nvSpPr>
        <p:spPr>
          <a:xfrm>
            <a:off x="9383395" y="2944495"/>
            <a:ext cx="117157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caliper </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4" name="文本框 23"/>
          <p:cNvSpPr txBox="1"/>
          <p:nvPr/>
        </p:nvSpPr>
        <p:spPr>
          <a:xfrm>
            <a:off x="9491980" y="3486150"/>
            <a:ext cx="91122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rotor </a:t>
            </a:r>
            <a:r>
              <a:rPr lang="zh-CN" altLang="en-US" sz="2400" b="1">
                <a:latin typeface="Times New Roman" panose="02020603050405020304" pitchFamily="18" charset="0"/>
                <a:cs typeface="Times New Roman" panose="02020603050405020304" pitchFamily="18" charset="0"/>
              </a:rPr>
              <a:t> </a:t>
            </a:r>
            <a:endParaRPr lang="zh-CN" altLang="en-US" sz="2400" b="1">
              <a:latin typeface="Times New Roman" panose="02020603050405020304" pitchFamily="18" charset="0"/>
              <a:cs typeface="Times New Roman" panose="02020603050405020304" pitchFamily="18" charset="0"/>
            </a:endParaRPr>
          </a:p>
        </p:txBody>
      </p:sp>
      <p:sp>
        <p:nvSpPr>
          <p:cNvPr id="25" name="文本框 24"/>
          <p:cNvSpPr txBox="1"/>
          <p:nvPr/>
        </p:nvSpPr>
        <p:spPr>
          <a:xfrm>
            <a:off x="9227820" y="4045585"/>
            <a:ext cx="1389380"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backing</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6" name="文本框 25"/>
          <p:cNvSpPr txBox="1"/>
          <p:nvPr/>
        </p:nvSpPr>
        <p:spPr>
          <a:xfrm>
            <a:off x="9434830" y="4588510"/>
            <a:ext cx="97599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shoes</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7" name="文本框 26"/>
          <p:cNvSpPr txBox="1"/>
          <p:nvPr/>
        </p:nvSpPr>
        <p:spPr>
          <a:xfrm>
            <a:off x="9451340" y="5149215"/>
            <a:ext cx="113538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brake</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8" name="文本框 7"/>
          <p:cNvSpPr txBox="1"/>
          <p:nvPr/>
        </p:nvSpPr>
        <p:spPr>
          <a:xfrm>
            <a:off x="9400540" y="5655945"/>
            <a:ext cx="157226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cylinder </a:t>
            </a:r>
            <a:endParaRPr lang="zh-CN" altLang="en-US" sz="2400" b="1">
              <a:solidFill>
                <a:srgbClr val="FF0000"/>
              </a:solidFill>
              <a:latin typeface="Times New Roman" panose="02020603050405020304" pitchFamily="18" charset="0"/>
              <a:cs typeface="Times New Roman" panose="02020603050405020304" pitchFamily="18" charset="0"/>
            </a:endParaRPr>
          </a:p>
        </p:txBody>
      </p:sp>
      <p:grpSp>
        <p:nvGrpSpPr>
          <p:cNvPr id="2" name="组合 1"/>
          <p:cNvGrpSpPr/>
          <p:nvPr/>
        </p:nvGrpSpPr>
        <p:grpSpPr>
          <a:xfrm>
            <a:off x="6607175" y="91440"/>
            <a:ext cx="5478780" cy="467995"/>
            <a:chOff x="10405" y="144"/>
            <a:chExt cx="8628" cy="737"/>
          </a:xfrm>
        </p:grpSpPr>
        <p:sp>
          <p:nvSpPr>
            <p:cNvPr id="7" name="流程图: 可选过程 6">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9" name="流程图: 可选过程 8">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4"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5"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24" grpId="0"/>
      <p:bldP spid="25" grpId="0"/>
      <p:bldP spid="26" grpId="0"/>
      <p:bldP spid="2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6"/>
          <p:cNvSpPr txBox="1"/>
          <p:nvPr/>
        </p:nvSpPr>
        <p:spPr>
          <a:xfrm>
            <a:off x="3746500" y="1874520"/>
            <a:ext cx="7965440" cy="4552315"/>
          </a:xfrm>
          <a:prstGeom prst="rect">
            <a:avLst/>
          </a:prstGeom>
          <a:solidFill>
            <a:schemeClr val="lt1"/>
          </a:solidFill>
          <a:ln w="12700" cap="rnd" cmpd="sng">
            <a:solidFill>
              <a:schemeClr val="accent1">
                <a:shade val="50000"/>
              </a:schemeClr>
            </a:solidFill>
            <a:prstDash val="solid"/>
            <a:round/>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Good morning, Miss Green. May I help you?</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B: Yes._______________________________________________ </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 And it stops when I apply the brakes.</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Is the noise piercing?</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B: Oh, yes.</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I see. _____________________________________________ </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I’ll replace them with new ones.</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B: Is it serious?</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No, ____________________________________</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B: Oh, it’s so good. Thank you.</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rtl="0" fontAlgn="auto">
              <a:lnSpc>
                <a:spcPct val="110000"/>
              </a:lnSpc>
            </a:pPr>
            <a:r>
              <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rPr>
              <a:t>A: _________________________</a:t>
            </a:r>
            <a:endParaRPr lang="en-US" altLang="zh-CN" sz="2400" kern="100" spc="-100">
              <a:solidFill>
                <a:schemeClr val="tx1"/>
              </a:solidFill>
              <a:uFillTx/>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48129" name="Rectangle 2"/>
          <p:cNvSpPr>
            <a:spLocks noRot="1" noChangeArrowheads="1"/>
          </p:cNvSpPr>
          <p:nvPr/>
        </p:nvSpPr>
        <p:spPr bwMode="auto">
          <a:xfrm>
            <a:off x="1191895" y="559435"/>
            <a:ext cx="10800715" cy="565785"/>
          </a:xfrm>
          <a:prstGeom prst="rect">
            <a:avLst/>
          </a:prstGeom>
          <a:noFill/>
          <a:ln w="9525">
            <a:noFill/>
            <a:miter lim="800000"/>
          </a:ln>
        </p:spPr>
        <p:txBody>
          <a:bodyPr/>
          <a:p>
            <a:pPr marL="0" indent="0" eaLnBrk="0" fontAlgn="auto" hangingPunct="0">
              <a:lnSpc>
                <a:spcPct val="150000"/>
              </a:lnSpc>
              <a:buFontTx/>
              <a:buNone/>
            </a:pPr>
            <a:r>
              <a:rPr lang="en-US" sz="2000" b="1" dirty="0">
                <a:latin typeface="Calibri" panose="020F0502020204030204" charset="0"/>
                <a:cs typeface="Calibri" panose="020F0502020204030204" charset="0"/>
                <a:sym typeface="+mn-ea"/>
              </a:rPr>
              <a:t>Choose a suitable expression for each blank to complete the following conversation. </a:t>
            </a:r>
            <a:endParaRPr lang="en-US" sz="2000" b="1" dirty="0">
              <a:solidFill>
                <a:schemeClr val="tx1"/>
              </a:solidFill>
              <a:latin typeface="Calibri" panose="020F0502020204030204" charset="0"/>
              <a:cs typeface="Calibri" panose="020F0502020204030204" charset="0"/>
            </a:endParaRPr>
          </a:p>
        </p:txBody>
      </p:sp>
      <p:sp>
        <p:nvSpPr>
          <p:cNvPr id="439" name="矩形 439"/>
          <p:cNvSpPr/>
          <p:nvPr/>
        </p:nvSpPr>
        <p:spPr>
          <a:xfrm>
            <a:off x="537210" y="66230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6</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7" name="文本框 16"/>
          <p:cNvSpPr txBox="1"/>
          <p:nvPr/>
        </p:nvSpPr>
        <p:spPr>
          <a:xfrm>
            <a:off x="4900295" y="2237740"/>
            <a:ext cx="6093460" cy="570865"/>
          </a:xfrm>
          <a:prstGeom prst="rect">
            <a:avLst/>
          </a:prstGeom>
          <a:noFill/>
        </p:spPr>
        <p:txBody>
          <a:bodyPr wrap="square" rtlCol="0">
            <a:spAutoFit/>
          </a:bodyPr>
          <a:p>
            <a:pPr algn="just" fontAlgn="auto">
              <a:lnSpc>
                <a:spcPct val="130000"/>
              </a:lnSpc>
            </a:pPr>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I always hear some noise when driving the car. </a:t>
            </a:r>
            <a:r>
              <a:rPr lang="en-US" altLang="zh-CN" sz="2400" kern="100">
                <a:solidFill>
                  <a:schemeClr val="dk1"/>
                </a:solidFill>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18" name="文本框 17"/>
          <p:cNvSpPr txBox="1"/>
          <p:nvPr/>
        </p:nvSpPr>
        <p:spPr>
          <a:xfrm>
            <a:off x="1191895" y="1168400"/>
            <a:ext cx="745236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Situation: A is a mechanic in a 4S store, B is a customer.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25" name="文本框 25"/>
          <p:cNvSpPr txBox="1"/>
          <p:nvPr/>
        </p:nvSpPr>
        <p:spPr>
          <a:xfrm>
            <a:off x="292735" y="1874520"/>
            <a:ext cx="3316605" cy="4552950"/>
          </a:xfrm>
          <a:prstGeom prst="rect">
            <a:avLst/>
          </a:prstGeom>
          <a:gradFill>
            <a:gsLst>
              <a:gs pos="35000">
                <a:srgbClr val="F6EDE1"/>
              </a:gs>
              <a:gs pos="0">
                <a:srgbClr val="F9F3EB"/>
              </a:gs>
              <a:gs pos="100000">
                <a:srgbClr val="F3E6D7"/>
              </a:gs>
            </a:gsLst>
            <a:lin scaled="1"/>
          </a:gradFill>
          <a:ln w="12700" cmpd="sng">
            <a:solidFill>
              <a:srgbClr val="DAED05"/>
            </a:solidFill>
            <a:prstDash val="solid"/>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1. It’s very likely that your brake pads are worn out.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2. I always hear some noise when driving the car.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3. You are welcome.</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rtl="0"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4. it is the most common braking problem.</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9" name="文本框 18"/>
          <p:cNvSpPr txBox="1"/>
          <p:nvPr/>
        </p:nvSpPr>
        <p:spPr>
          <a:xfrm>
            <a:off x="4938395" y="3920490"/>
            <a:ext cx="6276975" cy="460375"/>
          </a:xfrm>
          <a:prstGeom prst="rect">
            <a:avLst/>
          </a:prstGeom>
          <a:noFill/>
        </p:spPr>
        <p:txBody>
          <a:bodyPr wrap="square" rtlCol="0">
            <a:spAutoFit/>
          </a:bodyPr>
          <a:p>
            <a:pPr fontAlgn="auto"/>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It’s very likely that your brake pads are worn out.</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0" name="文本框 19"/>
          <p:cNvSpPr txBox="1"/>
          <p:nvPr/>
        </p:nvSpPr>
        <p:spPr>
          <a:xfrm>
            <a:off x="4918075" y="5127625"/>
            <a:ext cx="5161280" cy="460375"/>
          </a:xfrm>
          <a:prstGeom prst="rect">
            <a:avLst/>
          </a:prstGeom>
          <a:noFill/>
        </p:spPr>
        <p:txBody>
          <a:bodyPr wrap="square" rtlCol="0">
            <a:spAutoFit/>
          </a:bodyPr>
          <a:p>
            <a:pPr fontAlgn="auto"/>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it is the most common braking problem.</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1" name="文本框 20"/>
          <p:cNvSpPr txBox="1"/>
          <p:nvPr/>
        </p:nvSpPr>
        <p:spPr>
          <a:xfrm>
            <a:off x="4768215" y="5966460"/>
            <a:ext cx="2460625" cy="460375"/>
          </a:xfrm>
          <a:prstGeom prst="rect">
            <a:avLst/>
          </a:prstGeom>
          <a:noFill/>
        </p:spPr>
        <p:txBody>
          <a:bodyPr wrap="square" rtlCol="0">
            <a:spAutoFit/>
          </a:bodyPr>
          <a:p>
            <a:pPr fontAlgn="auto"/>
            <a:r>
              <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rPr>
              <a:t>You are welcome.</a:t>
            </a:r>
            <a:endParaRPr lang="en-US" altLang="zh-CN" sz="2400" kern="100">
              <a:solidFill>
                <a:srgbClr val="FF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grpSp>
        <p:nvGrpSpPr>
          <p:cNvPr id="2" name="组合 1"/>
          <p:cNvGrpSpPr/>
          <p:nvPr/>
        </p:nvGrpSpPr>
        <p:grpSpPr>
          <a:xfrm>
            <a:off x="6607175" y="91440"/>
            <a:ext cx="5478780" cy="467995"/>
            <a:chOff x="10405" y="144"/>
            <a:chExt cx="8628" cy="737"/>
          </a:xfrm>
        </p:grpSpPr>
        <p:sp>
          <p:nvSpPr>
            <p:cNvPr id="7" name="流程图: 可选过程 6">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8" name="流程图: 可选过程 7">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9" name="流程图: 可选过程 8">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0" name="流程图: 可选过程 9">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191895" y="559435"/>
            <a:ext cx="3178175" cy="56642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Complete the word search.</a:t>
            </a:r>
            <a:endParaRPr lang="en-US" sz="2000" b="1" dirty="0">
              <a:solidFill>
                <a:schemeClr val="tx1"/>
              </a:solidFill>
              <a:latin typeface="Calibri" panose="020F0502020204030204" charset="0"/>
              <a:cs typeface="Calibri" panose="020F0502020204030204" charset="0"/>
            </a:endParaRPr>
          </a:p>
        </p:txBody>
      </p:sp>
      <p:sp>
        <p:nvSpPr>
          <p:cNvPr id="11" name="矩形 10"/>
          <p:cNvSpPr/>
          <p:nvPr/>
        </p:nvSpPr>
        <p:spPr>
          <a:xfrm>
            <a:off x="3505200" y="5340985"/>
            <a:ext cx="4171950" cy="681990"/>
          </a:xfrm>
          <a:prstGeom prst="rect">
            <a:avLst/>
          </a:prstGeom>
          <a:solidFill>
            <a:srgbClr val="FFFF0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6002655" y="4657090"/>
            <a:ext cx="3348355" cy="683895"/>
          </a:xfrm>
          <a:prstGeom prst="rect">
            <a:avLst/>
          </a:prstGeom>
          <a:solidFill>
            <a:srgbClr val="00B0F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9" name="矩形 439"/>
          <p:cNvSpPr/>
          <p:nvPr/>
        </p:nvSpPr>
        <p:spPr>
          <a:xfrm>
            <a:off x="537210" y="72199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7</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3" name="矩形 22"/>
          <p:cNvSpPr/>
          <p:nvPr/>
        </p:nvSpPr>
        <p:spPr>
          <a:xfrm>
            <a:off x="2685415" y="1898015"/>
            <a:ext cx="7452360" cy="687705"/>
          </a:xfrm>
          <a:prstGeom prst="rect">
            <a:avLst/>
          </a:prstGeom>
          <a:solidFill>
            <a:srgbClr val="FFC00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矩形 23"/>
          <p:cNvSpPr/>
          <p:nvPr/>
        </p:nvSpPr>
        <p:spPr>
          <a:xfrm rot="5400000">
            <a:off x="5647055" y="1976120"/>
            <a:ext cx="717550" cy="3341370"/>
          </a:xfrm>
          <a:prstGeom prst="rect">
            <a:avLst/>
          </a:prstGeom>
          <a:solidFill>
            <a:srgbClr val="BAD699"/>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矩形 24"/>
          <p:cNvSpPr/>
          <p:nvPr/>
        </p:nvSpPr>
        <p:spPr>
          <a:xfrm>
            <a:off x="6002655" y="4005580"/>
            <a:ext cx="3347720" cy="652145"/>
          </a:xfrm>
          <a:prstGeom prst="rect">
            <a:avLst/>
          </a:prstGeom>
          <a:solidFill>
            <a:srgbClr val="7030A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矩形 12"/>
          <p:cNvSpPr/>
          <p:nvPr/>
        </p:nvSpPr>
        <p:spPr>
          <a:xfrm>
            <a:off x="2686050" y="1905000"/>
            <a:ext cx="819150" cy="275145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nvSpPr>
        <p:spPr>
          <a:xfrm>
            <a:off x="5166360" y="2585720"/>
            <a:ext cx="828000" cy="343662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矩形 17"/>
          <p:cNvSpPr/>
          <p:nvPr/>
        </p:nvSpPr>
        <p:spPr>
          <a:xfrm>
            <a:off x="6845935" y="3288665"/>
            <a:ext cx="829945" cy="271589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16" name="表格 15"/>
          <p:cNvGraphicFramePr/>
          <p:nvPr>
            <p:custDataLst>
              <p:tags r:id="rId1"/>
            </p:custDataLst>
          </p:nvPr>
        </p:nvGraphicFramePr>
        <p:xfrm>
          <a:off x="2686367" y="1898015"/>
          <a:ext cx="7451725" cy="4125810"/>
        </p:xfrm>
        <a:graphic>
          <a:graphicData uri="http://schemas.openxmlformats.org/drawingml/2006/table">
            <a:tbl>
              <a:tblPr firstRow="1" bandRow="1">
                <a:tableStyleId>{5940675A-B579-460E-94D1-54222C63F5DA}</a:tableStyleId>
              </a:tblPr>
              <a:tblGrid>
                <a:gridCol w="828040"/>
                <a:gridCol w="828040"/>
                <a:gridCol w="827960"/>
                <a:gridCol w="828040"/>
                <a:gridCol w="827960"/>
                <a:gridCol w="828000"/>
                <a:gridCol w="828000"/>
                <a:gridCol w="828000"/>
                <a:gridCol w="827405"/>
              </a:tblGrid>
              <a:tr h="687705">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h</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y</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760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b</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y</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760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g</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k</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760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h</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k</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760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k</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7705">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y</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2" name="组合 1"/>
          <p:cNvGrpSpPr/>
          <p:nvPr/>
        </p:nvGrpSpPr>
        <p:grpSpPr>
          <a:xfrm>
            <a:off x="6607175" y="91440"/>
            <a:ext cx="5478780" cy="467995"/>
            <a:chOff x="10405" y="144"/>
            <a:chExt cx="8628" cy="737"/>
          </a:xfrm>
        </p:grpSpPr>
        <p:sp>
          <p:nvSpPr>
            <p:cNvPr id="8" name="流程图: 可选过程 7">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9" name="流程图: 可选过程 8">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4"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2" name="流程图: 可选过程 11">
              <a:hlinkClick r:id="rId5"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animBg="1"/>
      <p:bldP spid="25" grpId="0" bldLvl="0" animBg="1"/>
      <p:bldP spid="7" grpId="0" bldLvl="0" animBg="1"/>
      <p:bldP spid="11" grpId="0" bldLvl="0" animBg="1"/>
      <p:bldP spid="13" grpId="0" animBg="1"/>
      <p:bldP spid="14"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graphicFrame>
        <p:nvGraphicFramePr>
          <p:cNvPr id="30" name="表格 29"/>
          <p:cNvGraphicFramePr/>
          <p:nvPr>
            <p:custDataLst>
              <p:tags r:id="rId5"/>
            </p:custDataLst>
          </p:nvPr>
        </p:nvGraphicFramePr>
        <p:xfrm>
          <a:off x="2070735" y="1034415"/>
          <a:ext cx="7649210" cy="5392420"/>
        </p:xfrm>
        <a:graphic>
          <a:graphicData uri="http://schemas.openxmlformats.org/drawingml/2006/table">
            <a:tbl>
              <a:tblPr/>
              <a:tblGrid>
                <a:gridCol w="3824605"/>
                <a:gridCol w="3824605"/>
              </a:tblGrid>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disastrous</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rear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operate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backing plate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brake pedal</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wheel cylinder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master cylinder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brake shoe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brake line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adjuster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rod</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brake caliper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brake fluid</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brake pad</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compress</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brake rotor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build up</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altLang="en-US" sz="2400" b="0">
                          <a:latin typeface="Times New Roman" panose="02020603050405020304" pitchFamily="18" charset="0"/>
                          <a:ea typeface="宋体" panose="02010600030101010101" pitchFamily="2" charset="-122"/>
                          <a:cs typeface="Times New Roman" panose="02020603050405020304" pitchFamily="18" charset="0"/>
                        </a:rPr>
                        <a:t>service brake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disc type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altLang="en-US" sz="2400" b="0">
                          <a:latin typeface="Times New Roman" panose="02020603050405020304" pitchFamily="18" charset="0"/>
                          <a:ea typeface="宋体" panose="02010600030101010101" pitchFamily="2" charset="-122"/>
                          <a:cs typeface="Times New Roman" panose="02020603050405020304" pitchFamily="18" charset="0"/>
                        </a:rPr>
                        <a:t>parking brake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90220">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drum type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altLang="en-US" sz="2400" b="0">
                          <a:latin typeface="Times New Roman" panose="02020603050405020304" pitchFamily="18" charset="0"/>
                          <a:ea typeface="宋体" panose="02010600030101010101" pitchFamily="2" charset="-122"/>
                          <a:cs typeface="Times New Roman" panose="02020603050405020304" pitchFamily="18" charset="0"/>
                        </a:rPr>
                        <a:t>slip</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bl>
          </a:graphicData>
        </a:graphic>
      </p:graphicFrame>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35325" y="2706370"/>
            <a:ext cx="5721350" cy="1445260"/>
          </a:xfrm>
          <a:prstGeom prst="rect">
            <a:avLst/>
          </a:prstGeom>
          <a:noFill/>
        </p:spPr>
        <p:txBody>
          <a:bodyPr wrap="square" rtlCol="0">
            <a:spAutoFit/>
            <a:scene3d>
              <a:camera prst="orthographicFront"/>
              <a:lightRig rig="threePt" dir="t"/>
            </a:scene3d>
          </a:bodyPr>
          <a:p>
            <a:pPr algn="ctr"/>
            <a:r>
              <a:rPr lang="en-US" altLang="zh-CN" sz="8800">
                <a:solidFill>
                  <a:schemeClr val="accent1"/>
                </a:solidFill>
                <a:effectLst>
                  <a:outerShdw blurRad="38100" dist="25400" dir="5400000" algn="ctr" rotWithShape="0">
                    <a:srgbClr val="6E747A">
                      <a:alpha val="43000"/>
                    </a:srgbClr>
                  </a:outerShdw>
                </a:effectLst>
              </a:rPr>
              <a:t>Thank you!</a:t>
            </a:r>
            <a:endParaRPr lang="en-US" altLang="zh-CN" sz="8800">
              <a:solidFill>
                <a:schemeClr val="accent1"/>
              </a:solidFill>
              <a:effectLst>
                <a:outerShdw blurRad="38100" dist="25400" dir="5400000" algn="ctr" rotWithShape="0">
                  <a:srgbClr val="6E747A">
                    <a:alpha val="43000"/>
                  </a:srgbClr>
                </a:outerShdw>
              </a:effectLst>
            </a:endParaRPr>
          </a:p>
        </p:txBody>
      </p:sp>
      <p:pic>
        <p:nvPicPr>
          <p:cNvPr id="3" name="图片 2" descr="学校名"/>
          <p:cNvPicPr>
            <a:picLocks noChangeAspect="1"/>
          </p:cNvPicPr>
          <p:nvPr/>
        </p:nvPicPr>
        <p:blipFill>
          <a:blip r:embed="rId1"/>
          <a:stretch>
            <a:fillRect/>
          </a:stretch>
        </p:blipFill>
        <p:spPr>
          <a:xfrm>
            <a:off x="1337945" y="2706370"/>
            <a:ext cx="9516745" cy="1416050"/>
          </a:xfrm>
          <a:prstGeom prst="rect">
            <a:avLst/>
          </a:prstGeom>
        </p:spPr>
      </p:pic>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transition="out" filter="fade">
                                      <p:cBhvr>
                                        <p:cTn id="6" dur="998"/>
                                        <p:tgtEl>
                                          <p:spTgt spid="2"/>
                                        </p:tgtEl>
                                      </p:cBhvr>
                                    </p:animEffect>
                                    <p:anim calcmode="lin" valueType="num">
                                      <p:cBhvr>
                                        <p:cTn id="7" dur="998"/>
                                        <p:tgtEl>
                                          <p:spTgt spid="2"/>
                                        </p:tgtEl>
                                        <p:attrNameLst>
                                          <p:attrName>ppt_x</p:attrName>
                                        </p:attrNameLst>
                                      </p:cBhvr>
                                      <p:tavLst>
                                        <p:tav tm="0">
                                          <p:val>
                                            <p:strVal val="ppt_x"/>
                                          </p:val>
                                        </p:tav>
                                        <p:tav tm="100000">
                                          <p:val>
                                            <p:strVal val="ppt_x"/>
                                          </p:val>
                                        </p:tav>
                                      </p:tavLst>
                                    </p:anim>
                                    <p:anim calcmode="lin" valueType="num">
                                      <p:cBhvr>
                                        <p:cTn id="8" dur="998"/>
                                        <p:tgtEl>
                                          <p:spTgt spid="2"/>
                                        </p:tgtEl>
                                        <p:attrNameLst>
                                          <p:attrName>ppt_y</p:attrName>
                                        </p:attrNameLst>
                                      </p:cBhvr>
                                      <p:tavLst>
                                        <p:tav tm="0">
                                          <p:val>
                                            <p:strVal val="ppt_y"/>
                                          </p:val>
                                        </p:tav>
                                        <p:tav tm="100000">
                                          <p:val>
                                            <p:strVal val="ppt_y-.1"/>
                                          </p:val>
                                        </p:tav>
                                      </p:tavLst>
                                    </p:anim>
                                    <p:set>
                                      <p:cBhvr>
                                        <p:cTn id="9" dur="1" fill="hold">
                                          <p:stCondLst>
                                            <p:cond delay="998"/>
                                          </p:stCondLst>
                                        </p:cTn>
                                        <p:tgtEl>
                                          <p:spTgt spid="2"/>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ppt_x</p:attrName>
                                        </p:attrNameLst>
                                      </p:cBhvr>
                                      <p:tavLst>
                                        <p:tav tm="0">
                                          <p:val>
                                            <p:strVal val="#ppt_x"/>
                                          </p:val>
                                        </p:tav>
                                        <p:tav tm="100000">
                                          <p:val>
                                            <p:strVal val="#ppt_x"/>
                                          </p:val>
                                        </p:tav>
                                      </p:tavLst>
                                    </p:anim>
                                    <p:anim calcmode="lin" valueType="num">
                                      <p:cBhvr>
                                        <p:cTn id="15"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950595" y="1026160"/>
            <a:ext cx="10986770" cy="547878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Choose the correct answer for each question below.</a:t>
            </a:r>
            <a:endParaRPr lang="en-US" sz="2000" b="1" dirty="0">
              <a:solidFill>
                <a:schemeClr val="tx1"/>
              </a:solidFill>
              <a:latin typeface="Calibri" panose="020F0502020204030204" charset="0"/>
              <a:cs typeface="Calibri" panose="020F0502020204030204"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1.Which is not a part of a hydraulic brake system?</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A. the brake lines	    B. the clutch pedal</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C. the brake pedal	    D. the master cylinder</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2. What is the function of the parking brake system?</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A. to reduce the speed of the car</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B. to stop the running car</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C. to control the speed of the car</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D. to prevent the car slipping away from its parking place</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2876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461010" y="121983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1</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pic>
        <p:nvPicPr>
          <p:cNvPr id="62471" name="Picture 3"/>
          <p:cNvPicPr>
            <a:picLocks noChangeAspect="1"/>
          </p:cNvPicPr>
          <p:nvPr/>
        </p:nvPicPr>
        <p:blipFill>
          <a:blip r:embed="rId5"/>
          <a:stretch>
            <a:fillRect/>
          </a:stretch>
        </p:blipFill>
        <p:spPr>
          <a:xfrm rot="1800000">
            <a:off x="3870960" y="2346960"/>
            <a:ext cx="563245" cy="563245"/>
          </a:xfrm>
          <a:prstGeom prst="rect">
            <a:avLst/>
          </a:prstGeom>
          <a:noFill/>
          <a:ln w="9525">
            <a:noFill/>
          </a:ln>
        </p:spPr>
      </p:pic>
      <p:pic>
        <p:nvPicPr>
          <p:cNvPr id="5" name="Picture 3"/>
          <p:cNvPicPr>
            <a:picLocks noChangeAspect="1"/>
          </p:cNvPicPr>
          <p:nvPr/>
        </p:nvPicPr>
        <p:blipFill>
          <a:blip r:embed="rId5"/>
          <a:stretch>
            <a:fillRect/>
          </a:stretch>
        </p:blipFill>
        <p:spPr>
          <a:xfrm rot="1800000">
            <a:off x="1151255" y="5599430"/>
            <a:ext cx="563245" cy="563245"/>
          </a:xfrm>
          <a:prstGeom prst="rect">
            <a:avLst/>
          </a:prstGeom>
          <a:noFill/>
          <a:ln w="9525">
            <a:noFill/>
          </a:ln>
        </p:spPr>
      </p:pic>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35685" y="542925"/>
            <a:ext cx="5335905" cy="63754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mj-lt"/>
                <a:cs typeface="+mj-lt"/>
              </a:rPr>
              <a:t>Fill in the blanks with the missing words.</a:t>
            </a:r>
            <a:endParaRPr lang="en-US" sz="2400" b="1" dirty="0">
              <a:solidFill>
                <a:schemeClr val="tx1"/>
              </a:solidFill>
              <a:latin typeface="+mj-lt"/>
              <a:cs typeface="+mj-lt"/>
            </a:endParaRPr>
          </a:p>
          <a:p>
            <a:pPr marL="0" indent="0" eaLnBrk="0" hangingPunct="0">
              <a:lnSpc>
                <a:spcPct val="130000"/>
              </a:lnSpc>
              <a:buFontTx/>
              <a:buNone/>
            </a:pPr>
            <a:endParaRPr lang="en-US" sz="2400" b="1" dirty="0">
              <a:solidFill>
                <a:schemeClr val="tx1"/>
              </a:solidFill>
              <a:latin typeface="+mj-lt"/>
              <a:cs typeface="+mj-lt"/>
            </a:endParaRPr>
          </a:p>
        </p:txBody>
      </p:sp>
      <p:graphicFrame>
        <p:nvGraphicFramePr>
          <p:cNvPr id="10" name="表格 9"/>
          <p:cNvGraphicFramePr/>
          <p:nvPr>
            <p:custDataLst>
              <p:tags r:id="rId1"/>
            </p:custDataLst>
          </p:nvPr>
        </p:nvGraphicFramePr>
        <p:xfrm>
          <a:off x="359410" y="1234440"/>
          <a:ext cx="11449685" cy="5153025"/>
        </p:xfrm>
        <a:graphic>
          <a:graphicData uri="http://schemas.openxmlformats.org/drawingml/2006/table">
            <a:tbl>
              <a:tblPr firstRow="1" bandRow="1">
                <a:tableStyleId>{5C22544A-7EE6-4342-B048-85BDC9FD1C3A}</a:tableStyleId>
              </a:tblPr>
              <a:tblGrid>
                <a:gridCol w="2388870"/>
                <a:gridCol w="9060815"/>
              </a:tblGrid>
              <a:tr h="1839595">
                <a:tc>
                  <a:txBody>
                    <a:bodyPr/>
                    <a:p>
                      <a:pPr indent="0" algn="ctr" fontAlgn="auto">
                        <a:lnSpc>
                          <a:spcPct val="150000"/>
                        </a:lnSpc>
                        <a:buNone/>
                      </a:pP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p>
                      <a:pPr indent="0" algn="ctr" fontAlgn="auto">
                        <a:lnSpc>
                          <a:spcPct val="150000"/>
                        </a:lnSpc>
                        <a:buNone/>
                      </a:pPr>
                      <a:r>
                        <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Brakes</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p>
                      <a:pPr indent="0" algn="ctr" fontAlgn="auto">
                        <a:lnSpc>
                          <a:spcPct val="150000"/>
                        </a:lnSpc>
                        <a:buNone/>
                      </a:pP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It’s very 1_______________ for cars to have brakes. Usually, there are brakes on all of the 2______ wheels. These brakes are 3____________ by a 4________________ system.</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818640">
                <a:tc>
                  <a:txBody>
                    <a:bodyPr/>
                    <a:p>
                      <a:pPr indent="0" algn="ctr" fontAlgn="auto">
                        <a:lnSpc>
                          <a:spcPct val="150000"/>
                        </a:lnSpc>
                        <a:buNone/>
                      </a:pP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p>
                      <a:pPr indent="0" algn="ctr" fontAlgn="auto">
                        <a:lnSpc>
                          <a:spcPct val="150000"/>
                        </a:lnSpc>
                        <a:buNone/>
                      </a:pPr>
                      <a:r>
                        <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Drum brake</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p>
                      <a:pPr indent="0" algn="ctr" fontAlgn="auto">
                        <a:lnSpc>
                          <a:spcPct val="150000"/>
                        </a:lnSpc>
                        <a:buNone/>
                      </a:pP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fontAlgn="auto">
                        <a:lnSpc>
                          <a:spcPct val="150000"/>
                        </a:lnSpc>
                        <a:buNone/>
                      </a:pPr>
                      <a:r>
                        <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A drum brake is usually composed of the 5___________ plate, the wheel 6_____________, the brake 7________, the brake drums and the brake 8_______________.</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494790">
                <a:tc>
                  <a:txBody>
                    <a:bodyPr/>
                    <a:p>
                      <a:pPr indent="0" algn="ctr" fontAlgn="auto">
                        <a:lnSpc>
                          <a:spcPct val="150000"/>
                        </a:lnSpc>
                        <a:buNone/>
                      </a:pPr>
                      <a:r>
                        <a:rPr lang="en-US" altLang="en-US" sz="2400" b="0">
                          <a:latin typeface="Times New Roman" panose="02020603050405020304" pitchFamily="18" charset="0"/>
                          <a:ea typeface="宋体" panose="02010600030101010101" pitchFamily="2" charset="-122"/>
                          <a:cs typeface="Times New Roman" panose="02020603050405020304" pitchFamily="18" charset="0"/>
                        </a:rPr>
                        <a:t>Disc brake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fontAlgn="auto">
                        <a:lnSpc>
                          <a:spcPct val="150000"/>
                        </a:lnSpc>
                        <a:buNone/>
                      </a:pP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 disc brake has 9_________ main parts, including the brake 10____________, the 11_________ pad, and the brake 12__________.</a:t>
                      </a:r>
                      <a:endPar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439" name="矩形 439"/>
          <p:cNvSpPr/>
          <p:nvPr/>
        </p:nvSpPr>
        <p:spPr>
          <a:xfrm>
            <a:off x="461010" y="71628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2</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 name="文本框 1"/>
          <p:cNvSpPr txBox="1"/>
          <p:nvPr/>
        </p:nvSpPr>
        <p:spPr>
          <a:xfrm>
            <a:off x="4380865" y="1432560"/>
            <a:ext cx="169354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important</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3" name="文本框 2"/>
          <p:cNvSpPr txBox="1"/>
          <p:nvPr/>
        </p:nvSpPr>
        <p:spPr>
          <a:xfrm>
            <a:off x="5524500" y="2009775"/>
            <a:ext cx="85153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four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10078085" y="1975485"/>
            <a:ext cx="139192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operated</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3879850" y="2529205"/>
            <a:ext cx="164465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 hydraulic</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1" name="文本框 10"/>
          <p:cNvSpPr txBox="1"/>
          <p:nvPr/>
        </p:nvSpPr>
        <p:spPr>
          <a:xfrm>
            <a:off x="8293100" y="3279775"/>
            <a:ext cx="146812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 backing</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3234690" y="3797300"/>
            <a:ext cx="127508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cylinder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3559175" y="4328795"/>
            <a:ext cx="130873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adjuster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4" name="文本框 13"/>
          <p:cNvSpPr txBox="1"/>
          <p:nvPr/>
        </p:nvSpPr>
        <p:spPr>
          <a:xfrm>
            <a:off x="6644005" y="3806190"/>
            <a:ext cx="99060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shoes</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5" name="文本框 14"/>
          <p:cNvSpPr txBox="1"/>
          <p:nvPr/>
        </p:nvSpPr>
        <p:spPr>
          <a:xfrm>
            <a:off x="5135245" y="5195570"/>
            <a:ext cx="94107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three</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3529965" y="5742305"/>
            <a:ext cx="110553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caliper</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7" name="文本框 16"/>
          <p:cNvSpPr txBox="1"/>
          <p:nvPr/>
        </p:nvSpPr>
        <p:spPr>
          <a:xfrm>
            <a:off x="6076950" y="5747385"/>
            <a:ext cx="97980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brake</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8" name="文本框 17"/>
          <p:cNvSpPr txBox="1"/>
          <p:nvPr/>
        </p:nvSpPr>
        <p:spPr>
          <a:xfrm>
            <a:off x="10221595" y="5735955"/>
            <a:ext cx="90551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rotor  </a:t>
            </a:r>
            <a:endParaRPr lang="en-US" altLang="zh-CN" sz="2400" b="1">
              <a:solidFill>
                <a:srgbClr val="FF0000"/>
              </a:solidFill>
              <a:latin typeface="Times New Roman" panose="02020603050405020304" pitchFamily="18" charset="0"/>
              <a:cs typeface="Times New Roman" panose="02020603050405020304" pitchFamily="18" charset="0"/>
            </a:endParaRPr>
          </a:p>
        </p:txBody>
      </p:sp>
      <p:grpSp>
        <p:nvGrpSpPr>
          <p:cNvPr id="19" name="组合 18"/>
          <p:cNvGrpSpPr/>
          <p:nvPr/>
        </p:nvGrpSpPr>
        <p:grpSpPr>
          <a:xfrm>
            <a:off x="6628765" y="91440"/>
            <a:ext cx="5478780" cy="467360"/>
            <a:chOff x="10405" y="144"/>
            <a:chExt cx="8628" cy="736"/>
          </a:xfrm>
        </p:grpSpPr>
        <p:sp>
          <p:nvSpPr>
            <p:cNvPr id="20" name="流程图: 可选过程 19">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21" name="流程图: 可选过程 20">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22" name="流程图: 可选过程 21">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23" name="流程图: 可选过程 22">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1" grpId="0"/>
      <p:bldP spid="12" grpId="0"/>
      <p:bldP spid="14" grpId="0"/>
      <p:bldP spid="13" grpId="0"/>
      <p:bldP spid="15"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格 9"/>
          <p:cNvGraphicFramePr/>
          <p:nvPr>
            <p:custDataLst>
              <p:tags r:id="rId1"/>
            </p:custDataLst>
          </p:nvPr>
        </p:nvGraphicFramePr>
        <p:xfrm>
          <a:off x="772160" y="1341120"/>
          <a:ext cx="10870565" cy="3583940"/>
        </p:xfrm>
        <a:graphic>
          <a:graphicData uri="http://schemas.openxmlformats.org/drawingml/2006/table">
            <a:tbl>
              <a:tblPr firstRow="1" bandRow="1">
                <a:tableStyleId>{5C22544A-7EE6-4342-B048-85BDC9FD1C3A}</a:tableStyleId>
              </a:tblPr>
              <a:tblGrid>
                <a:gridCol w="3138805"/>
                <a:gridCol w="7731760"/>
              </a:tblGrid>
              <a:tr h="1643380">
                <a:tc>
                  <a:txBody>
                    <a:bodyPr/>
                    <a:p>
                      <a:pPr indent="0" algn="ctr" fontAlgn="auto">
                        <a:lnSpc>
                          <a:spcPct val="150000"/>
                        </a:lnSpc>
                        <a:buNone/>
                      </a:pPr>
                      <a:endPar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0" algn="ctr" fontAlgn="auto">
                        <a:lnSpc>
                          <a:spcPct val="150000"/>
                        </a:lnSpc>
                        <a:buNone/>
                      </a:pPr>
                      <a:r>
                        <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rPr>
                        <a:t>Service brake </a:t>
                      </a:r>
                      <a:endPar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0" algn="ctr" fontAlgn="auto">
                        <a:lnSpc>
                          <a:spcPct val="150000"/>
                        </a:lnSpc>
                        <a:buNone/>
                      </a:pPr>
                      <a:endPar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zh-CN" sz="2400" b="0">
                          <a:solidFill>
                            <a:srgbClr val="000000"/>
                          </a:solidFill>
                          <a:latin typeface="Times New Roman" panose="02020603050405020304" pitchFamily="18" charset="0"/>
                        </a:rPr>
                        <a:t>The service brake is used to 13_____ down or 14__________ the car which is 15_________ at a high 16__________.</a:t>
                      </a:r>
                      <a:endParaRPr lang="en-US" altLang="zh-CN" sz="2400" b="0">
                        <a:solidFill>
                          <a:srgbClr val="000000"/>
                        </a:solidFill>
                        <a:latin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1940560">
                <a:tc>
                  <a:txBody>
                    <a:bodyPr/>
                    <a:p>
                      <a:pPr indent="0" algn="ctr" fontAlgn="auto">
                        <a:lnSpc>
                          <a:spcPct val="150000"/>
                        </a:lnSpc>
                        <a:buNone/>
                      </a:pPr>
                      <a:endParaRPr lang="en-US" alt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a:p>
                      <a:pPr indent="0" algn="ctr" fontAlgn="auto">
                        <a:lnSpc>
                          <a:spcPct val="150000"/>
                        </a:lnSpc>
                        <a:buNone/>
                      </a:pPr>
                      <a:r>
                        <a:rPr lang="en-US" altLang="en-US" sz="240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Parking brake </a:t>
                      </a:r>
                      <a:endPar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a:p>
                      <a:pPr indent="0" algn="ctr" fontAlgn="auto">
                        <a:lnSpc>
                          <a:spcPct val="150000"/>
                        </a:lnSpc>
                        <a:buNone/>
                      </a:pPr>
                      <a:endPar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zh-CN" sz="2400" b="0">
                          <a:solidFill>
                            <a:srgbClr val="000000"/>
                          </a:solidFill>
                          <a:latin typeface="Times New Roman" panose="02020603050405020304" pitchFamily="18" charset="0"/>
                        </a:rPr>
                        <a:t>The parking brake is also called the 17__________ brake, which is used to ensure that the car doesn’t 18___________ away even on a slope.</a:t>
                      </a:r>
                      <a:endParaRPr lang="en-US" altLang="zh-CN" sz="2400" b="0">
                        <a:solidFill>
                          <a:srgbClr val="000000"/>
                        </a:solidFill>
                        <a:latin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12" name="文本框 11"/>
          <p:cNvSpPr txBox="1"/>
          <p:nvPr/>
        </p:nvSpPr>
        <p:spPr>
          <a:xfrm>
            <a:off x="7670165" y="1725295"/>
            <a:ext cx="94742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slow</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5" name="文本框 14"/>
          <p:cNvSpPr txBox="1"/>
          <p:nvPr/>
        </p:nvSpPr>
        <p:spPr>
          <a:xfrm>
            <a:off x="6240145" y="2272030"/>
            <a:ext cx="146431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running</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10116820" y="1713865"/>
            <a:ext cx="124523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 stop</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9350375" y="2237740"/>
            <a:ext cx="121221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speed</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 name="文本框 1"/>
          <p:cNvSpPr txBox="1"/>
          <p:nvPr/>
        </p:nvSpPr>
        <p:spPr>
          <a:xfrm>
            <a:off x="9229090" y="3239135"/>
            <a:ext cx="133350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hand</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9914890" y="3757295"/>
            <a:ext cx="135001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slip</a:t>
            </a:r>
            <a:endParaRPr lang="en-US" altLang="zh-CN" sz="2400" b="1">
              <a:solidFill>
                <a:srgbClr val="FF0000"/>
              </a:solidFill>
              <a:latin typeface="Times New Roman" panose="02020603050405020304" pitchFamily="18" charset="0"/>
              <a:cs typeface="Times New Roman" panose="02020603050405020304" pitchFamily="18" charset="0"/>
            </a:endParaRPr>
          </a:p>
        </p:txBody>
      </p:sp>
      <p:grpSp>
        <p:nvGrpSpPr>
          <p:cNvPr id="17" name="组合 16"/>
          <p:cNvGrpSpPr/>
          <p:nvPr/>
        </p:nvGrpSpPr>
        <p:grpSpPr>
          <a:xfrm>
            <a:off x="6628765" y="91440"/>
            <a:ext cx="5478780" cy="467360"/>
            <a:chOff x="10405" y="144"/>
            <a:chExt cx="8628" cy="736"/>
          </a:xfrm>
        </p:grpSpPr>
        <p:sp>
          <p:nvSpPr>
            <p:cNvPr id="18" name="流程图: 可选过程 17">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9" name="流程图: 可选过程 18">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21" name="流程图: 可选过程 20">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22" name="流程图: 可选过程 21">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5" grpId="0"/>
      <p:bldP spid="20" grpId="0"/>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654685" y="653415"/>
            <a:ext cx="10882630" cy="2517140"/>
          </a:xfrm>
          <a:prstGeom prst="rect">
            <a:avLst/>
          </a:prstGeom>
          <a:noFill/>
          <a:ln w="9525">
            <a:noFill/>
            <a:miter lim="800000"/>
          </a:ln>
        </p:spPr>
        <p:txBody>
          <a:bodyPr/>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Brakes are very important to a car. If they don’t work properly, the result can be </a:t>
            </a:r>
            <a:r>
              <a:rPr lang="en-US" sz="2400" b="1" dirty="0">
                <a:solidFill>
                  <a:schemeClr val="tx1"/>
                </a:solidFill>
                <a:latin typeface="Times New Roman" panose="02020603050405020304" pitchFamily="18" charset="0"/>
                <a:cs typeface="Times New Roman" panose="02020603050405020304" pitchFamily="18" charset="0"/>
              </a:rPr>
              <a:t>disastrous</a:t>
            </a:r>
            <a:r>
              <a:rPr lang="en-US" sz="2400" dirty="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Cars have brakes on all of the four wheels. These brakes are </a:t>
            </a:r>
            <a:r>
              <a:rPr lang="en-US" sz="2400" b="1" dirty="0">
                <a:solidFill>
                  <a:schemeClr val="tx1"/>
                </a:solidFill>
                <a:latin typeface="Times New Roman" panose="02020603050405020304" pitchFamily="18" charset="0"/>
                <a:cs typeface="Times New Roman" panose="02020603050405020304" pitchFamily="18" charset="0"/>
              </a:rPr>
              <a:t>operated</a:t>
            </a:r>
            <a:r>
              <a:rPr lang="en-US" sz="2400" dirty="0">
                <a:solidFill>
                  <a:schemeClr val="tx1"/>
                </a:solidFill>
                <a:latin typeface="Times New Roman" panose="02020603050405020304" pitchFamily="18" charset="0"/>
                <a:cs typeface="Times New Roman" panose="02020603050405020304" pitchFamily="18" charset="0"/>
              </a:rPr>
              <a:t> by a hydraulic system. A hydraulic braking system mainly consists of the </a:t>
            </a:r>
            <a:r>
              <a:rPr lang="en-US" sz="2400" b="1" dirty="0">
                <a:solidFill>
                  <a:schemeClr val="tx1"/>
                </a:solidFill>
                <a:latin typeface="Times New Roman" panose="02020603050405020304" pitchFamily="18" charset="0"/>
                <a:cs typeface="Times New Roman" panose="02020603050405020304" pitchFamily="18" charset="0"/>
              </a:rPr>
              <a:t>brake pedal</a:t>
            </a:r>
            <a:r>
              <a:rPr lang="en-US" sz="2400" dirty="0">
                <a:solidFill>
                  <a:schemeClr val="tx1"/>
                </a:solidFill>
                <a:latin typeface="Times New Roman" panose="02020603050405020304" pitchFamily="18" charset="0"/>
                <a:cs typeface="Times New Roman" panose="02020603050405020304" pitchFamily="18" charset="0"/>
              </a:rPr>
              <a:t>, the </a:t>
            </a:r>
            <a:r>
              <a:rPr lang="en-US" sz="2400" b="1" dirty="0">
                <a:solidFill>
                  <a:schemeClr val="tx1"/>
                </a:solidFill>
                <a:latin typeface="Times New Roman" panose="02020603050405020304" pitchFamily="18" charset="0"/>
                <a:cs typeface="Times New Roman" panose="02020603050405020304" pitchFamily="18" charset="0"/>
              </a:rPr>
              <a:t>master cylinder</a:t>
            </a:r>
            <a:r>
              <a:rPr lang="en-US" sz="2400" dirty="0">
                <a:solidFill>
                  <a:schemeClr val="tx1"/>
                </a:solidFill>
                <a:latin typeface="Times New Roman" panose="02020603050405020304" pitchFamily="18" charset="0"/>
                <a:cs typeface="Times New Roman" panose="02020603050405020304" pitchFamily="18" charset="0"/>
              </a:rPr>
              <a:t>, the </a:t>
            </a:r>
            <a:r>
              <a:rPr lang="en-US" sz="2400" b="1" dirty="0">
                <a:latin typeface="Times New Roman" panose="02020603050405020304" pitchFamily="18" charset="0"/>
                <a:cs typeface="Times New Roman" panose="02020603050405020304" pitchFamily="18" charset="0"/>
                <a:sym typeface="+mn-ea"/>
              </a:rPr>
              <a:t>brake lines</a:t>
            </a:r>
            <a:r>
              <a:rPr lang="en-US" sz="2400" dirty="0">
                <a:latin typeface="Times New Roman" panose="02020603050405020304" pitchFamily="18" charset="0"/>
                <a:cs typeface="Times New Roman" panose="02020603050405020304" pitchFamily="18" charset="0"/>
                <a:sym typeface="+mn-ea"/>
              </a:rPr>
              <a:t> and the brakes. </a:t>
            </a:r>
            <a:endParaRPr lang="en-US" altLang="en-US" sz="2400" dirty="0">
              <a:solidFill>
                <a:schemeClr val="tx1"/>
              </a:solidFill>
              <a:latin typeface="Times New Roman" panose="02020603050405020304" pitchFamily="18" charset="0"/>
              <a:cs typeface="Times New Roman" panose="02020603050405020304" pitchFamily="18" charset="0"/>
              <a:sym typeface="+mn-ea"/>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2313534313132323b32313534313130333b54">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3390" y="759460"/>
            <a:ext cx="434340" cy="434340"/>
          </a:xfrm>
          <a:prstGeom prst="rect">
            <a:avLst/>
          </a:prstGeom>
        </p:spPr>
      </p:pic>
      <p:pic>
        <p:nvPicPr>
          <p:cNvPr id="431" name="图片 431" descr="Lesson 11 hydraulic brake system 2"/>
          <p:cNvPicPr>
            <a:picLocks noChangeAspect="1"/>
          </p:cNvPicPr>
          <p:nvPr>
            <p:ph idx="1"/>
            <p:custDataLst>
              <p:tags r:id="rId8"/>
            </p:custDataLst>
          </p:nvPr>
        </p:nvPicPr>
        <p:blipFill>
          <a:blip r:embed="rId9"/>
          <a:stretch>
            <a:fillRect/>
          </a:stretch>
        </p:blipFill>
        <p:spPr>
          <a:xfrm>
            <a:off x="6704330" y="2791460"/>
            <a:ext cx="4528820" cy="3608705"/>
          </a:xfrm>
          <a:prstGeom prst="rect">
            <a:avLst/>
          </a:prstGeom>
        </p:spPr>
      </p:pic>
      <p:sp>
        <p:nvSpPr>
          <p:cNvPr id="3" name="文本框 2"/>
          <p:cNvSpPr txBox="1"/>
          <p:nvPr/>
        </p:nvSpPr>
        <p:spPr>
          <a:xfrm>
            <a:off x="654685" y="3025140"/>
            <a:ext cx="5761990" cy="2489200"/>
          </a:xfrm>
          <a:prstGeom prst="rect">
            <a:avLst/>
          </a:prstGeom>
          <a:noFill/>
        </p:spPr>
        <p:txBody>
          <a:bodyPr wrap="square" rtlCol="0" anchor="t">
            <a:spAutoFit/>
          </a:bodyPr>
          <a:p>
            <a:pPr algn="just" fontAlgn="auto">
              <a:lnSpc>
                <a:spcPct val="130000"/>
              </a:lnSpc>
            </a:pPr>
            <a:r>
              <a:rPr lang="en-US" sz="2400" dirty="0">
                <a:latin typeface="Times New Roman" panose="02020603050405020304" pitchFamily="18" charset="0"/>
                <a:cs typeface="Times New Roman" panose="02020603050405020304" pitchFamily="18" charset="0"/>
                <a:sym typeface="+mn-ea"/>
              </a:rPr>
              <a:t>The brake pedal is connected to the master cylinder via a metal </a:t>
            </a:r>
            <a:r>
              <a:rPr lang="en-US" sz="2400" b="1" dirty="0">
                <a:latin typeface="Times New Roman" panose="02020603050405020304" pitchFamily="18" charset="0"/>
                <a:cs typeface="Times New Roman" panose="02020603050405020304" pitchFamily="18" charset="0"/>
                <a:sym typeface="+mn-ea"/>
              </a:rPr>
              <a:t>rod</a:t>
            </a:r>
            <a:r>
              <a:rPr lang="en-US" sz="2400" dirty="0">
                <a:latin typeface="Times New Roman" panose="02020603050405020304" pitchFamily="18" charset="0"/>
                <a:cs typeface="Times New Roman" panose="02020603050405020304" pitchFamily="18" charset="0"/>
                <a:sym typeface="+mn-ea"/>
              </a:rPr>
              <a:t>. The master cylinder is a sealed chamber full of </a:t>
            </a:r>
            <a:r>
              <a:rPr lang="en-US" sz="2400" b="1" dirty="0">
                <a:latin typeface="Times New Roman" panose="02020603050405020304" pitchFamily="18" charset="0"/>
                <a:cs typeface="Times New Roman" panose="02020603050405020304" pitchFamily="18" charset="0"/>
                <a:sym typeface="+mn-ea"/>
              </a:rPr>
              <a:t>brake fluid</a:t>
            </a:r>
            <a:r>
              <a:rPr lang="en-US" sz="2400" dirty="0">
                <a:latin typeface="Times New Roman" panose="02020603050405020304" pitchFamily="18" charset="0"/>
                <a:cs typeface="Times New Roman" panose="02020603050405020304" pitchFamily="18" charset="0"/>
                <a:sym typeface="+mn-ea"/>
              </a:rPr>
              <a:t>. The brake lines connect the master cylinder to the brakes.  </a:t>
            </a:r>
            <a:endParaRPr lang="en-US" altLang="en-US" sz="2400" dirty="0">
              <a:latin typeface="Times New Roman" panose="02020603050405020304" pitchFamily="18" charset="0"/>
              <a:cs typeface="Times New Roman" panose="02020603050405020304" pitchFamily="18" charset="0"/>
              <a:sym typeface="+mn-ea"/>
            </a:endParaRPr>
          </a:p>
        </p:txBody>
      </p:sp>
    </p:spTree>
    <p:custDataLst>
      <p:tags r:id="rId10"/>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654685" y="839470"/>
            <a:ext cx="11076940" cy="5431790"/>
          </a:xfrm>
          <a:prstGeom prst="rect">
            <a:avLst/>
          </a:prstGeom>
          <a:noFill/>
          <a:ln w="9525">
            <a:noFill/>
            <a:miter lim="800000"/>
          </a:ln>
        </p:spPr>
        <p:txBody>
          <a:bodyPr/>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When the driver presses the brake pedal, the metal rod attached to it acts on a piston in the master cylinder. This piston </a:t>
            </a:r>
            <a:r>
              <a:rPr lang="en-US" sz="2400" b="1" dirty="0">
                <a:solidFill>
                  <a:schemeClr val="tx1"/>
                </a:solidFill>
                <a:latin typeface="Times New Roman" panose="02020603050405020304" pitchFamily="18" charset="0"/>
                <a:cs typeface="Times New Roman" panose="02020603050405020304" pitchFamily="18" charset="0"/>
              </a:rPr>
              <a:t>compresses</a:t>
            </a:r>
            <a:r>
              <a:rPr lang="en-US" sz="2400" dirty="0">
                <a:solidFill>
                  <a:schemeClr val="tx1"/>
                </a:solidFill>
                <a:latin typeface="Times New Roman" panose="02020603050405020304" pitchFamily="18" charset="0"/>
                <a:cs typeface="Times New Roman" panose="02020603050405020304" pitchFamily="18" charset="0"/>
              </a:rPr>
              <a:t> the brake fluid in the master cylinder, which </a:t>
            </a:r>
            <a:r>
              <a:rPr lang="en-US" sz="2400" b="1" dirty="0">
                <a:solidFill>
                  <a:schemeClr val="tx1"/>
                </a:solidFill>
                <a:latin typeface="Times New Roman" panose="02020603050405020304" pitchFamily="18" charset="0"/>
                <a:cs typeface="Times New Roman" panose="02020603050405020304" pitchFamily="18" charset="0"/>
              </a:rPr>
              <a:t>builds up</a:t>
            </a:r>
            <a:r>
              <a:rPr lang="en-US" sz="2400" dirty="0">
                <a:solidFill>
                  <a:schemeClr val="tx1"/>
                </a:solidFill>
                <a:latin typeface="Times New Roman" panose="02020603050405020304" pitchFamily="18" charset="0"/>
                <a:cs typeface="Times New Roman" panose="02020603050405020304" pitchFamily="18" charset="0"/>
              </a:rPr>
              <a:t> pressure within the brake system. That pressure is transmitted through the brake lines and provides the force needed to work the car’s brakes.</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brakes are either a </a:t>
            </a:r>
            <a:r>
              <a:rPr lang="en-US" sz="2400" b="1" dirty="0">
                <a:solidFill>
                  <a:schemeClr val="tx1"/>
                </a:solidFill>
                <a:latin typeface="Times New Roman" panose="02020603050405020304" pitchFamily="18" charset="0"/>
                <a:cs typeface="Times New Roman" panose="02020603050405020304" pitchFamily="18" charset="0"/>
              </a:rPr>
              <a:t>disc type</a:t>
            </a:r>
            <a:r>
              <a:rPr lang="en-US" sz="2400" dirty="0">
                <a:solidFill>
                  <a:schemeClr val="tx1"/>
                </a:solidFill>
                <a:latin typeface="Times New Roman" panose="02020603050405020304" pitchFamily="18" charset="0"/>
                <a:cs typeface="Times New Roman" panose="02020603050405020304" pitchFamily="18" charset="0"/>
              </a:rPr>
              <a:t> or </a:t>
            </a:r>
            <a:r>
              <a:rPr lang="en-US" sz="2400" b="1" dirty="0">
                <a:solidFill>
                  <a:schemeClr val="tx1"/>
                </a:solidFill>
                <a:latin typeface="Times New Roman" panose="02020603050405020304" pitchFamily="18" charset="0"/>
                <a:cs typeface="Times New Roman" panose="02020603050405020304" pitchFamily="18" charset="0"/>
              </a:rPr>
              <a:t>drum type</a:t>
            </a:r>
            <a:r>
              <a:rPr lang="en-US" sz="2400" dirty="0">
                <a:solidFill>
                  <a:schemeClr val="tx1"/>
                </a:solidFill>
                <a:latin typeface="Times New Roman" panose="02020603050405020304" pitchFamily="18" charset="0"/>
                <a:cs typeface="Times New Roman" panose="02020603050405020304" pitchFamily="18" charset="0"/>
              </a:rPr>
              <a:t>. Many cars have four-wheel disc brakes, although some have discs for the front wheels and drums for the </a:t>
            </a:r>
            <a:r>
              <a:rPr lang="en-US" sz="2400" b="1" dirty="0">
                <a:solidFill>
                  <a:schemeClr val="tx1"/>
                </a:solidFill>
                <a:latin typeface="Times New Roman" panose="02020603050405020304" pitchFamily="18" charset="0"/>
                <a:cs typeface="Times New Roman" panose="02020603050405020304" pitchFamily="18" charset="0"/>
              </a:rPr>
              <a:t>rear</a:t>
            </a:r>
            <a:r>
              <a:rPr lang="en-US" sz="2400" dirty="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1. Drum brake</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A drum brake is usually composed of the </a:t>
            </a:r>
            <a:r>
              <a:rPr lang="en-US" sz="2400" b="1" dirty="0">
                <a:solidFill>
                  <a:schemeClr val="tx1"/>
                </a:solidFill>
                <a:latin typeface="Times New Roman" panose="02020603050405020304" pitchFamily="18" charset="0"/>
                <a:cs typeface="Times New Roman" panose="02020603050405020304" pitchFamily="18" charset="0"/>
              </a:rPr>
              <a:t>backing plate</a:t>
            </a:r>
            <a:r>
              <a:rPr lang="en-US" sz="2400" dirty="0">
                <a:solidFill>
                  <a:schemeClr val="tx1"/>
                </a:solidFill>
                <a:latin typeface="Times New Roman" panose="02020603050405020304" pitchFamily="18" charset="0"/>
                <a:cs typeface="Times New Roman" panose="02020603050405020304" pitchFamily="18" charset="0"/>
              </a:rPr>
              <a:t>, the </a:t>
            </a:r>
            <a:r>
              <a:rPr lang="en-US" sz="2400" b="1" dirty="0">
                <a:solidFill>
                  <a:schemeClr val="tx1"/>
                </a:solidFill>
                <a:latin typeface="Times New Roman" panose="02020603050405020304" pitchFamily="18" charset="0"/>
                <a:cs typeface="Times New Roman" panose="02020603050405020304" pitchFamily="18" charset="0"/>
              </a:rPr>
              <a:t>wheel cylinder</a:t>
            </a:r>
            <a:r>
              <a:rPr lang="en-US" sz="2400" dirty="0">
                <a:solidFill>
                  <a:schemeClr val="tx1"/>
                </a:solidFill>
                <a:latin typeface="Times New Roman" panose="02020603050405020304" pitchFamily="18" charset="0"/>
                <a:cs typeface="Times New Roman" panose="02020603050405020304" pitchFamily="18" charset="0"/>
              </a:rPr>
              <a:t>, the </a:t>
            </a:r>
            <a:r>
              <a:rPr lang="en-US" sz="2400" b="1" dirty="0">
                <a:solidFill>
                  <a:schemeClr val="tx1"/>
                </a:solidFill>
                <a:latin typeface="Times New Roman" panose="02020603050405020304" pitchFamily="18" charset="0"/>
                <a:cs typeface="Times New Roman" panose="02020603050405020304" pitchFamily="18" charset="0"/>
              </a:rPr>
              <a:t>brake shoes</a:t>
            </a:r>
            <a:r>
              <a:rPr lang="en-US" sz="2400" dirty="0">
                <a:solidFill>
                  <a:schemeClr val="tx1"/>
                </a:solidFill>
                <a:latin typeface="Times New Roman" panose="02020603050405020304" pitchFamily="18" charset="0"/>
                <a:cs typeface="Times New Roman" panose="02020603050405020304" pitchFamily="18" charset="0"/>
              </a:rPr>
              <a:t>, the brake drum and the brake </a:t>
            </a:r>
            <a:r>
              <a:rPr lang="en-US" sz="2400" b="1" dirty="0">
                <a:solidFill>
                  <a:schemeClr val="tx1"/>
                </a:solidFill>
                <a:latin typeface="Times New Roman" panose="02020603050405020304" pitchFamily="18" charset="0"/>
                <a:cs typeface="Times New Roman" panose="02020603050405020304" pitchFamily="18" charset="0"/>
              </a:rPr>
              <a:t>adjuster</a:t>
            </a:r>
            <a:r>
              <a:rPr lang="en-US" sz="2400" dirty="0">
                <a:solidFill>
                  <a:schemeClr val="tx1"/>
                </a:solidFill>
                <a:latin typeface="Times New Roman" panose="02020603050405020304" pitchFamily="18" charset="0"/>
                <a:cs typeface="Times New Roman" panose="02020603050405020304" pitchFamily="18" charset="0"/>
              </a:rPr>
              <a:t>. When the driver applies the brake, the control device forces the brake shoes against the rotating brake drums. Friction between the shoes and the drums slows or stops the wheels so that the car is braked.</a:t>
            </a: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2" name="图片 1" descr="32313534313132323b32313534313130333b54">
            <a:hlinkClick r:id="rId1" action="ppaction://hlinksldjump"/>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2615" y="919480"/>
            <a:ext cx="434340" cy="43434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4"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5"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6"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7"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563880" y="742315"/>
            <a:ext cx="10882630" cy="5944235"/>
          </a:xfrm>
          <a:prstGeom prst="rect">
            <a:avLst/>
          </a:prstGeom>
          <a:noFill/>
          <a:ln w="9525">
            <a:noFill/>
            <a:miter lim="800000"/>
          </a:ln>
        </p:spPr>
        <p:txBody>
          <a:bodyPr/>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2. Disc brake</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main parts of a disc brake include the </a:t>
            </a:r>
            <a:r>
              <a:rPr lang="en-US" sz="2400" b="1" dirty="0">
                <a:solidFill>
                  <a:schemeClr val="tx1"/>
                </a:solidFill>
                <a:latin typeface="Times New Roman" panose="02020603050405020304" pitchFamily="18" charset="0"/>
                <a:cs typeface="Times New Roman" panose="02020603050405020304" pitchFamily="18" charset="0"/>
              </a:rPr>
              <a:t>brake caliper</a:t>
            </a:r>
            <a:r>
              <a:rPr lang="en-US" sz="2400" dirty="0">
                <a:solidFill>
                  <a:schemeClr val="tx1"/>
                </a:solidFill>
                <a:latin typeface="Times New Roman" panose="02020603050405020304" pitchFamily="18" charset="0"/>
                <a:cs typeface="Times New Roman" panose="02020603050405020304" pitchFamily="18" charset="0"/>
              </a:rPr>
              <a:t>, the </a:t>
            </a:r>
            <a:r>
              <a:rPr lang="en-US" sz="2400" b="1" dirty="0">
                <a:solidFill>
                  <a:schemeClr val="tx1"/>
                </a:solidFill>
                <a:latin typeface="Times New Roman" panose="02020603050405020304" pitchFamily="18" charset="0"/>
                <a:cs typeface="Times New Roman" panose="02020603050405020304" pitchFamily="18" charset="0"/>
              </a:rPr>
              <a:t>brake pad</a:t>
            </a:r>
            <a:r>
              <a:rPr lang="en-US" sz="2400" dirty="0">
                <a:solidFill>
                  <a:schemeClr val="tx1"/>
                </a:solidFill>
                <a:latin typeface="Times New Roman" panose="02020603050405020304" pitchFamily="18" charset="0"/>
                <a:cs typeface="Times New Roman" panose="02020603050405020304" pitchFamily="18" charset="0"/>
              </a:rPr>
              <a:t>, and the </a:t>
            </a:r>
            <a:r>
              <a:rPr lang="en-US" sz="2400" b="1" dirty="0">
                <a:solidFill>
                  <a:schemeClr val="tx1"/>
                </a:solidFill>
                <a:latin typeface="Times New Roman" panose="02020603050405020304" pitchFamily="18" charset="0"/>
                <a:cs typeface="Times New Roman" panose="02020603050405020304" pitchFamily="18" charset="0"/>
              </a:rPr>
              <a:t>brake rotor</a:t>
            </a:r>
            <a:r>
              <a:rPr lang="en-US" sz="2400" dirty="0">
                <a:solidFill>
                  <a:schemeClr val="tx1"/>
                </a:solidFill>
                <a:latin typeface="Times New Roman" panose="02020603050405020304" pitchFamily="18" charset="0"/>
                <a:cs typeface="Times New Roman" panose="02020603050405020304" pitchFamily="18" charset="0"/>
              </a:rPr>
              <a:t>. When the driver applies the brake, the control device forces the brake pads against the rotating rotor. Friction between the pads and the rotor slows or stops the wheels.</a:t>
            </a: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2" name="图片 1" descr="32313534313132323b32313534313130333b54">
            <a:hlinkClick r:id="rId1" action="ppaction://hlinksldjump"/>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3880" y="864870"/>
            <a:ext cx="434340" cy="434340"/>
          </a:xfrm>
          <a:prstGeom prst="rect">
            <a:avLst/>
          </a:prstGeom>
        </p:spPr>
      </p:pic>
      <p:pic>
        <p:nvPicPr>
          <p:cNvPr id="433" name="图片 433" descr="Lesson 11 drum brake 1"/>
          <p:cNvPicPr>
            <a:picLocks noChangeAspect="1"/>
          </p:cNvPicPr>
          <p:nvPr>
            <p:ph sz="half" idx="1"/>
          </p:nvPr>
        </p:nvPicPr>
        <p:blipFill>
          <a:blip r:embed="rId4"/>
          <a:stretch>
            <a:fillRect/>
          </a:stretch>
        </p:blipFill>
        <p:spPr>
          <a:xfrm>
            <a:off x="2280920" y="3012440"/>
            <a:ext cx="4520565" cy="3391535"/>
          </a:xfrm>
          <a:prstGeom prst="rect">
            <a:avLst/>
          </a:prstGeom>
        </p:spPr>
      </p:pic>
      <p:pic>
        <p:nvPicPr>
          <p:cNvPr id="434" name="图片 434" descr="Lesson 11 Disc brake"/>
          <p:cNvPicPr>
            <a:picLocks noChangeAspect="1"/>
          </p:cNvPicPr>
          <p:nvPr>
            <p:ph sz="half" idx="2"/>
          </p:nvPr>
        </p:nvPicPr>
        <p:blipFill>
          <a:blip r:embed="rId5"/>
          <a:srcRect t="10558"/>
          <a:stretch>
            <a:fillRect/>
          </a:stretch>
        </p:blipFill>
        <p:spPr>
          <a:xfrm>
            <a:off x="7197090" y="3013075"/>
            <a:ext cx="4406265" cy="3390900"/>
          </a:xfrm>
          <a:prstGeom prst="rect">
            <a:avLst/>
          </a:prstGeom>
        </p:spPr>
      </p:pic>
      <p:grpSp>
        <p:nvGrpSpPr>
          <p:cNvPr id="3" name="组合 2"/>
          <p:cNvGrpSpPr/>
          <p:nvPr/>
        </p:nvGrpSpPr>
        <p:grpSpPr>
          <a:xfrm>
            <a:off x="6607175" y="91440"/>
            <a:ext cx="5478780" cy="467360"/>
            <a:chOff x="10405" y="144"/>
            <a:chExt cx="8628" cy="736"/>
          </a:xfrm>
        </p:grpSpPr>
        <p:sp>
          <p:nvSpPr>
            <p:cNvPr id="4" name="流程图: 可选过程 3">
              <a:hlinkClick r:id="rId6"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5" name="流程图: 可选过程 4">
              <a:hlinkClick r:id="rId7"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0" name="流程图: 可选过程 9">
              <a:hlinkClick r:id="rId8"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1" name="流程图: 可选过程 10">
              <a:hlinkClick r:id="rId9"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10"/>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563880" y="742315"/>
            <a:ext cx="10882630" cy="5944235"/>
          </a:xfrm>
          <a:prstGeom prst="rect">
            <a:avLst/>
          </a:prstGeom>
          <a:noFill/>
          <a:ln w="9525">
            <a:noFill/>
            <a:miter lim="800000"/>
          </a:ln>
        </p:spPr>
        <p:txBody>
          <a:bodyPr/>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2" name="图片 1" descr="32313534313132323b32313534313130333b54">
            <a:hlinkClick r:id="rId1" action="ppaction://hlinksldjump"/>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3285" y="1697355"/>
            <a:ext cx="434340" cy="434340"/>
          </a:xfrm>
          <a:prstGeom prst="rect">
            <a:avLst/>
          </a:prstGeom>
        </p:spPr>
      </p:pic>
      <p:sp>
        <p:nvSpPr>
          <p:cNvPr id="4" name="文本框 3"/>
          <p:cNvSpPr txBox="1"/>
          <p:nvPr/>
        </p:nvSpPr>
        <p:spPr>
          <a:xfrm>
            <a:off x="1002030" y="1605915"/>
            <a:ext cx="10188575" cy="2009775"/>
          </a:xfrm>
          <a:prstGeom prst="rect">
            <a:avLst/>
          </a:prstGeom>
          <a:noFill/>
        </p:spPr>
        <p:txBody>
          <a:bodyPr wrap="square" rtlCol="0" anchor="t">
            <a:spAutoFit/>
          </a:bodyPr>
          <a:p>
            <a:pPr algn="just" fontAlgn="auto">
              <a:lnSpc>
                <a:spcPct val="130000"/>
              </a:lnSpc>
            </a:pPr>
            <a:r>
              <a:rPr lang="en-US" altLang="zh-CN" sz="240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car brakes can also be divided into the </a:t>
            </a:r>
            <a:r>
              <a:rPr lang="en-US" sz="2400" b="1" dirty="0">
                <a:latin typeface="Times New Roman" panose="02020603050405020304" pitchFamily="18" charset="0"/>
                <a:cs typeface="Times New Roman" panose="02020603050405020304" pitchFamily="18" charset="0"/>
              </a:rPr>
              <a:t>service brake</a:t>
            </a:r>
            <a:r>
              <a:rPr lang="en-US" sz="2400" dirty="0">
                <a:latin typeface="Times New Roman" panose="02020603050405020304" pitchFamily="18" charset="0"/>
                <a:cs typeface="Times New Roman" panose="02020603050405020304" pitchFamily="18" charset="0"/>
              </a:rPr>
              <a:t> and the </a:t>
            </a:r>
            <a:r>
              <a:rPr lang="en-US" sz="2400" b="1" dirty="0">
                <a:latin typeface="Times New Roman" panose="02020603050405020304" pitchFamily="18" charset="0"/>
                <a:cs typeface="Times New Roman" panose="02020603050405020304" pitchFamily="18" charset="0"/>
              </a:rPr>
              <a:t>parking</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brake</a:t>
            </a:r>
            <a:r>
              <a:rPr lang="en-US" sz="2400" dirty="0">
                <a:latin typeface="Times New Roman" panose="02020603050405020304" pitchFamily="18" charset="0"/>
                <a:cs typeface="Times New Roman" panose="02020603050405020304" pitchFamily="18" charset="0"/>
              </a:rPr>
              <a:t>. The service brake is used to slow down or stop the car that’s running at a high speed. The parking brake, </a:t>
            </a:r>
            <a:r>
              <a:rPr lang="en-US" sz="2400" dirty="0">
                <a:latin typeface="Times New Roman" panose="02020603050405020304" pitchFamily="18" charset="0"/>
                <a:cs typeface="Times New Roman" panose="02020603050405020304" pitchFamily="18" charset="0"/>
                <a:sym typeface="+mn-ea"/>
              </a:rPr>
              <a:t>which is also called the hand brake,</a:t>
            </a:r>
            <a:r>
              <a:rPr lang="en-US" sz="2400" dirty="0">
                <a:latin typeface="Times New Roman" panose="02020603050405020304" pitchFamily="18" charset="0"/>
                <a:cs typeface="Times New Roman" panose="02020603050405020304" pitchFamily="18" charset="0"/>
              </a:rPr>
              <a:t> can prevent the car </a:t>
            </a:r>
            <a:r>
              <a:rPr lang="en-US" sz="2400" b="1" dirty="0">
                <a:latin typeface="Times New Roman" panose="02020603050405020304" pitchFamily="18" charset="0"/>
                <a:cs typeface="Times New Roman" panose="02020603050405020304" pitchFamily="18" charset="0"/>
              </a:rPr>
              <a:t>slipping</a:t>
            </a:r>
            <a:r>
              <a:rPr lang="en-US" sz="2400" dirty="0">
                <a:latin typeface="Times New Roman" panose="02020603050405020304" pitchFamily="18" charset="0"/>
                <a:cs typeface="Times New Roman" panose="02020603050405020304" pitchFamily="18" charset="0"/>
              </a:rPr>
              <a:t> away from its parking place.</a:t>
            </a:r>
            <a:endParaRPr lang="en-US" sz="2400" dirty="0">
              <a:latin typeface="Times New Roman" panose="02020603050405020304" pitchFamily="18" charset="0"/>
              <a:cs typeface="Times New Roman" panose="02020603050405020304" pitchFamily="18" charset="0"/>
            </a:endParaRPr>
          </a:p>
        </p:txBody>
      </p:sp>
      <p:grpSp>
        <p:nvGrpSpPr>
          <p:cNvPr id="3" name="组合 2"/>
          <p:cNvGrpSpPr/>
          <p:nvPr/>
        </p:nvGrpSpPr>
        <p:grpSpPr>
          <a:xfrm>
            <a:off x="6607175" y="91440"/>
            <a:ext cx="5478780" cy="467360"/>
            <a:chOff x="10405" y="144"/>
            <a:chExt cx="8628" cy="736"/>
          </a:xfrm>
        </p:grpSpPr>
        <p:sp>
          <p:nvSpPr>
            <p:cNvPr id="5" name="流程图: 可选过程 4">
              <a:hlinkClick r:id="rId4"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0" name="流程图: 可选过程 9">
              <a:hlinkClick r:id="rId5"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1" name="流程图: 可选过程 10">
              <a:hlinkClick r:id="rId6"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2" name="流程图: 可选过程 11">
              <a:hlinkClick r:id="rId7"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xml><?xml version="1.0" encoding="utf-8"?>
<p:tagLst xmlns:p="http://schemas.openxmlformats.org/presentationml/2006/main">
  <p:tag name="KSO_WM_UNIT_TABLE_BEAUTIFY" val="smartTable{e6a2e932-8727-4588-bd86-85bd3380f025}"/>
  <p:tag name="TABLE_ENDDRAG_ORIGIN_RECT" val="855*374"/>
  <p:tag name="TABLE_ENDDRAG_RECT" val="64*94*855*374"/>
</p:tagLst>
</file>

<file path=ppt/tags/tag11.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2.xml><?xml version="1.0" encoding="utf-8"?>
<p:tagLst xmlns:p="http://schemas.openxmlformats.org/presentationml/2006/main">
  <p:tag name="KSO_WM_UNIT_PLACING_PICTURE_USER_VIEWPORT" val="{&quot;height&quot;:5683,&quot;width&quot;:7132}"/>
</p:tagLst>
</file>

<file path=ppt/tags/tag13.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5.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8.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9.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1.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2.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3.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5.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6.xml><?xml version="1.0" encoding="utf-8"?>
<p:tagLst xmlns:p="http://schemas.openxmlformats.org/presentationml/2006/main">
  <p:tag name="KSO_WM_UNIT_TABLE_BEAUTIFY" val="smartTable{54e6153d-33ab-4c2e-aa4b-15008820a6df}"/>
</p:tagLst>
</file>

<file path=ppt/tags/tag2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8.xml><?xml version="1.0" encoding="utf-8"?>
<p:tagLst xmlns:p="http://schemas.openxmlformats.org/presentationml/2006/main">
  <p:tag name="KSO_WM_BEAUTIFY_FLAG" val="#wm#"/>
  <p:tag name="KSO_WM_TEMPLATE_CATEGORY" val="custom"/>
  <p:tag name="KSO_WM_TEMPLATE_INDEX" val="20184166"/>
</p:tagLst>
</file>

<file path=ppt/tags/tag29.xml><?xml version="1.0" encoding="utf-8"?>
<p:tagLst xmlns:p="http://schemas.openxmlformats.org/presentationml/2006/main">
  <p:tag name="KSO_WPP_MARK_KEY" val="610e568b-aaa8-47ae-a74a-b93b1fee4058"/>
  <p:tag name="COMMONDATA" val="eyJoZGlkIjoiOGI4NjI5OTBmMDM1ODFlMDkzNDFlZTFiMWNhZWU5ZTMifQ=="/>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TABLE_ENDDRAG_ORIGIN_RECT" val="602*424"/>
  <p:tag name="TABLE_ENDDRAG_RECT" val="185*81*602*424"/>
</p:tagLst>
</file>

<file path=ppt/tags/tag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8.xml><?xml version="1.0" encoding="utf-8"?>
<p:tagLst xmlns:p="http://schemas.openxmlformats.org/presentationml/2006/main">
  <p:tag name="KSO_WM_UNIT_TABLE_BEAUTIFY" val="smartTable{45f7f2f1-8657-4661-91e4-25642eb0b78a}"/>
  <p:tag name="TABLE_ENDDRAG_ORIGIN_RECT" val="901*395"/>
  <p:tag name="TABLE_ENDDRAG_RECT" val="28*97*901*395"/>
</p:tagLst>
</file>

<file path=ppt/tags/tag9.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7947</Words>
  <Application>WPS 演示</Application>
  <PresentationFormat>宽屏</PresentationFormat>
  <Paragraphs>557</Paragraphs>
  <Slides>20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20</vt:i4>
      </vt:variant>
    </vt:vector>
  </HeadingPairs>
  <TitlesOfParts>
    <vt:vector size="32" baseType="lpstr">
      <vt:lpstr>Arial</vt:lpstr>
      <vt:lpstr>宋体</vt:lpstr>
      <vt:lpstr>Wingdings</vt:lpstr>
      <vt:lpstr>微软雅黑</vt:lpstr>
      <vt:lpstr>Calibri</vt:lpstr>
      <vt:lpstr>Times New Roman</vt:lpstr>
      <vt:lpstr>Gulim</vt:lpstr>
      <vt:lpstr>Malgun Gothic</vt:lpstr>
      <vt:lpstr>华文彩云</vt:lpstr>
      <vt:lpstr>Times New Roman</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练习到从容</cp:lastModifiedBy>
  <cp:revision>80</cp:revision>
  <dcterms:created xsi:type="dcterms:W3CDTF">2022-03-03T14:34:00Z</dcterms:created>
  <dcterms:modified xsi:type="dcterms:W3CDTF">2023-11-08T00:46:54Z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E4B726F1FFBE4B55842FAEFF65BD4747</vt:lpwstr>
  </property>
  <property fmtid="{D5CDD505-2E9C-101B-9397-08002B2CF9AE}" pid="3" name="KSOProductBuildVer">
    <vt:lpwstr>2052-12.1.0.15712</vt:lpwstr>
  </property>
</Properties>
</file>