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4.svg" ContentType="image/svg+xml"/>
  <Override PartName="/ppt/media/image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5" r:id="rId3"/>
    <p:sldId id="267" r:id="rId4"/>
    <p:sldId id="260" r:id="rId6"/>
    <p:sldId id="276" r:id="rId7"/>
    <p:sldId id="306" r:id="rId8"/>
    <p:sldId id="279" r:id="rId9"/>
    <p:sldId id="288" r:id="rId10"/>
    <p:sldId id="287" r:id="rId11"/>
    <p:sldId id="289" r:id="rId12"/>
    <p:sldId id="290" r:id="rId13"/>
    <p:sldId id="291" r:id="rId14"/>
    <p:sldId id="261" r:id="rId15"/>
    <p:sldId id="319" r:id="rId16"/>
    <p:sldId id="262" r:id="rId17"/>
    <p:sldId id="299" r:id="rId18"/>
    <p:sldId id="303" r:id="rId19"/>
    <p:sldId id="320" r:id="rId20"/>
    <p:sldId id="304" r:id="rId21"/>
    <p:sldId id="266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489CA3"/>
    <a:srgbClr val="BAD699"/>
    <a:srgbClr val="EEE4E2"/>
    <a:srgbClr val="DBE8DE"/>
    <a:srgbClr val="1D41D5"/>
    <a:srgbClr val="93E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4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22.xml"/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slide" Target="slide7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9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23.xml"/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slide" Target="slide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10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1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27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2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0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slide" Target="slide11.xml"/><Relationship Id="rId3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8.xml"/><Relationship Id="rId7" Type="http://schemas.openxmlformats.org/officeDocument/2006/relationships/image" Target="../media/image4.svg"/><Relationship Id="rId6" Type="http://schemas.openxmlformats.org/officeDocument/2006/relationships/image" Target="../media/image3.png"/><Relationship Id="rId5" Type="http://schemas.openxmlformats.org/officeDocument/2006/relationships/slide" Target="slide9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5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9.xml"/><Relationship Id="rId7" Type="http://schemas.openxmlformats.org/officeDocument/2006/relationships/image" Target="../media/image4.svg"/><Relationship Id="rId6" Type="http://schemas.openxmlformats.org/officeDocument/2006/relationships/image" Target="../media/image3.png"/><Relationship Id="rId5" Type="http://schemas.openxmlformats.org/officeDocument/2006/relationships/slide" Target="slide10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6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20.xml"/><Relationship Id="rId7" Type="http://schemas.openxmlformats.org/officeDocument/2006/relationships/image" Target="../media/image4.svg"/><Relationship Id="rId6" Type="http://schemas.openxmlformats.org/officeDocument/2006/relationships/image" Target="../media/image3.png"/><Relationship Id="rId5" Type="http://schemas.openxmlformats.org/officeDocument/2006/relationships/slide" Target="slide11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7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2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封面"/>
          <p:cNvPicPr>
            <a:picLocks noChangeAspect="1"/>
          </p:cNvPicPr>
          <p:nvPr/>
        </p:nvPicPr>
        <p:blipFill>
          <a:blip r:embed="rId1"/>
          <a:srcRect l="5153" r="9962"/>
          <a:stretch>
            <a:fillRect/>
          </a:stretch>
        </p:blipFill>
        <p:spPr>
          <a:xfrm>
            <a:off x="374650" y="2217420"/>
            <a:ext cx="4302760" cy="242252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0" y="20320"/>
            <a:ext cx="12191365" cy="938530"/>
            <a:chOff x="0" y="32"/>
            <a:chExt cx="19199" cy="1478"/>
          </a:xfrm>
        </p:grpSpPr>
        <p:sp>
          <p:nvSpPr>
            <p:cNvPr id="7" name="矩形 259"/>
            <p:cNvSpPr>
              <a:spLocks noChangeArrowheads="1"/>
            </p:cNvSpPr>
            <p:nvPr/>
          </p:nvSpPr>
          <p:spPr bwMode="auto">
            <a:xfrm>
              <a:off x="0" y="32"/>
              <a:ext cx="19199" cy="147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txBody>
            <a:bodyPr wrap="square" lIns="0" tIns="0" rIns="0" bIns="107950" anchor="t" anchorCtr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l" fontAlgn="auto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-US" altLang="zh-CN" sz="3600" b="1" kern="5000" dirty="0" smtClean="0">
                  <a:solidFill>
                    <a:srgbClr val="1D41D5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+mn-lt"/>
                </a:rPr>
                <a:t>  AUTOMOBILE ENGLISH</a:t>
              </a:r>
              <a:endParaRPr lang="en-US" altLang="zh-CN" sz="3600" b="1" kern="5000" dirty="0" smtClean="0">
                <a:solidFill>
                  <a:srgbClr val="1D41D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5" name="矩形 259"/>
            <p:cNvSpPr>
              <a:spLocks noChangeArrowheads="1"/>
            </p:cNvSpPr>
            <p:nvPr/>
          </p:nvSpPr>
          <p:spPr bwMode="auto">
            <a:xfrm>
              <a:off x="9078" y="407"/>
              <a:ext cx="4785" cy="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l" fontAlgn="auto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sz="3600" b="1" kern="5000" smtClean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汽车</a:t>
              </a:r>
              <a:r>
                <a:rPr lang="zh-CN" sz="3600" b="1" kern="5000" smtClean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专业英语</a:t>
              </a:r>
              <a:endParaRPr lang="zh-CN" altLang="zh-CN" sz="3600" b="1" kern="5000" dirty="0" smtClean="0">
                <a:solidFill>
                  <a:srgbClr val="1D41D5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35" y="6179820"/>
            <a:ext cx="12201525" cy="6883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/>
              <a:t>                     Shanxi Institute of Mechanical &amp; Electrical Engineering  </a:t>
            </a:r>
            <a:endParaRPr lang="en-US" altLang="zh-CN"/>
          </a:p>
          <a:p>
            <a:pPr algn="l"/>
            <a:r>
              <a:rPr lang="en-US" altLang="zh-CN"/>
              <a:t>                     </a:t>
            </a:r>
            <a:r>
              <a:rPr lang="zh-CN" altLang="en-US"/>
              <a:t>山西机电职业技术学院</a:t>
            </a:r>
            <a:endParaRPr lang="zh-CN" altLang="en-US"/>
          </a:p>
        </p:txBody>
      </p:sp>
      <p:pic>
        <p:nvPicPr>
          <p:cNvPr id="9" name="图片 8" descr="校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635" y="6179820"/>
            <a:ext cx="680085" cy="692785"/>
          </a:xfrm>
          <a:prstGeom prst="rect">
            <a:avLst/>
          </a:prstGeom>
        </p:spPr>
      </p:pic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5765165" y="3299460"/>
            <a:ext cx="5915025" cy="104521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sx="1000" sy="1000" algn="ctr" rotWithShape="0">
              <a:schemeClr val="tx2"/>
            </a:outerShdw>
          </a:effectLst>
        </p:spPr>
        <p:txBody>
          <a:bodyPr wrap="square">
            <a:spAutoFit/>
          </a:bodyPr>
          <a:p>
            <a:pPr algn="ctr" latinLnBrk="1">
              <a:spcBef>
                <a:spcPct val="50000"/>
              </a:spcBef>
              <a:defRPr/>
            </a:pP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Gulim" panose="020B0600000101010101" pitchFamily="34" charset="-127"/>
                <a:cs typeface="Times New Roman" panose="02020603050405020304" pitchFamily="18" charset="0"/>
              </a:rPr>
              <a:t>Lesson 16 Electric cars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Gulim" panose="020B0600000101010101" pitchFamily="34" charset="-127"/>
              <a:cs typeface="Times New Roman" panose="02020603050405020304" pitchFamily="18" charset="0"/>
            </a:endParaRPr>
          </a:p>
          <a:p>
            <a:pPr algn="ctr" latinLnBrk="1">
              <a:spcBef>
                <a:spcPct val="50000"/>
              </a:spcBef>
              <a:defRPr/>
            </a:pPr>
            <a:r>
              <a:rPr lang="zh-CN" altLang="en-US" sz="2000" b="1" dirty="0">
                <a:solidFill>
                  <a:schemeClr val="accent6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电动汽车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5405914" y="2523351"/>
            <a:ext cx="6500812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algn="ctr"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zh-CN" sz="3200" b="1" dirty="0">
                <a:solidFill>
                  <a:schemeClr val="tx1"/>
                </a:solidFill>
                <a:effectLst/>
                <a:uFillTx/>
                <a:latin typeface="+mj-lt"/>
                <a:ea typeface="华文彩云" panose="02010800040101010101" pitchFamily="2" charset="-122"/>
              </a:rPr>
              <a:t>Unit 6 New energy cars</a:t>
            </a:r>
            <a:endParaRPr kumimoji="1" lang="en-US" altLang="zh-CN" sz="3200" b="1" dirty="0">
              <a:solidFill>
                <a:schemeClr val="tx1"/>
              </a:solidFill>
              <a:effectLst/>
              <a:uFillTx/>
              <a:latin typeface="+mj-lt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873760" y="1029970"/>
            <a:ext cx="10565765" cy="5311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</a:t>
              </a:r>
              <a:r>
                <a:rPr lang="en-US" altLang="zh-CN" sz="1400" b="1">
                  <a:solidFill>
                    <a:schemeClr val="tx1"/>
                  </a:solidFill>
                </a:rPr>
                <a:t>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70335" y="6231890"/>
            <a:ext cx="515620" cy="51562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356995" y="1158240"/>
            <a:ext cx="9564370" cy="4407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539750" algn="just" fontAlgn="auto">
              <a:lnSpc>
                <a:spcPct val="130000"/>
              </a:lnSpc>
            </a:pPr>
            <a:r>
              <a:rPr lang="en-US" sz="2400" b="1">
                <a:solidFill>
                  <a:srgbClr val="000000"/>
                </a:solidFill>
                <a:latin typeface="宋体" panose="02010600030101010101" pitchFamily="2" charset="-122"/>
              </a:rPr>
              <a:t>2.</a:t>
            </a:r>
            <a:r>
              <a:rPr lang="zh-CN" sz="2400" b="1">
                <a:solidFill>
                  <a:srgbClr val="000000"/>
                </a:solidFill>
                <a:ea typeface="宋体" panose="02010600030101010101" pitchFamily="2" charset="-122"/>
              </a:rPr>
              <a:t>电池电动汽车</a:t>
            </a:r>
            <a:r>
              <a:rPr lang="zh-CN" sz="2400" b="0">
                <a:solidFill>
                  <a:srgbClr val="000000"/>
                </a:solidFill>
                <a:ea typeface="宋体" panose="02010600030101010101" pitchFamily="2" charset="-122"/>
              </a:rPr>
              <a:t></a:t>
            </a:r>
            <a:r>
              <a:rPr lang="en-US" altLang="zh-CN" sz="2400" b="0">
                <a:solidFill>
                  <a:srgbClr val="000000"/>
                </a:solidFill>
                <a:ea typeface="宋体" panose="02010600030101010101" pitchFamily="2" charset="-122"/>
              </a:rPr>
              <a:t>        </a:t>
            </a:r>
            <a:r>
              <a:rPr lang="zh-CN" sz="2400" b="0">
                <a:solidFill>
                  <a:srgbClr val="000000"/>
                </a:solidFill>
                <a:ea typeface="宋体" panose="02010600030101010101" pitchFamily="2" charset="-122"/>
              </a:rPr>
              <a:t>电池电动汽车使用储存在电池组中的电力来驱动电动机和转动车轮。当电池耗尽时，可以从墙上的插座或专用的充电装置充电。由于它们不使用汽油，而是完全由电力驱动，电池电动汽车被认为是纯电动汽车。</a:t>
            </a:r>
            <a:r>
              <a:rPr lang="en-US" altLang="zh-CN" sz="2400" b="0">
                <a:solidFill>
                  <a:srgbClr val="000000"/>
                </a:solidFill>
                <a:ea typeface="宋体" panose="02010600030101010101" pitchFamily="2" charset="-122"/>
              </a:rPr>
              <a:t>        </a:t>
            </a:r>
            <a:r>
              <a:rPr lang="zh-CN" sz="2400" b="0">
                <a:solidFill>
                  <a:srgbClr val="000000"/>
                </a:solidFill>
                <a:ea typeface="宋体" panose="02010600030101010101" pitchFamily="2" charset="-122"/>
              </a:rPr>
              <a:t>当驾驶时，电池电动汽车不会产生尾气污染——它们甚至没有排气管。然而，他们使用的电力可能会产生吸热气体和其他污染。产生的污染量取决于发电的方式。由风能或太阳能等可再生能源驱动的电池电动汽车几乎没有排放。</a:t>
            </a:r>
            <a:endParaRPr lang="zh-CN" altLang="en-US" sz="24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873760" y="1029970"/>
            <a:ext cx="10565765" cy="491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80645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70335" y="6209665"/>
            <a:ext cx="515620" cy="51562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637030" y="1443990"/>
            <a:ext cx="9531985" cy="34486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539750" algn="just" fontAlgn="auto">
              <a:lnSpc>
                <a:spcPct val="130000"/>
              </a:lnSpc>
            </a:pPr>
            <a:r>
              <a:rPr lang="zh-CN" sz="2400" b="1">
                <a:solidFill>
                  <a:srgbClr val="000000"/>
                </a:solidFill>
                <a:ea typeface="宋体" panose="02010600030101010101" pitchFamily="2" charset="-122"/>
              </a:rPr>
              <a:t>3.燃料电池汽车</a:t>
            </a:r>
            <a:r>
              <a:rPr lang="zh-CN" sz="2400" b="0">
                <a:ea typeface="宋体" panose="02010600030101010101" pitchFamily="2" charset="-122"/>
              </a:rPr>
              <a:t></a:t>
            </a:r>
            <a:r>
              <a:rPr lang="en-US" altLang="zh-CN" sz="2400" b="0">
                <a:ea typeface="宋体" panose="02010600030101010101" pitchFamily="2" charset="-122"/>
              </a:rPr>
              <a:t>        </a:t>
            </a:r>
            <a:r>
              <a:rPr lang="zh-CN" sz="2400" b="0">
                <a:ea typeface="宋体" panose="02010600030101010101" pitchFamily="2" charset="-122"/>
              </a:rPr>
              <a:t>对于那些对尖端技术感兴趣的司机来说，燃料电池汽车是电动汽车中一个很小但正在增长的部分。燃料电池汽车使用氢气为电动机提供动力。将氢气转化为电能只产生水这样的副产品，这意味着燃料电池汽车在驾驶时不会产生尾气污染。这些汽车提供了一些显著的好处，包括快速的加油时间和较长的行驶里程，但是这类车需要氢燃料站，目前还没有广泛建设。</a:t>
            </a:r>
            <a:endParaRPr lang="zh-CN" altLang="en-US" sz="24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591820"/>
            <a:ext cx="9602470" cy="51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Add re-, -able, or -ion to or remove them from the following words to form new words. 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995"/>
            <a:chOff x="10405" y="144"/>
            <a:chExt cx="8628" cy="737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3" name="流程图: 可选过程 2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4" name="流程图: 可选过程 3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5" name="流程图: 可选过程 4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537210" y="71691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5"/>
            </p:custDataLst>
          </p:nvPr>
        </p:nvGraphicFramePr>
        <p:xfrm>
          <a:off x="1350645" y="1477645"/>
          <a:ext cx="4479290" cy="50692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9645"/>
                <a:gridCol w="2239645"/>
              </a:tblGrid>
              <a:tr h="5632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Words</a:t>
                      </a:r>
                      <a:endParaRPr lang="en-US" altLang="en-US" sz="2400" b="1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 words</a:t>
                      </a:r>
                      <a:endParaRPr lang="en-US" altLang="en-US" sz="2400" b="1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245">
                <a:tc gridSpan="2"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re-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5632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2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charge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2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fuel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245">
                <a:tc gridSpan="2"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-able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5632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available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2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recharge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2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renew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6"/>
            </p:custDataLst>
          </p:nvPr>
        </p:nvGraphicFramePr>
        <p:xfrm>
          <a:off x="7277735" y="1483360"/>
          <a:ext cx="4006215" cy="50634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2630"/>
                <a:gridCol w="2013585"/>
              </a:tblGrid>
              <a:tr h="5626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Words</a:t>
                      </a:r>
                      <a:endParaRPr lang="en-US" altLang="en-US" sz="2400" b="1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 words</a:t>
                      </a:r>
                      <a:endParaRPr lang="en-US" altLang="en-US" sz="2400" b="1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610">
                <a:tc gridSpan="2"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-ion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5626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combine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6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produce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610">
                <a:tc>
                  <a:txBody>
                    <a:bodyPr/>
                    <a:p>
                      <a:pPr indent="0" fontAlgn="auto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emission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6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create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6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pollution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6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operate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6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578225" y="2595880"/>
            <a:ext cx="15849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renew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78225" y="3198495"/>
            <a:ext cx="225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</a:rPr>
              <a:t>recharge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578225" y="3800475"/>
            <a:ext cx="2251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</a:rPr>
              <a:t>refuel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578225" y="4926965"/>
            <a:ext cx="1132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</a:rPr>
              <a:t>avail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578225" y="5495925"/>
            <a:ext cx="1949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rechargeable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578225" y="6054090"/>
            <a:ext cx="15843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renewable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285605" y="2685415"/>
            <a:ext cx="19989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</a:rPr>
              <a:t>combination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284970" y="3234055"/>
            <a:ext cx="16173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</a:rPr>
              <a:t>production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220835" y="3783330"/>
            <a:ext cx="19780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>
              <a:buNone/>
            </a:pPr>
            <a:r>
              <a:rPr 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emit</a:t>
            </a:r>
            <a:endParaRPr lang="en-US" altLang="en-US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285605" y="4332605"/>
            <a:ext cx="15093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creation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284970" y="4911725"/>
            <a:ext cx="11036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polute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84970" y="5382260"/>
            <a:ext cx="15100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operation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88720" y="685165"/>
            <a:ext cx="10142855" cy="536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Complete the sentences by using the words in Task 3. Change the form when necessary. 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2" name="流程图: 可选过程 1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537210" y="79819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4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88720" y="1590040"/>
            <a:ext cx="9616440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sz="2400" b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宋体" panose="02010600030101010101" pitchFamily="2" charset="-122"/>
              </a:rPr>
              <a:t>. The car will take six hours to ___________ from a home outlet.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2. Cars cause ___________, both smog and acid rain.3. ___________ sources of energy must be used.</a:t>
            </a:r>
            <a:r>
              <a:rPr lang="en-US" sz="2400" b="0">
                <a:latin typeface="Times New Roman" panose="02020603050405020304" pitchFamily="18" charset="0"/>
                <a:ea typeface="宋体" panose="02010600030101010101" pitchFamily="2" charset="-122"/>
              </a:rPr>
              <a:t>4. It’s __________ in a choice of colors.5. The driver stopped the car at the petrol station to _______.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6. Regular service guarantees the smooth ____________ of the engine.</a:t>
            </a:r>
            <a:endParaRPr lang="en-US" sz="2400" b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5417185" y="1772920"/>
            <a:ext cx="13582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recharge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17520" y="2319020"/>
            <a:ext cx="16497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pollution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94485" y="2876550"/>
            <a:ext cx="17894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</a:rPr>
              <a:t>Renewable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176780" y="3434080"/>
            <a:ext cx="14446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</a:rPr>
              <a:t>available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55865" y="3972560"/>
            <a:ext cx="10890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refuel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07150" y="4511675"/>
            <a:ext cx="1767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operation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10" grpId="0"/>
      <p:bldP spid="10" grpId="1"/>
      <p:bldP spid="11" grpId="0"/>
      <p:bldP spid="1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2" name="流程图: 可选过程 1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88720" y="1697990"/>
            <a:ext cx="959485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sz="2400" b="0">
                <a:latin typeface="Times New Roman" panose="02020603050405020304" pitchFamily="18" charset="0"/>
                <a:ea typeface="宋体" panose="02010600030101010101" pitchFamily="2" charset="-122"/>
              </a:rPr>
              <a:t>7. The drug ___________ a feeling of excitement.8. The trip will _________ business with pleasure.9. In order to reduce global warming, _________ of greenhouse gases needs to be reduced.10. The __________ of an efficient transport system is important.</a:t>
            </a:r>
            <a:endParaRPr lang="zh-CN" altLang="en-US" sz="2400"/>
          </a:p>
        </p:txBody>
      </p:sp>
      <p:sp>
        <p:nvSpPr>
          <p:cNvPr id="10" name="文本框 9"/>
          <p:cNvSpPr txBox="1"/>
          <p:nvPr/>
        </p:nvSpPr>
        <p:spPr>
          <a:xfrm>
            <a:off x="2899410" y="1827530"/>
            <a:ext cx="16706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produces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90240" y="2431415"/>
            <a:ext cx="13055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combine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03925" y="2969895"/>
            <a:ext cx="13804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emission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55545" y="4055745"/>
            <a:ext cx="1280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creation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3" grpId="0"/>
      <p:bldP spid="13" grpId="1"/>
      <p:bldP spid="14" grpId="0"/>
      <p:bldP spid="1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/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3" name="流程图: 可选过程 2"/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4" name="流程图: 可选过程 3"/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5" name="流程图: 可选过程 4"/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537210" y="636270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5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44295" y="626745"/>
            <a:ext cx="918654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sz="2000" b="1"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Complete the following table and describe the differences of the electric cars. </a:t>
            </a:r>
            <a:endParaRPr lang="en-US" sz="2000" b="1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  <a:p>
            <a:pPr indent="0" fontAlgn="auto">
              <a:lnSpc>
                <a:spcPct val="150000"/>
              </a:lnSpc>
            </a:pPr>
            <a:r>
              <a:rPr lang="en-US" sz="2000" b="1"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The following diagrams can be useful. </a:t>
            </a:r>
            <a:endParaRPr lang="zh-CN" altLang="en-US" sz="2000">
              <a:latin typeface="Calibri" panose="020F0502020204030204" charset="0"/>
              <a:cs typeface="Calibri" panose="020F0502020204030204" charset="0"/>
            </a:endParaRPr>
          </a:p>
        </p:txBody>
      </p:sp>
      <p:graphicFrame>
        <p:nvGraphicFramePr>
          <p:cNvPr id="19" name="表格 18"/>
          <p:cNvGraphicFramePr/>
          <p:nvPr>
            <p:custDataLst>
              <p:tags r:id="rId1"/>
            </p:custDataLst>
          </p:nvPr>
        </p:nvGraphicFramePr>
        <p:xfrm>
          <a:off x="1877695" y="1945640"/>
          <a:ext cx="8975725" cy="43910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3405"/>
                <a:gridCol w="2151380"/>
                <a:gridCol w="3110230"/>
                <a:gridCol w="1870710"/>
              </a:tblGrid>
              <a:tr h="99822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EC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fuel source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EC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propulsion（动力） source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EC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emission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ECE"/>
                    </a:solidFill>
                  </a:tcPr>
                </a:tc>
              </a:tr>
              <a:tr h="16630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Plug-in hybrid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 /electricity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/ electric motor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fumes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all-electric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electricity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82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fuel cell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electric motor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4002405" y="3293745"/>
            <a:ext cx="15741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gasoline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726555" y="3293745"/>
            <a:ext cx="14547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engine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15355" y="4727575"/>
            <a:ext cx="28765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electric motor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93490" y="5589905"/>
            <a:ext cx="19919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hydrogen gas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430385" y="5460365"/>
            <a:ext cx="11004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water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3" grpId="0"/>
      <p:bldP spid="23" grpId="1"/>
      <p:bldP spid="21" grpId="0"/>
      <p:bldP spid="21" grpId="1"/>
      <p:bldP spid="22" grpId="0"/>
      <p:bldP spid="22" grpId="1"/>
      <p:bldP spid="24" grpId="0"/>
      <p:bldP spid="2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559435"/>
            <a:ext cx="10800715" cy="566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Choose a suitable expression for each blank to complete the following conversation.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/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3" name="流程图: 可选过程 2"/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4" name="流程图: 可选过程 3"/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5" name="流程图: 可选过程 4"/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537210" y="70294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6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91895" y="1256030"/>
            <a:ext cx="7452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Situation: A is a salesperson in a 4S store, B is a customer.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5"/>
          <p:cNvSpPr txBox="1"/>
          <p:nvPr/>
        </p:nvSpPr>
        <p:spPr>
          <a:xfrm>
            <a:off x="320040" y="1716405"/>
            <a:ext cx="3395980" cy="4613910"/>
          </a:xfrm>
          <a:prstGeom prst="rect">
            <a:avLst/>
          </a:prstGeom>
          <a:gradFill>
            <a:gsLst>
              <a:gs pos="35000">
                <a:srgbClr val="F6EDE1"/>
              </a:gs>
              <a:gs pos="0">
                <a:srgbClr val="F9F3EB"/>
              </a:gs>
              <a:gs pos="100000">
                <a:srgbClr val="F3E6D7"/>
              </a:gs>
            </a:gsLst>
            <a:lin scaled="1"/>
          </a:gradFill>
          <a:ln w="12700" cmpd="sng">
            <a:solidFill>
              <a:srgbClr val="DAED05"/>
            </a:solidFill>
            <a:prstDash val="solid"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1. Which type are you interested in?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2. What can I do for you, Madam?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3. You have certainly come to the right place. 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4. Would you like to introduce your cars to me?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620" name="文本框 620"/>
          <p:cNvSpPr txBox="1"/>
          <p:nvPr>
            <p:custDataLst>
              <p:tags r:id="rId1"/>
            </p:custDataLst>
          </p:nvPr>
        </p:nvSpPr>
        <p:spPr>
          <a:xfrm>
            <a:off x="3988435" y="1845945"/>
            <a:ext cx="7872730" cy="4678045"/>
          </a:xfrm>
          <a:prstGeom prst="rect">
            <a:avLst/>
          </a:prstGeom>
          <a:solidFill>
            <a:schemeClr val="lt1"/>
          </a:solidFill>
          <a:ln w="12700" cap="rnd" cmpd="sng">
            <a:solidFill>
              <a:schemeClr val="accent1">
                <a:shade val="50000"/>
              </a:schemeClr>
            </a:solidFill>
            <a:prstDash val="solid"/>
            <a:round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Welcome to Summer 4S store. 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I’m looking for a new car. ____________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Of course. We have a broad range of internal combustion, 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hybrid and battery-electric cars. 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I prefer an electric car.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I see. ______ Our company is an industry leader in new 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energy vehicle (NEV) sales.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just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Really? I must have a close look.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9648190" y="2019935"/>
            <a:ext cx="434340" cy="43561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0" algn="ctr" rtl="0" fontAlgn="auto">
              <a:lnSpc>
                <a:spcPct val="100000"/>
              </a:lnSpc>
            </a:pPr>
            <a:r>
              <a:rPr lang="en-US" altLang="zh-CN" sz="2400" b="1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</a:t>
            </a:r>
            <a:endParaRPr lang="en-US" altLang="zh-CN" sz="2400" b="1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9123045" y="2582545"/>
            <a:ext cx="434340" cy="43561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0" algn="ctr" rtl="0" fontAlgn="auto">
              <a:lnSpc>
                <a:spcPct val="100000"/>
              </a:lnSpc>
            </a:pPr>
            <a:r>
              <a:rPr lang="en-US" altLang="zh-CN" sz="2400" b="1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4</a:t>
            </a:r>
            <a:endParaRPr lang="en-US" altLang="zh-CN" sz="2400" b="1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9043035" y="3691255"/>
            <a:ext cx="434340" cy="43561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0" algn="ctr" rtl="0" fontAlgn="auto">
              <a:lnSpc>
                <a:spcPct val="100000"/>
              </a:lnSpc>
            </a:pPr>
            <a:r>
              <a:rPr lang="en-US" altLang="zh-CN" sz="2400" b="1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</a:t>
            </a:r>
            <a:endParaRPr lang="en-US" altLang="zh-CN" sz="2400" b="1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5753100" y="4777740"/>
            <a:ext cx="434340" cy="43561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0" algn="ctr" rtl="0" fontAlgn="auto">
              <a:lnSpc>
                <a:spcPct val="100000"/>
              </a:lnSpc>
            </a:pPr>
            <a:r>
              <a:rPr lang="en-US" altLang="zh-CN" sz="2400" b="1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</a:t>
            </a:r>
            <a:endParaRPr lang="en-US" altLang="zh-CN" sz="2400" b="1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  <p:bldP spid="9" grpId="0"/>
      <p:bldP spid="9" grpId="1"/>
      <p:bldP spid="11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/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3" name="流程图: 可选过程 2"/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4" name="流程图: 可选过程 3"/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5" name="流程图: 可选过程 4"/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620" name="文本框 620"/>
          <p:cNvSpPr txBox="1"/>
          <p:nvPr/>
        </p:nvSpPr>
        <p:spPr>
          <a:xfrm>
            <a:off x="1231900" y="819150"/>
            <a:ext cx="10321290" cy="4742815"/>
          </a:xfrm>
          <a:prstGeom prst="rect">
            <a:avLst/>
          </a:prstGeom>
          <a:solidFill>
            <a:schemeClr val="lt1"/>
          </a:solidFill>
          <a:ln w="12700" cap="rnd" cmpd="sng">
            <a:solidFill>
              <a:schemeClr val="accent1">
                <a:shade val="50000"/>
              </a:schemeClr>
            </a:solidFill>
            <a:prstDash val="solid"/>
            <a:round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Welcome to Summer 4S store. ______________________________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I’m looking for a new car. _______________________________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Of course. We have a broad range of internal combustion, hybrid and battery-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electric cars. _________________________________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I prefer an electric car.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I see. _______________________________________ Our company is an 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l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industry leader in newenergy vehicle (NEV) sales.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indent="0" algn="just" rtl="0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Really? I must have a close look.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90235" y="819150"/>
            <a:ext cx="44538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 rtl="0" fontAlgn="auto">
              <a:lnSpc>
                <a:spcPct val="150000"/>
              </a:lnSpc>
            </a:pPr>
            <a:r>
              <a:rPr lang="en-US" altLang="zh-CN" sz="2400" b="1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What can I do for you, Madam?</a:t>
            </a:r>
            <a:endParaRPr lang="en-US" altLang="zh-CN" sz="2400" b="1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13045" y="1510030"/>
            <a:ext cx="62858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Would you like to introduce your cars to me? </a:t>
            </a:r>
            <a:endParaRPr lang="en-US" altLang="zh-CN" sz="2400" b="1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86225" y="2571115"/>
            <a:ext cx="4613275" cy="5238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algn="l" rtl="0" fontAlgn="auto">
              <a:lnSpc>
                <a:spcPct val="100000"/>
              </a:lnSpc>
            </a:pPr>
            <a:r>
              <a:rPr lang="en-US" altLang="zh-CN" sz="2400" b="1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Which type are you interested in?</a:t>
            </a:r>
            <a:endParaRPr lang="en-US" altLang="zh-CN" sz="2400" b="1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69870" y="3680460"/>
            <a:ext cx="5854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You have certainly come to the right place. </a:t>
            </a:r>
            <a:endParaRPr lang="en-US" altLang="zh-CN" sz="2400" b="1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8" grpId="0"/>
      <p:bldP spid="8" grpId="1"/>
      <p:bldP spid="10" grpId="0"/>
      <p:bldP spid="10" grpId="1"/>
      <p:bldP spid="12" grpId="0"/>
      <p:bldP spid="1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953000" y="3136900"/>
            <a:ext cx="711200" cy="2612390"/>
          </a:xfrm>
          <a:prstGeom prst="rect">
            <a:avLst/>
          </a:prstGeom>
          <a:solidFill>
            <a:srgbClr val="00B05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03600" y="2475230"/>
            <a:ext cx="754380" cy="3288030"/>
          </a:xfrm>
          <a:prstGeom prst="rect">
            <a:avLst/>
          </a:prstGeom>
          <a:solidFill>
            <a:srgbClr val="FFC00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64200" y="5138420"/>
            <a:ext cx="3685540" cy="624205"/>
          </a:xfrm>
          <a:prstGeom prst="rect">
            <a:avLst/>
          </a:prstGeom>
          <a:solidFill>
            <a:srgbClr val="489CA3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400165" y="4450715"/>
            <a:ext cx="2948940" cy="687705"/>
          </a:xfrm>
          <a:prstGeom prst="rect">
            <a:avLst/>
          </a:prstGeom>
          <a:solidFill>
            <a:srgbClr val="00B0F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664200" y="3763010"/>
            <a:ext cx="2181860" cy="687705"/>
          </a:xfrm>
          <a:prstGeom prst="rect">
            <a:avLst/>
          </a:prstGeom>
          <a:solidFill>
            <a:srgbClr val="7030A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686050" y="1787525"/>
            <a:ext cx="5920740" cy="687705"/>
          </a:xfrm>
          <a:prstGeom prst="rect">
            <a:avLst/>
          </a:prstGeom>
          <a:solidFill>
            <a:srgbClr val="92D05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559435"/>
            <a:ext cx="3178175" cy="566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Complete the word search.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3" name="流程图: 可选过程 2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4" name="流程图: 可选过程 3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5" name="流程图: 可选过程 4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537210" y="70294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7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57980" y="1787525"/>
            <a:ext cx="747395" cy="46221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flipH="1">
            <a:off x="2685415" y="1816735"/>
            <a:ext cx="713740" cy="3931920"/>
          </a:xfrm>
          <a:prstGeom prst="rect">
            <a:avLst/>
          </a:prstGeom>
          <a:noFill/>
          <a:ln w="5715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aphicFrame>
        <p:nvGraphicFramePr>
          <p:cNvPr id="10" name="表格 9"/>
          <p:cNvGraphicFramePr/>
          <p:nvPr>
            <p:custDataLst>
              <p:tags r:id="rId5"/>
            </p:custDataLst>
          </p:nvPr>
        </p:nvGraphicFramePr>
        <p:xfrm>
          <a:off x="2651760" y="1798955"/>
          <a:ext cx="6663690" cy="462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2315"/>
                <a:gridCol w="740410"/>
                <a:gridCol w="736600"/>
                <a:gridCol w="742315"/>
                <a:gridCol w="740410"/>
                <a:gridCol w="742315"/>
                <a:gridCol w="740410"/>
                <a:gridCol w="736600"/>
                <a:gridCol w="742315"/>
              </a:tblGrid>
              <a:tr h="6604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235325" y="2706370"/>
            <a:ext cx="5721350" cy="14452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en-US" altLang="zh-CN" sz="8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you!</a:t>
            </a:r>
            <a:endParaRPr lang="en-US" altLang="zh-CN" sz="8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图片 2" descr="学校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7945" y="2706370"/>
            <a:ext cx="9516745" cy="14160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99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99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9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3" name="表格 12"/>
          <p:cNvGraphicFramePr/>
          <p:nvPr>
            <p:custDataLst>
              <p:tags r:id="rId5"/>
            </p:custDataLst>
          </p:nvPr>
        </p:nvGraphicFramePr>
        <p:xfrm>
          <a:off x="2287270" y="1174115"/>
          <a:ext cx="7617460" cy="5041900"/>
        </p:xfrm>
        <a:graphic>
          <a:graphicData uri="http://schemas.openxmlformats.org/drawingml/2006/table">
            <a:tbl>
              <a:tblPr/>
              <a:tblGrid>
                <a:gridCol w="3808730"/>
                <a:gridCol w="3808730"/>
              </a:tblGrid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conventional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dedicated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motor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tailpipe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fuel cell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heat-trapping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plug-in hybrid electric car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renewable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combine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cutting-edge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rechargeable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segment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outlet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hydrogen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counterpart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byproduct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deplete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driving range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041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wall socket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</a:tbl>
          </a:graphicData>
        </a:graphic>
      </p:graphicFrame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054735" y="1026160"/>
            <a:ext cx="10882630" cy="52343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Decide whether the following sentences are true or false.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461010" y="121983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2" name="表格 11"/>
          <p:cNvGraphicFramePr/>
          <p:nvPr>
            <p:custDataLst>
              <p:tags r:id="rId5"/>
            </p:custDataLst>
          </p:nvPr>
        </p:nvGraphicFramePr>
        <p:xfrm>
          <a:off x="856615" y="1765300"/>
          <a:ext cx="10715625" cy="46183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  <a:gridCol w="10507345"/>
              </a:tblGrid>
              <a:tr h="10972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    ) 1. Electric cars use an electric motor powered by electricity from batteries or a  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fuel cell. 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728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     ) 2. Plug-in hybrid electric cars can be driven by using just electricity or by a 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conventional way ( using gasoline).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     ) 3. Gasoline is often a cleaner energy source than electricity.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72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    ) 4. Battery electric cars use not only electricity stored in a battery pack but also </a:t>
                      </a:r>
                      <a:endParaRPr lang="en-US" sz="2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gasoline.</a:t>
                      </a:r>
                      <a:endParaRPr lang="en-US" sz="2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     ) 5. 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Fuel cell electric cars use oxygen to power an electric motor.</a:t>
                      </a:r>
                      <a:endParaRPr lang="en-US" sz="2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5842000" y="3238500"/>
            <a:ext cx="3098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154" name="文本框 1"/>
          <p:cNvSpPr/>
          <p:nvPr>
            <p:custDataLst>
              <p:tags r:id="rId6"/>
            </p:custDataLst>
          </p:nvPr>
        </p:nvSpPr>
        <p:spPr>
          <a:xfrm>
            <a:off x="1181100" y="1920875"/>
            <a:ext cx="53530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/>
          <p:nvPr>
            <p:custDataLst>
              <p:tags r:id="rId7"/>
            </p:custDataLst>
          </p:nvPr>
        </p:nvSpPr>
        <p:spPr>
          <a:xfrm>
            <a:off x="1158240" y="2968625"/>
            <a:ext cx="53530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3" name="文本框 1"/>
          <p:cNvSpPr/>
          <p:nvPr>
            <p:custDataLst>
              <p:tags r:id="rId8"/>
            </p:custDataLst>
          </p:nvPr>
        </p:nvSpPr>
        <p:spPr>
          <a:xfrm>
            <a:off x="1180465" y="4087495"/>
            <a:ext cx="53530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F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4" name="文本框 1"/>
          <p:cNvSpPr/>
          <p:nvPr>
            <p:custDataLst>
              <p:tags r:id="rId9"/>
            </p:custDataLst>
          </p:nvPr>
        </p:nvSpPr>
        <p:spPr>
          <a:xfrm>
            <a:off x="1158240" y="4676775"/>
            <a:ext cx="53530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F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5" name="文本框 1"/>
          <p:cNvSpPr/>
          <p:nvPr>
            <p:custDataLst>
              <p:tags r:id="rId10"/>
            </p:custDataLst>
          </p:nvPr>
        </p:nvSpPr>
        <p:spPr>
          <a:xfrm>
            <a:off x="1181100" y="5717540"/>
            <a:ext cx="53530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F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bldLvl="0"/>
      <p:bldP spid="2" grpId="0" bldLvl="0"/>
      <p:bldP spid="3" grpId="0" bldLvl="0"/>
      <p:bldP spid="4" grpId="0" bldLvl="0"/>
      <p:bldP spid="5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035685" y="542925"/>
            <a:ext cx="5335905" cy="637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+mj-lt"/>
                <a:cs typeface="+mj-lt"/>
              </a:rPr>
              <a:t>Fill in the blanks with the missing words.</a:t>
            </a:r>
            <a:endParaRPr lang="en-US" sz="2000" b="1" dirty="0">
              <a:solidFill>
                <a:schemeClr val="tx1"/>
              </a:solidFill>
              <a:latin typeface="+mj-lt"/>
              <a:cs typeface="+mj-lt"/>
            </a:endParaRPr>
          </a:p>
          <a:p>
            <a:pPr marL="0" indent="0" eaLnBrk="0" hangingPunct="0">
              <a:lnSpc>
                <a:spcPct val="130000"/>
              </a:lnSpc>
              <a:buFontTx/>
              <a:buNone/>
            </a:pPr>
            <a:endParaRPr lang="en-US" sz="2000" b="1" dirty="0">
              <a:solidFill>
                <a:schemeClr val="tx1"/>
              </a:solidFill>
              <a:latin typeface="+mj-lt"/>
              <a:cs typeface="+mj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0" name="表格 9"/>
          <p:cNvGraphicFramePr/>
          <p:nvPr>
            <p:custDataLst>
              <p:tags r:id="rId5"/>
            </p:custDataLst>
          </p:nvPr>
        </p:nvGraphicFramePr>
        <p:xfrm>
          <a:off x="341630" y="1234440"/>
          <a:ext cx="1143762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7830"/>
                <a:gridCol w="9749790"/>
              </a:tblGrid>
              <a:tr h="164592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Plug-in hybrid electric cars</a:t>
                      </a:r>
                      <a:endParaRPr 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algn="just"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These cars can be 1__________ and recharged from an 2__________, so they can be driven by using just 3_____________. When the battery is emptied, the 4__________ turns on and the car operates as a conventional, non-plug-in hybrid. 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1430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Battery electric cars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algn="just"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These cars use 5______________ stored in a battery pack to power an electric motor and turn the wheels. When depleted, the batteries are 6______________ either from a wall 7___________ or a dedicated 8____________ unit. Battery electric cars are also called 9______________ cars, for they are powered entirely by electricity.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39" name="矩形 439"/>
          <p:cNvSpPr/>
          <p:nvPr/>
        </p:nvSpPr>
        <p:spPr>
          <a:xfrm>
            <a:off x="461010" y="716280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29760" y="1363980"/>
            <a:ext cx="1659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plugged-in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48775" y="1363980"/>
            <a:ext cx="1239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outlet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95975" y="1913890"/>
            <a:ext cx="1627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68245" y="2172970"/>
            <a:ext cx="114236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. </a:t>
            </a:r>
            <a:r>
              <a:rPr lang="zh-CN" altLang="en-US" sz="2400" b="1">
                <a:solidFill>
                  <a:srgbClr val="FF0000"/>
                </a:solidFill>
              </a:rPr>
              <a:t>engine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63720" y="3519170"/>
            <a:ext cx="17252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603740" y="4102100"/>
            <a:ext cx="18967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recharged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80255" y="4673600"/>
            <a:ext cx="1551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socket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263255" y="4662805"/>
            <a:ext cx="16370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charging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89015" y="5222875"/>
            <a:ext cx="18649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all-electric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3" name="表格 2"/>
          <p:cNvGraphicFramePr/>
          <p:nvPr>
            <p:custDataLst>
              <p:tags r:id="rId5"/>
            </p:custDataLst>
          </p:nvPr>
        </p:nvGraphicFramePr>
        <p:xfrm>
          <a:off x="824230" y="1202055"/>
          <a:ext cx="10547985" cy="3180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845"/>
                <a:gridCol w="8994140"/>
              </a:tblGrid>
              <a:tr h="3180715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Fuel cell electric cars</a:t>
                      </a:r>
                      <a:endParaRPr 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algn="just"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 cars use 10</a:t>
                      </a:r>
                      <a:r>
                        <a:rPr lang="en-US" alt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_______________ </a:t>
                      </a:r>
                      <a:r>
                        <a:rPr lang="en-US" alt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gas to power an electric motor. Converting hydrogen gas into electricity produces only water as a 11___________, that’s to say, these cars don’t create 12_____________ pollution. These cars have some significant benefits, but they need hydrogen 13__________ stations.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4871720" y="1299210"/>
            <a:ext cx="19831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hydrogen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13050" y="2388870"/>
            <a:ext cx="1628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byproduct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50375" y="2388870"/>
            <a:ext cx="16497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tailpipe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00270" y="3530600"/>
            <a:ext cx="13792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refueling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654685" y="866775"/>
            <a:ext cx="10882630" cy="5124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Unlike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conventional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cars that use a gasoline or diesel-powered engine, electric cars use an electric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powered by electricity from batteries or a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fuel cell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1.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Plug-in Hybrid Electric Car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Plug-in hybrid electric cars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 internal combustion engine with an electric motor and a large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rechargeable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battery. These cars can be plugged-in and recharged from an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outlet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allowing them to be driven by using just electricity. When the battery is emptied, the engine turns on and the car operates as a conventional, non-plug-in hybrid.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Because electricity is a cleaner energy source than gasoline, plug-in hybrids can produce less global warming pollution than their gas-only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counterparts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8945" y="941070"/>
            <a:ext cx="434340" cy="4343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654685" y="785495"/>
            <a:ext cx="10882630" cy="5900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345" y="941070"/>
            <a:ext cx="434340" cy="43434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763905" y="941070"/>
            <a:ext cx="10448290" cy="5367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457200" fontAlgn="auto">
              <a:lnSpc>
                <a:spcPct val="130000"/>
              </a:lnSpc>
            </a:pPr>
            <a:r>
              <a:rPr lang="en-US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en-US" sz="240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Battery</a:t>
            </a:r>
            <a:r>
              <a:rPr 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sz="240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lectric </a:t>
            </a:r>
            <a:r>
              <a:rPr lang="en-US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sz="240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ars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      Battery electric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cars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use electricity stored in a battery pack to power an electric motor and turn the wheels.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When </a:t>
            </a: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depleted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, the batteries are recharged either from a </a:t>
            </a: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wall socket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 or a </a:t>
            </a: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dedicated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 charging unit.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Since they don’t run on gasoline and are powered entirely by electricity, battery electric cars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are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</a:rPr>
              <a:t>also referred to as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all-electri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</a:rPr>
              <a:t>cars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.     When driven,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battery electric car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s don’t produce </a:t>
            </a: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tailpipe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 pollution—they don’t even have a tailpipe. However, the electricity they use may produce </a:t>
            </a: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heat-trapping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 gases and other pollution. The amount of pollution produced depends on how the electricity is made.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Battery electric car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s powered by </a:t>
            </a: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renewable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 energy sources like solar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</a:rPr>
              <a:t>power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cs typeface="Georgia" panose="02040502050405020303" charset="0"/>
              </a:rPr>
              <a:t>are virtually emission-free.</a:t>
            </a:r>
            <a:endParaRPr lang="zh-CN" altLang="en-US" sz="24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655320" y="833120"/>
            <a:ext cx="10791190" cy="4127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Fuel Cell Electric Cars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For drivers interested in the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cutting-edge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fuel cell electric cars are a small but growing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segment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electric cars. Fuel cell electric cars use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hydrogen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gas to power an electric motor. Converting hydrogen gas into electricity produces only water as a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byproduct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meaning fuel cell electric cars don’t create tailpipe pollution when they’re driven. These cars offer some significant benefits like fast refueling times and long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driving ranges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they require hydrogen refueling stations which aren’t widely available today.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345" y="833120"/>
            <a:ext cx="434340" cy="4343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3800" y="1282065"/>
            <a:ext cx="9902190" cy="443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72009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与使用汽油或柴油发动机的传统汽车不同，电动汽车使用由电池或燃料电池供电的电动发动机。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72009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1.插电式混合动力汽车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72009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插电式混合动力汽车将内燃发动机和电动机、可充电电池结合在一起。这些汽车可以通过插座充电，使它们只使用电力就能驾驶。当电池耗尽时，发动机就会启动，汽车就会像传统的非插电式混合动力汽车一样运行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72009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由于电力通常是比汽油更清洁的能源，插电式混合动力汽车产生的全球变暖污染比纯汽油汽车要少。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33437323831373b333530353430323bb7b5bbd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70335" y="6231890"/>
            <a:ext cx="515620" cy="51562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4.xml><?xml version="1.0" encoding="utf-8"?>
<p:tagLst xmlns:p="http://schemas.openxmlformats.org/presentationml/2006/main">
  <p:tag name="KSO_WM_UNIT_TABLE_BEAUTIFY" val="smartTable{6025b158-db98-4b6c-abb2-a8c36573f288}"/>
</p:tagLst>
</file>

<file path=ppt/tags/tag15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6.xml><?xml version="1.0" encoding="utf-8"?>
<p:tagLst xmlns:p="http://schemas.openxmlformats.org/presentationml/2006/main">
  <p:tag name="KSO_WM_UNIT_TABLE_BEAUTIFY" val="smartTable{b61be643-ff41-4946-9dbd-6069ef5ba141}"/>
  <p:tag name="TABLE_ENDDRAG_ORIGIN_RECT" val="830*250"/>
  <p:tag name="TABLE_ENDDRAG_RECT" val="64*94*830*250"/>
</p:tagLst>
</file>

<file path=ppt/tags/tag17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8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9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1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2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3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4.xml><?xml version="1.0" encoding="utf-8"?>
<p:tagLst xmlns:p="http://schemas.openxmlformats.org/presentationml/2006/main">
  <p:tag name="KSO_WM_UNIT_TABLE_BEAUTIFY" val="smartTable{5ed5ede4-0b42-439b-9ce5-a951e05498a5}"/>
  <p:tag name="TABLE_ENDDRAG_ORIGIN_RECT" val="352*399"/>
  <p:tag name="TABLE_ENDDRAG_RECT" val="106*116*352*399"/>
</p:tagLst>
</file>

<file path=ppt/tags/tag25.xml><?xml version="1.0" encoding="utf-8"?>
<p:tagLst xmlns:p="http://schemas.openxmlformats.org/presentationml/2006/main">
  <p:tag name="KSO_WM_UNIT_TABLE_BEAUTIFY" val="smartTable{1b43d708-df8d-4d43-96d9-de896a35b1a1}"/>
  <p:tag name="TABLE_ENDDRAG_ORIGIN_RECT" val="315*398"/>
  <p:tag name="TABLE_ENDDRAG_RECT" val="573*117*315*398"/>
</p:tagLst>
</file>

<file path=ppt/tags/tag26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7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8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9.xml><?xml version="1.0" encoding="utf-8"?>
<p:tagLst xmlns:p="http://schemas.openxmlformats.org/presentationml/2006/main">
  <p:tag name="KSO_WM_UNIT_TABLE_BEAUTIFY" val="smartTable{06706de1-0f68-4a6f-b9ac-13ee00184dc6}"/>
  <p:tag name="TABLE_ENDDRAG_ORIGIN_RECT" val="706*345"/>
  <p:tag name="TABLE_ENDDRAG_RECT" val="111*134*706*345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37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38.xml><?xml version="1.0" encoding="utf-8"?>
<p:tagLst xmlns:p="http://schemas.openxmlformats.org/presentationml/2006/main">
  <p:tag name="KSO_WM_UNIT_TABLE_BEAUTIFY" val="smartTable{3709cc6a-0887-447e-a71b-724318bd0dd8}"/>
  <p:tag name="TABLE_ENDDRAG_ORIGIN_RECT" val="524*363"/>
  <p:tag name="TABLE_ENDDRAG_RECT" val="240*115*524*363"/>
</p:tagLst>
</file>

<file path=ppt/tags/tag39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#wm#"/>
  <p:tag name="KSO_WM_TEMPLATE_CATEGORY" val="custom"/>
  <p:tag name="KSO_WM_TEMPLATE_INDEX" val="20184166"/>
</p:tagLst>
</file>

<file path=ppt/tags/tag41.xml><?xml version="1.0" encoding="utf-8"?>
<p:tagLst xmlns:p="http://schemas.openxmlformats.org/presentationml/2006/main">
  <p:tag name="commondata" val="eyJoZGlkIjoiOGI4NjI5OTBmMDM1ODFlMDkzNDFlZTFiMWNhZWU5ZTMifQ=="/>
</p:tagLst>
</file>

<file path=ppt/tags/tag5.xml><?xml version="1.0" encoding="utf-8"?>
<p:tagLst xmlns:p="http://schemas.openxmlformats.org/presentationml/2006/main">
  <p:tag name="TABLE_ENDDRAG_ORIGIN_RECT" val="599*396"/>
  <p:tag name="TABLE_ENDDRAG_RECT" val="220*92*599*396"/>
</p:tagLst>
</file>

<file path=ppt/tags/tag6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7.xml><?xml version="1.0" encoding="utf-8"?>
<p:tagLst xmlns:p="http://schemas.openxmlformats.org/presentationml/2006/main">
  <p:tag name="KSO_WM_UNIT_TABLE_BEAUTIFY" val="smartTable{505dd202-a78e-4e37-b578-eadabbed5a30}"/>
  <p:tag name="TABLE_ENDDRAG_ORIGIN_RECT" val="843*326"/>
  <p:tag name="TABLE_ENDDRAG_RECT" val="67*139*843*326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8669</Words>
  <Application>WPS 演示</Application>
  <PresentationFormat>宽屏</PresentationFormat>
  <Paragraphs>647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Calibri</vt:lpstr>
      <vt:lpstr>Times New Roman</vt:lpstr>
      <vt:lpstr>Gulim</vt:lpstr>
      <vt:lpstr>Malgun Gothic</vt:lpstr>
      <vt:lpstr>华文彩云</vt:lpstr>
      <vt:lpstr>Times New Roman</vt:lpstr>
      <vt:lpstr>Georgia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练习到从容</cp:lastModifiedBy>
  <cp:revision>63</cp:revision>
  <dcterms:created xsi:type="dcterms:W3CDTF">2022-03-03T14:34:00Z</dcterms:created>
  <dcterms:modified xsi:type="dcterms:W3CDTF">2023-11-08T01:59:49Z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E4B726F1FFBE4B55842FAEFF65BD4747</vt:lpwstr>
  </property>
  <property fmtid="{D5CDD505-2E9C-101B-9397-08002B2CF9AE}" pid="3" name="KSOProductBuildVer">
    <vt:lpwstr>2052-12.1.0.15712</vt:lpwstr>
  </property>
</Properties>
</file>