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5" r:id="rId3"/>
    <p:sldId id="309" r:id="rId4"/>
    <p:sldId id="260" r:id="rId6"/>
    <p:sldId id="276" r:id="rId7"/>
    <p:sldId id="278" r:id="rId8"/>
    <p:sldId id="279" r:id="rId9"/>
    <p:sldId id="288" r:id="rId10"/>
    <p:sldId id="287" r:id="rId11"/>
    <p:sldId id="289" r:id="rId12"/>
    <p:sldId id="290" r:id="rId13"/>
    <p:sldId id="291" r:id="rId14"/>
    <p:sldId id="261" r:id="rId15"/>
    <p:sldId id="262" r:id="rId16"/>
    <p:sldId id="299" r:id="rId17"/>
    <p:sldId id="303" r:id="rId18"/>
    <p:sldId id="325" r:id="rId19"/>
    <p:sldId id="307" r:id="rId20"/>
    <p:sldId id="266" r:id="rId21"/>
  </p:sldIdLst>
  <p:sldSz cx="12192000" cy="6858000"/>
  <p:notesSz cx="6858000" cy="9144000"/>
  <p:custDataLst>
    <p:tags r:id="rId25"/>
  </p:custDataLst>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defRPr kern="1200" baseline="0">
        <a:solidFill>
          <a:schemeClr val="tx1"/>
        </a:solidFill>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defaultTextStyle>
  <p:extLst>
    <p:ext uri="{EFAFB233-063F-42B5-8137-9DF3F51BA10A}">
      <p15:sldGuideLst xmlns:p15="http://schemas.microsoft.com/office/powerpoint/2012/main">
        <p15:guide id="1" orient="horz" pos="2272" userDrawn="1">
          <p15:clr>
            <a:srgbClr val="A4A3A4"/>
          </p15:clr>
        </p15:guide>
        <p15:guide id="2" pos="38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9" d="100"/>
          <a:sy n="69" d="100"/>
        </p:scale>
        <p:origin x="-138" y="-102"/>
      </p:cViewPr>
      <p:guideLst>
        <p:guide orient="horz" pos="2272"/>
        <p:guide pos="3818"/>
      </p:guideLst>
    </p:cSldViewPr>
  </p:slide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gs" Target="tags/tag13.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2050" name="页眉占位符 1"/>
          <p:cNvSpPr>
            <a:spLocks noGrp="1"/>
          </p:cNvSpPr>
          <p:nvPr>
            <p:ph type="hdr" sz="quarter"/>
          </p:nvPr>
        </p:nvSpPr>
        <p:spPr>
          <a:xfrm>
            <a:off x="0" y="0"/>
            <a:ext cx="2971800" cy="458788"/>
          </a:xfrm>
          <a:prstGeom prst="rect">
            <a:avLst/>
          </a:prstGeom>
          <a:noFill/>
          <a:ln w="9525">
            <a:noFill/>
          </a:ln>
        </p:spPr>
        <p:txBody>
          <a:bodyPr vert="horz"/>
          <a:p>
            <a:pPr lvl="0" algn="l"/>
            <a:endParaRPr sz="1200">
              <a:ea typeface="宋体" panose="02010600030101010101" pitchFamily="2" charset="-122"/>
            </a:endParaRPr>
          </a:p>
        </p:txBody>
      </p:sp>
      <p:sp>
        <p:nvSpPr>
          <p:cNvPr id="2051" name="日期占位符 2"/>
          <p:cNvSpPr>
            <a:spLocks noGrp="1"/>
          </p:cNvSpPr>
          <p:nvPr>
            <p:ph type="dt" idx="1"/>
          </p:nvPr>
        </p:nvSpPr>
        <p:spPr>
          <a:xfrm>
            <a:off x="3884613" y="0"/>
            <a:ext cx="2971800" cy="458788"/>
          </a:xfrm>
          <a:prstGeom prst="rect">
            <a:avLst/>
          </a:prstGeom>
          <a:noFill/>
          <a:ln w="9525">
            <a:noFill/>
          </a:ln>
        </p:spPr>
        <p:txBody>
          <a:bodyPr vert="horz"/>
          <a:p>
            <a:pPr lvl="0" algn="r"/>
            <a:fld id="{BB962C8B-B14F-4D97-AF65-F5344CB8AC3E}" type="datetime1">
              <a:rPr lang="zh-CN" altLang="en-US" dirty="0">
                <a:ea typeface="宋体" panose="02010600030101010101" pitchFamily="2" charset="-122"/>
              </a:rPr>
            </a:fld>
            <a:endParaRPr lang="zh-CN" altLang="en-US" sz="1200" dirty="0">
              <a:ea typeface="宋体" panose="02010600030101010101" pitchFamily="2" charset="-122"/>
            </a:endParaRPr>
          </a:p>
        </p:txBody>
      </p:sp>
      <p:sp>
        <p:nvSpPr>
          <p:cNvPr id="2052" name="幻灯片图像占位符 3"/>
          <p:cNvSpPr>
            <a:spLocks noGrp="1" noRot="1" noChangeAspect="1"/>
          </p:cNvSpPr>
          <p:nvPr>
            <p:ph type="sldImg" idx="2"/>
          </p:nvPr>
        </p:nvSpPr>
        <p:spPr>
          <a:xfrm>
            <a:off x="685800" y="1143000"/>
            <a:ext cx="5486400" cy="3086100"/>
          </a:xfrm>
          <a:prstGeom prst="rect">
            <a:avLst/>
          </a:prstGeom>
          <a:noFill/>
          <a:ln w="9525">
            <a:noFill/>
          </a:ln>
        </p:spPr>
      </p:sp>
      <p:sp>
        <p:nvSpPr>
          <p:cNvPr id="2053" name="备注占位符 4"/>
          <p:cNvSpPr>
            <a:spLocks noGrp="1" noRot="1" noChangeAspect="1"/>
          </p:cNvSpPr>
          <p:nvPr/>
        </p:nvSpPr>
        <p:spPr>
          <a:xfrm>
            <a:off x="685800" y="4400550"/>
            <a:ext cx="5486400" cy="3600450"/>
          </a:xfrm>
          <a:prstGeom prst="rect">
            <a:avLst/>
          </a:prstGeom>
          <a:noFill/>
          <a:ln w="9525">
            <a:noFill/>
          </a:ln>
        </p:spPr>
        <p:txBody>
          <a:bodyPr vert="horz" anchor="ctr"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54" name="页脚占位符 5"/>
          <p:cNvSpPr>
            <a:spLocks noGrp="1"/>
          </p:cNvSpPr>
          <p:nvPr>
            <p:ph type="ftr" sz="quarter" idx="4"/>
          </p:nvPr>
        </p:nvSpPr>
        <p:spPr>
          <a:xfrm>
            <a:off x="0" y="8685213"/>
            <a:ext cx="2971800" cy="458787"/>
          </a:xfrm>
          <a:prstGeom prst="rect">
            <a:avLst/>
          </a:prstGeom>
          <a:noFill/>
          <a:ln w="9525">
            <a:noFill/>
          </a:ln>
        </p:spPr>
        <p:txBody>
          <a:bodyPr vert="horz" anchor="b" anchorCtr="0"/>
          <a:p>
            <a:pPr lvl="0" algn="l"/>
            <a:endParaRPr sz="1200">
              <a:ea typeface="宋体" panose="02010600030101010101" pitchFamily="2" charset="-122"/>
            </a:endParaRPr>
          </a:p>
        </p:txBody>
      </p:sp>
      <p:sp>
        <p:nvSpPr>
          <p:cNvPr id="2055" name="灯片编号占位符 6"/>
          <p:cNvSpPr>
            <a:spLocks noGrp="1"/>
          </p:cNvSpPr>
          <p:nvPr>
            <p:ph type="sldNum" sz="quarter" idx="5"/>
          </p:nvPr>
        </p:nvSpPr>
        <p:spPr>
          <a:xfrm>
            <a:off x="3884613" y="8685213"/>
            <a:ext cx="2971800" cy="458787"/>
          </a:xfrm>
          <a:prstGeom prst="rect">
            <a:avLst/>
          </a:prstGeom>
          <a:noFill/>
          <a:ln w="9525">
            <a:noFill/>
          </a:ln>
        </p:spPr>
        <p:txBody>
          <a:bodyPr vert="horz" anchor="b" anchorCtr="0"/>
          <a:p>
            <a:pPr lvl="0" algn="r"/>
            <a:fld id="{9A0DB2DC-4C9A-4742-B13C-FB6460FD3503}" type="slidenum">
              <a:rPr lang="zh-CN" altLang="en-US" dirty="0">
                <a:ea typeface="宋体" panose="02010600030101010101" pitchFamily="2" charset="-122"/>
              </a:rPr>
            </a:fld>
            <a:endParaRPr lang="zh-CN" altLang="en-US" sz="1200" dirty="0">
              <a:ea typeface="宋体" panose="02010600030101010101" pitchFamily="2" charset="-122"/>
            </a:endParaRPr>
          </a:p>
        </p:txBody>
      </p:sp>
    </p:spTree>
  </p:cSld>
  <p:clrMap bg1="lt1" tx1="dk1" bg2="lt2" tx2="dk2" accent1="accent1" accent2="accent2" accent3="accent3" accent4="accent4" accent5="accent5" accent6="accent6" hlink="hlink" folHlink="folHlink"/>
  <p:hf hdr="0" ftr="0" dt="0"/>
  <p:notesStyle>
    <a:lvl1pPr lvl="0" defTabSz="0" fontAlgn="base">
      <a:defRPr sz="1200" kern="1200"/>
    </a:lvl1pPr>
    <a:lvl2pPr marL="0" lvl="1" indent="0" defTabSz="0" fontAlgn="base">
      <a:defRPr sz="1200" kern="1200"/>
    </a:lvl2pPr>
    <a:lvl3pPr marL="0" lvl="2" indent="0" defTabSz="0" fontAlgn="base">
      <a:defRPr sz="1200" kern="1200"/>
    </a:lvl3pPr>
    <a:lvl4pPr marL="0" lvl="3" indent="0" defTabSz="0" fontAlgn="base">
      <a:defRPr sz="1200" kern="1200"/>
    </a:lvl4pPr>
    <a:lvl5pPr marL="0" lvl="4" indent="0" defTabSz="0" fontAlgn="base">
      <a:defRPr sz="1200" kern="1200"/>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5122" name="幻灯片图像占位符 1"/>
          <p:cNvSpPr>
            <a:spLocks noGrp="1" noRot="1" noChangeAspect="1"/>
          </p:cNvSpPr>
          <p:nvPr>
            <p:ph type="sldImg"/>
          </p:nvPr>
        </p:nvSpPr>
        <p:spPr/>
      </p:sp>
      <p:sp>
        <p:nvSpPr>
          <p:cNvPr id="512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3554" name="幻灯片图像占位符 1"/>
          <p:cNvSpPr>
            <a:spLocks noGrp="1" noRot="1" noChangeAspect="1"/>
          </p:cNvSpPr>
          <p:nvPr>
            <p:ph type="sldImg"/>
          </p:nvPr>
        </p:nvSpPr>
        <p:spPr/>
      </p:sp>
      <p:sp>
        <p:nvSpPr>
          <p:cNvPr id="2355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5602" name="幻灯片图像占位符 1"/>
          <p:cNvSpPr>
            <a:spLocks noGrp="1" noRot="1" noChangeAspect="1"/>
          </p:cNvSpPr>
          <p:nvPr>
            <p:ph type="sldImg"/>
          </p:nvPr>
        </p:nvSpPr>
        <p:spPr/>
      </p:sp>
      <p:sp>
        <p:nvSpPr>
          <p:cNvPr id="2560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7650" name="幻灯片图像占位符 1"/>
          <p:cNvSpPr>
            <a:spLocks noGrp="1" noRot="1" noChangeAspect="1"/>
          </p:cNvSpPr>
          <p:nvPr>
            <p:ph type="sldImg"/>
          </p:nvPr>
        </p:nvSpPr>
        <p:spPr/>
      </p:sp>
      <p:sp>
        <p:nvSpPr>
          <p:cNvPr id="2765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9698" name="幻灯片图像占位符 1"/>
          <p:cNvSpPr>
            <a:spLocks noGrp="1" noRot="1" noChangeAspect="1"/>
          </p:cNvSpPr>
          <p:nvPr>
            <p:ph type="sldImg"/>
          </p:nvPr>
        </p:nvSpPr>
        <p:spPr/>
      </p:sp>
      <p:sp>
        <p:nvSpPr>
          <p:cNvPr id="2969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1746" name="幻灯片图像占位符 1"/>
          <p:cNvSpPr>
            <a:spLocks noGrp="1" noRot="1" noChangeAspect="1"/>
          </p:cNvSpPr>
          <p:nvPr>
            <p:ph type="sldImg"/>
          </p:nvPr>
        </p:nvSpPr>
        <p:spPr/>
      </p:sp>
      <p:sp>
        <p:nvSpPr>
          <p:cNvPr id="3174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1746" name="幻灯片图像占位符 1"/>
          <p:cNvSpPr>
            <a:spLocks noGrp="1" noRot="1" noChangeAspect="1"/>
          </p:cNvSpPr>
          <p:nvPr>
            <p:ph type="sldImg"/>
          </p:nvPr>
        </p:nvSpPr>
        <p:spPr/>
      </p:sp>
      <p:sp>
        <p:nvSpPr>
          <p:cNvPr id="3174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5842" name="幻灯片图像占位符 1"/>
          <p:cNvSpPr>
            <a:spLocks noGrp="1" noRot="1" noChangeAspect="1"/>
          </p:cNvSpPr>
          <p:nvPr>
            <p:ph type="sldImg"/>
          </p:nvPr>
        </p:nvSpPr>
        <p:spPr>
          <a:xfrm>
            <a:off x="684213" y="1141413"/>
            <a:ext cx="5486400" cy="3086100"/>
          </a:xfrm>
        </p:spPr>
      </p:sp>
      <p:sp>
        <p:nvSpPr>
          <p:cNvPr id="35843" name="备注占位符 2"/>
          <p:cNvSpPr>
            <a:spLocks noGrp="1" noRot="1" noChangeAspect="1"/>
          </p:cNvSpPr>
          <p:nvPr>
            <p:ph type="body" idx="1"/>
          </p:nvPr>
        </p:nvSpPr>
        <p:spPr>
          <a:xfrm>
            <a:off x="836613" y="1824038"/>
            <a:ext cx="10515600" cy="4351337"/>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7170" name="幻灯片图像占位符 1"/>
          <p:cNvSpPr>
            <a:spLocks noGrp="1" noRot="1" noChangeAspect="1"/>
          </p:cNvSpPr>
          <p:nvPr>
            <p:ph type="sldImg"/>
          </p:nvPr>
        </p:nvSpPr>
        <p:spPr/>
      </p:sp>
      <p:sp>
        <p:nvSpPr>
          <p:cNvPr id="717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9218" name="幻灯片图像占位符 1"/>
          <p:cNvSpPr>
            <a:spLocks noGrp="1" noRot="1" noChangeAspect="1"/>
          </p:cNvSpPr>
          <p:nvPr>
            <p:ph type="sldImg"/>
          </p:nvPr>
        </p:nvSpPr>
        <p:spPr/>
      </p:sp>
      <p:sp>
        <p:nvSpPr>
          <p:cNvPr id="921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1266" name="幻灯片图像占位符 1"/>
          <p:cNvSpPr>
            <a:spLocks noGrp="1" noRot="1" noChangeAspect="1"/>
          </p:cNvSpPr>
          <p:nvPr>
            <p:ph type="sldImg"/>
          </p:nvPr>
        </p:nvSpPr>
        <p:spPr/>
      </p:sp>
      <p:sp>
        <p:nvSpPr>
          <p:cNvPr id="1126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3314" name="幻灯片图像占位符 1"/>
          <p:cNvSpPr>
            <a:spLocks noGrp="1" noRot="1" noChangeAspect="1"/>
          </p:cNvSpPr>
          <p:nvPr>
            <p:ph type="sldImg"/>
          </p:nvPr>
        </p:nvSpPr>
        <p:spPr/>
      </p:sp>
      <p:sp>
        <p:nvSpPr>
          <p:cNvPr id="1331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5362" name="幻灯片图像占位符 1"/>
          <p:cNvSpPr>
            <a:spLocks noGrp="1" noRot="1" noChangeAspect="1"/>
          </p:cNvSpPr>
          <p:nvPr>
            <p:ph type="sldImg"/>
          </p:nvPr>
        </p:nvSpPr>
        <p:spPr/>
      </p:sp>
      <p:sp>
        <p:nvSpPr>
          <p:cNvPr id="1536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7410" name="幻灯片图像占位符 1"/>
          <p:cNvSpPr>
            <a:spLocks noGrp="1" noRot="1" noChangeAspect="1"/>
          </p:cNvSpPr>
          <p:nvPr>
            <p:ph type="sldImg"/>
          </p:nvPr>
        </p:nvSpPr>
        <p:spPr/>
      </p:sp>
      <p:sp>
        <p:nvSpPr>
          <p:cNvPr id="1741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9458" name="幻灯片图像占位符 1"/>
          <p:cNvSpPr>
            <a:spLocks noGrp="1" noRot="1" noChangeAspect="1"/>
          </p:cNvSpPr>
          <p:nvPr>
            <p:ph type="sldImg"/>
          </p:nvPr>
        </p:nvSpPr>
        <p:spPr/>
      </p:sp>
      <p:sp>
        <p:nvSpPr>
          <p:cNvPr id="1945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1506" name="幻灯片图像占位符 1"/>
          <p:cNvSpPr>
            <a:spLocks noGrp="1" noRot="1" noChangeAspect="1"/>
          </p:cNvSpPr>
          <p:nvPr>
            <p:ph type="sldImg"/>
          </p:nvPr>
        </p:nvSpPr>
        <p:spPr/>
      </p:sp>
      <p:sp>
        <p:nvSpPr>
          <p:cNvPr id="2150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8" name="页脚占位符 7"/>
          <p:cNvSpPr>
            <a:spLocks noGrp="1"/>
          </p:cNvSpPr>
          <p:nvPr>
            <p:ph type="ftr" sz="quarter" idx="11"/>
          </p:nvPr>
        </p:nvSpPr>
        <p:spPr/>
        <p:txBody>
          <a:bodyPr/>
          <a:lstStyle/>
          <a:p>
            <a:pPr lvl="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4" name="页脚占位符 3"/>
          <p:cNvSpPr>
            <a:spLocks noGrp="1"/>
          </p:cNvSpPr>
          <p:nvPr>
            <p:ph type="ftr" sz="quarter" idx="11"/>
          </p:nvPr>
        </p:nvSpPr>
        <p:spPr/>
        <p:txBody>
          <a:bodyPr/>
          <a:lstStyle/>
          <a:p>
            <a:pPr lvl="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3" name="页脚占位符 2"/>
          <p:cNvSpPr>
            <a:spLocks noGrp="1"/>
          </p:cNvSpPr>
          <p:nvPr>
            <p:ph type="ftr" sz="quarter" idx="11"/>
          </p:nvPr>
        </p:nvSpPr>
        <p:spPr/>
        <p:txBody>
          <a:bodyPr/>
          <a:lstStyle/>
          <a:p>
            <a:pPr lvl="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vert="horz" anchor="ctr" anchorCtr="0">
            <a:normAutofit/>
          </a:bodyPr>
          <a:p>
            <a:pPr lvl="0"/>
            <a:r>
              <a:rPr lang="zh-CN" altLang="en-US"/>
              <a:t>单击此处编辑母版标题样式</a:t>
            </a:r>
            <a:endParaRPr lang="zh-CN" altLang="en-US"/>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vert="horz">
            <a:normAutofit/>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3"/>
          <p:cNvSpPr>
            <a:spLocks noGrp="1"/>
          </p:cNvSpPr>
          <p:nvPr>
            <p:ph type="dt" sz="half" idx="2"/>
          </p:nvPr>
        </p:nvSpPr>
        <p:spPr>
          <a:xfrm>
            <a:off x="838200" y="6356350"/>
            <a:ext cx="2743200" cy="365125"/>
          </a:xfrm>
          <a:prstGeom prst="rect">
            <a:avLst/>
          </a:prstGeom>
          <a:noFill/>
          <a:ln w="9525">
            <a:noFill/>
          </a:ln>
        </p:spPr>
        <p:txBody>
          <a:bodyPr vert="horz" anchor="ctr" anchorCtr="0"/>
          <a:lstStyle>
            <a:lvl1pPr algn="l">
              <a:defRPr sz="1200">
                <a:solidFill>
                  <a:srgbClr val="898989"/>
                </a:solidFill>
                <a:ea typeface="宋体" panose="02010600030101010101" pitchFamily="2" charset="-122"/>
              </a:defRPr>
            </a:lvl1pPr>
          </a:lstStyle>
          <a:p>
            <a:pPr lvl="0"/>
            <a:fld id="{BB962C8B-B14F-4D97-AF65-F5344CB8AC3E}" type="datetime1">
              <a:rPr lang="zh-CN" altLang="en-US" dirty="0"/>
            </a:fld>
            <a:endParaRPr lang="zh-CN" altLang="en-US" dirty="0">
              <a:ea typeface="宋体" panose="02010600030101010101" pitchFamily="2" charset="-122"/>
            </a:endParaRPr>
          </a:p>
        </p:txBody>
      </p:sp>
      <p:sp>
        <p:nvSpPr>
          <p:cNvPr id="1029" name="页脚占位符 4"/>
          <p:cNvSpPr>
            <a:spLocks noGrp="1"/>
          </p:cNvSpPr>
          <p:nvPr>
            <p:ph type="ftr" sz="quarter" idx="3"/>
          </p:nvPr>
        </p:nvSpPr>
        <p:spPr>
          <a:xfrm>
            <a:off x="4038600" y="6356350"/>
            <a:ext cx="4114800" cy="365125"/>
          </a:xfrm>
          <a:prstGeom prst="rect">
            <a:avLst/>
          </a:prstGeom>
          <a:noFill/>
          <a:ln w="9525">
            <a:noFill/>
          </a:ln>
        </p:spPr>
        <p:txBody>
          <a:bodyPr vert="horz" anchor="ctr" anchorCtr="0"/>
          <a:lstStyle>
            <a:lvl1pPr algn="ctr">
              <a:defRPr sz="1200">
                <a:solidFill>
                  <a:srgbClr val="898989"/>
                </a:solidFill>
                <a:ea typeface="宋体" panose="02010600030101010101" pitchFamily="2" charset="-122"/>
              </a:defRPr>
            </a:lvl1pPr>
          </a:lstStyle>
          <a:p>
            <a:pPr lvl="0"/>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ln>
        </p:spPr>
        <p:txBody>
          <a:bodyPr vert="horz" anchor="ctr" anchorCtr="0"/>
          <a:lstStyle>
            <a:lvl1pPr algn="r">
              <a:defRPr sz="1200">
                <a:solidFill>
                  <a:srgbClr val="898989"/>
                </a:solidFill>
                <a:ea typeface="宋体" panose="02010600030101010101" pitchFamily="2" charset="-122"/>
              </a:defRPr>
            </a:lvl1pPr>
          </a:lstStyle>
          <a:p>
            <a:pPr lvl="0"/>
            <a:fld id="{9A0DB2DC-4C9A-4742-B13C-FB6460FD3503}" type="slidenum">
              <a:rPr lang="zh-CN" altLang="en-US" dirty="0"/>
            </a:fld>
            <a:endParaRPr lang="zh-CN" altLang="en-US" dirty="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914400" lvl="0" indent="-914400" algn="l" eaLnBrk="1" latinLnBrk="0" hangingPunct="1">
        <a:lnSpc>
          <a:spcPct val="90000"/>
        </a:lnSpc>
        <a:spcBef>
          <a:spcPct val="0"/>
        </a:spcBef>
        <a:buNone/>
        <a:defRPr sz="4400" kern="1200">
          <a:solidFill>
            <a:schemeClr val="tx1"/>
          </a:solidFill>
          <a:latin typeface="+mj-lt"/>
          <a:ea typeface="+mj-ea"/>
          <a:cs typeface="+mj-cs"/>
          <a:sym typeface="Calibri" panose="020F0502020204030204" charset="0"/>
        </a:defRPr>
      </a:lvl1pPr>
    </p:titleStyle>
    <p:bodyStyle>
      <a:lvl1pPr marL="228600" lvl="0" indent="-228600" algn="l" defTabSz="914400" eaLnBrk="1" fontAlgn="base"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lvl="1" indent="-228600" algn="l" defTabSz="914400" eaLnBrk="1" fontAlgn="base"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charset="0"/>
          <a:ea typeface="微软雅黑" panose="020B0503020204020204" charset="-122"/>
          <a:cs typeface="+mn-cs"/>
          <a:sym typeface="Calibri" panose="020F0502020204030204" charset="0"/>
        </a:defRPr>
      </a:lvl2pPr>
      <a:lvl3pPr marL="1143000" lvl="2" indent="-228600" algn="l" defTabSz="914400" eaLnBrk="1" fontAlgn="base"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charset="0"/>
          <a:ea typeface="微软雅黑" panose="020B0503020204020204" charset="-122"/>
          <a:cs typeface="+mn-cs"/>
          <a:sym typeface="Calibri" panose="020F0502020204030204" charset="0"/>
        </a:defRPr>
      </a:lvl3pPr>
      <a:lvl4pPr marL="1600200" lvl="3"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4pPr>
      <a:lvl5pPr marL="2057400" lvl="4"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5pPr>
      <a:lvl6pPr marL="2514600" lvl="5"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6pPr>
      <a:lvl7pPr marL="2971800" lvl="6"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7pPr>
      <a:lvl8pPr marL="3429000" lvl="7"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8pPr>
      <a:lvl9pPr marL="3886200" lvl="8"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slide" Target="slide7.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slide" Target="slide8.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tags" Target="../tags/tag8.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xml"/><Relationship Id="rId5" Type="http://schemas.openxmlformats.org/officeDocument/2006/relationships/tags" Target="../tags/tag9.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xml"/><Relationship Id="rId5" Type="http://schemas.openxmlformats.org/officeDocument/2006/relationships/tags" Target="../tags/tag10.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xml"/><Relationship Id="rId5" Type="http://schemas.openxmlformats.org/officeDocument/2006/relationships/tags" Target="../tags/tag1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xml"/><Relationship Id="rId5" Type="http://schemas.openxmlformats.org/officeDocument/2006/relationships/tags" Target="../tags/tag12.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3.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image" Target="../media/image3.png"/><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1" Type="http://schemas.openxmlformats.org/officeDocument/2006/relationships/notesSlide" Target="../notesSlides/notesSlide2.xml"/><Relationship Id="rId10" Type="http://schemas.openxmlformats.org/officeDocument/2006/relationships/slideLayout" Target="../slideLayouts/slideLayout1.xml"/><Relationship Id="rId1" Type="http://schemas.openxmlformats.org/officeDocument/2006/relationships/slide" Target="slide1.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xml"/><Relationship Id="rId5" Type="http://schemas.openxmlformats.org/officeDocument/2006/relationships/tags" Target="../tags/tag6.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1.xml"/><Relationship Id="rId5" Type="http://schemas.openxmlformats.org/officeDocument/2006/relationships/tags" Target="../tags/tag7.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9.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7.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1.xml"/><Relationship Id="rId7" Type="http://schemas.openxmlformats.org/officeDocument/2006/relationships/image" Target="../media/image5.jpeg"/><Relationship Id="rId6" Type="http://schemas.openxmlformats.org/officeDocument/2006/relationships/image" Target="../media/image4.png"/><Relationship Id="rId5" Type="http://schemas.openxmlformats.org/officeDocument/2006/relationships/slide" Target="slide10.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7.xml"/><Relationship Id="rId8" Type="http://schemas.openxmlformats.org/officeDocument/2006/relationships/slideLayout" Target="../slideLayouts/slideLayout1.xml"/><Relationship Id="rId7" Type="http://schemas.openxmlformats.org/officeDocument/2006/relationships/image" Target="../media/image5.jpeg"/><Relationship Id="rId6" Type="http://schemas.openxmlformats.org/officeDocument/2006/relationships/image" Target="../media/image4.png"/><Relationship Id="rId5" Type="http://schemas.openxmlformats.org/officeDocument/2006/relationships/slide" Target="slide1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图片 3" descr="PPT封面"/>
          <p:cNvPicPr>
            <a:picLocks noChangeAspect="1"/>
          </p:cNvPicPr>
          <p:nvPr/>
        </p:nvPicPr>
        <p:blipFill>
          <a:blip r:embed="rId1"/>
          <a:srcRect l="5153" r="9961"/>
          <a:stretch>
            <a:fillRect/>
          </a:stretch>
        </p:blipFill>
        <p:spPr>
          <a:xfrm>
            <a:off x="374650" y="2217738"/>
            <a:ext cx="4302125" cy="2422525"/>
          </a:xfrm>
          <a:prstGeom prst="rect">
            <a:avLst/>
          </a:prstGeom>
          <a:noFill/>
          <a:ln w="9525">
            <a:noFill/>
          </a:ln>
        </p:spPr>
      </p:pic>
      <p:grpSp>
        <p:nvGrpSpPr>
          <p:cNvPr id="3075" name="组合 7"/>
          <p:cNvGrpSpPr/>
          <p:nvPr/>
        </p:nvGrpSpPr>
        <p:grpSpPr>
          <a:xfrm>
            <a:off x="0" y="20638"/>
            <a:ext cx="12191048" cy="938212"/>
            <a:chOff x="0" y="0"/>
            <a:chExt cx="19199" cy="1478"/>
          </a:xfrm>
        </p:grpSpPr>
        <p:sp>
          <p:nvSpPr>
            <p:cNvPr id="3076" name="矩形 259"/>
            <p:cNvSpPr/>
            <p:nvPr/>
          </p:nvSpPr>
          <p:spPr>
            <a:xfrm>
              <a:off x="0" y="0"/>
              <a:ext cx="19199" cy="1478"/>
            </a:xfrm>
            <a:prstGeom prst="rect">
              <a:avLst/>
            </a:prstGeom>
            <a:solidFill>
              <a:srgbClr val="D0CECE"/>
            </a:solidFill>
            <a:ln w="12700" cap="flat" cmpd="sng">
              <a:solidFill>
                <a:srgbClr val="42719B"/>
              </a:solidFill>
              <a:prstDash val="solid"/>
              <a:miter/>
              <a:headEnd type="none" w="med" len="med"/>
              <a:tailEnd type="none" w="med" len="med"/>
            </a:ln>
          </p:spPr>
          <p:txBody>
            <a:bodyPr wrap="square" lIns="0" tIns="0" rIns="0" bIns="107950" anchor="t" anchorCtr="0">
              <a:spAutoFit/>
            </a:bodyPr>
            <a:p>
              <a:pPr>
                <a:lnSpc>
                  <a:spcPct val="150000"/>
                </a:lnSpc>
                <a:buFont typeface="Arial" panose="020B0604020202020204" pitchFamily="34" charset="0"/>
                <a:buNone/>
              </a:pPr>
              <a:r>
                <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rPr>
                <a:t>  AUTOMOBILE ENGLISH</a:t>
              </a:r>
              <a:endPar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endParaRPr>
            </a:p>
          </p:txBody>
        </p:sp>
        <p:sp>
          <p:nvSpPr>
            <p:cNvPr id="3077" name="矩形 259"/>
            <p:cNvSpPr/>
            <p:nvPr/>
          </p:nvSpPr>
          <p:spPr>
            <a:xfrm>
              <a:off x="9078" y="375"/>
              <a:ext cx="4768" cy="872"/>
            </a:xfrm>
            <a:prstGeom prst="rect">
              <a:avLst/>
            </a:prstGeom>
            <a:noFill/>
            <a:ln w="9525">
              <a:noFill/>
            </a:ln>
          </p:spPr>
          <p:txBody>
            <a:bodyPr wrap="square" lIns="0" tIns="0" rIns="0" bIns="0">
              <a:spAutoFit/>
            </a:bodyPr>
            <a:p>
              <a:pPr>
                <a:buFont typeface="Arial" panose="020B0604020202020204" pitchFamily="34" charset="0"/>
                <a:buNone/>
              </a:pP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汽车</a:t>
              </a: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专业英语</a:t>
              </a:r>
              <a:endPar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endParaRPr>
            </a:p>
          </p:txBody>
        </p:sp>
      </p:grpSp>
      <p:sp>
        <p:nvSpPr>
          <p:cNvPr id="3078" name="矩形 5"/>
          <p:cNvSpPr/>
          <p:nvPr/>
        </p:nvSpPr>
        <p:spPr>
          <a:xfrm>
            <a:off x="0" y="6180138"/>
            <a:ext cx="12201525" cy="687387"/>
          </a:xfrm>
          <a:prstGeom prst="rect">
            <a:avLst/>
          </a:prstGeom>
          <a:solidFill>
            <a:srgbClr val="A8D08C"/>
          </a:solidFill>
          <a:ln w="9525">
            <a:noFill/>
          </a:ln>
        </p:spPr>
        <p:txBody>
          <a:bodyPr anchor="ctr" anchorCtr="0"/>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Shanxi Institute of Mechanical &amp; Electrical Engineering  </a:t>
            </a:r>
            <a:endPar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endParaRPr>
          </a:p>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a:t>
            </a:r>
            <a:r>
              <a:rPr lang="zh-CN" altLang="en-US" dirty="0">
                <a:solidFill>
                  <a:srgbClr val="FFFFFF"/>
                </a:solidFill>
                <a:latin typeface="微软雅黑" panose="020B0503020204020204" charset="-122"/>
                <a:ea typeface="微软雅黑" panose="020B0503020204020204" charset="-122"/>
                <a:sym typeface="微软雅黑" panose="020B0503020204020204" charset="-122"/>
              </a:rPr>
              <a:t>山西机电职业技术学院</a:t>
            </a:r>
            <a:endParaRPr lang="zh-CN" altLang="en-US" dirty="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3079" name="图片 8" descr="校徽"/>
          <p:cNvPicPr>
            <a:picLocks noChangeAspect="1"/>
          </p:cNvPicPr>
          <p:nvPr/>
        </p:nvPicPr>
        <p:blipFill>
          <a:blip r:embed="rId2"/>
          <a:stretch>
            <a:fillRect/>
          </a:stretch>
        </p:blipFill>
        <p:spPr>
          <a:xfrm rot="-10800000" flipV="1">
            <a:off x="0" y="6180138"/>
            <a:ext cx="681038" cy="692150"/>
          </a:xfrm>
          <a:prstGeom prst="rect">
            <a:avLst/>
          </a:prstGeom>
          <a:noFill/>
          <a:ln w="9525">
            <a:noFill/>
          </a:ln>
        </p:spPr>
      </p:pic>
      <p:sp>
        <p:nvSpPr>
          <p:cNvPr id="3080" name="Text Box 14"/>
          <p:cNvSpPr/>
          <p:nvPr/>
        </p:nvSpPr>
        <p:spPr>
          <a:xfrm>
            <a:off x="5265738" y="3278188"/>
            <a:ext cx="6567487" cy="1045210"/>
          </a:xfrm>
          <a:prstGeom prst="rect">
            <a:avLst/>
          </a:prstGeom>
          <a:noFill/>
          <a:ln w="9525">
            <a:noFill/>
          </a:ln>
        </p:spPr>
        <p:txBody>
          <a:bodyPr wrap="square">
            <a:spAutoFit/>
          </a:bodyPr>
          <a:p>
            <a:pPr algn="ctr" latinLnBrk="1">
              <a:spcBef>
                <a:spcPct val="50000"/>
              </a:spcBef>
            </a:pPr>
            <a:r>
              <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rPr>
              <a:t>Lesson </a:t>
            </a:r>
            <a:r>
              <a:rPr lang="zh-CN" altLang="en-US" sz="3200" b="1" dirty="0">
                <a:solidFill>
                  <a:srgbClr val="548135"/>
                </a:solidFill>
                <a:latin typeface="Times New Roman" panose="02020603050405020304" pitchFamily="2" charset="0"/>
                <a:ea typeface="宋体" panose="02010600030101010101" pitchFamily="2" charset="-122"/>
                <a:sym typeface="Times New Roman" panose="02020603050405020304" pitchFamily="2" charset="0"/>
              </a:rPr>
              <a:t>3</a:t>
            </a:r>
            <a:r>
              <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rPr>
              <a:t> </a:t>
            </a:r>
            <a:r>
              <a:rPr lang="zh-CN" altLang="en-US" sz="3200" b="1" dirty="0">
                <a:solidFill>
                  <a:srgbClr val="548135"/>
                </a:solidFill>
                <a:latin typeface="Times New Roman" panose="02020603050405020304" pitchFamily="2" charset="0"/>
                <a:ea typeface="宋体" panose="02010600030101010101" pitchFamily="2" charset="-122"/>
                <a:sym typeface="Times New Roman" panose="02020603050405020304" pitchFamily="2" charset="0"/>
              </a:rPr>
              <a:t>Principle of operation </a:t>
            </a:r>
            <a:endParaRPr lang="zh-CN" altLang="en-US" sz="3200" b="1" dirty="0">
              <a:solidFill>
                <a:srgbClr val="548135"/>
              </a:solidFill>
              <a:latin typeface="Times New Roman" panose="02020603050405020304" pitchFamily="2" charset="0"/>
              <a:ea typeface="宋体" panose="02010600030101010101" pitchFamily="2" charset="-122"/>
              <a:sym typeface="Times New Roman" panose="02020603050405020304" pitchFamily="2" charset="0"/>
            </a:endParaRPr>
          </a:p>
          <a:p>
            <a:pPr algn="ctr" latinLnBrk="1">
              <a:spcBef>
                <a:spcPct val="50000"/>
              </a:spcBef>
            </a:pPr>
            <a:r>
              <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rPr>
              <a:t>工作原理</a:t>
            </a:r>
            <a:endPar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endParaRPr>
          </a:p>
        </p:txBody>
      </p:sp>
      <p:sp>
        <p:nvSpPr>
          <p:cNvPr id="3081" name="Text Box 15"/>
          <p:cNvSpPr/>
          <p:nvPr/>
        </p:nvSpPr>
        <p:spPr>
          <a:xfrm>
            <a:off x="5405438" y="2524125"/>
            <a:ext cx="6500812" cy="577850"/>
          </a:xfrm>
          <a:prstGeom prst="rect">
            <a:avLst/>
          </a:prstGeom>
          <a:noFill/>
          <a:ln w="9525">
            <a:noFill/>
          </a:ln>
        </p:spPr>
        <p:txBody>
          <a:bodyPr>
            <a:spAutoFit/>
          </a:bodyPr>
          <a:p>
            <a:pPr algn="ctr" latinLnBrk="1">
              <a:spcBef>
                <a:spcPct val="50000"/>
              </a:spcBef>
            </a:pPr>
            <a:r>
              <a:rPr lang="en-US" altLang="zh-CN" sz="3200" b="1" dirty="0">
                <a:latin typeface="Calibri" panose="020F0502020204030204" charset="0"/>
                <a:ea typeface="华文彩云" panose="02010800040101010101" pitchFamily="2" charset="-122"/>
                <a:sym typeface="Calibri" panose="020F0502020204030204" charset="0"/>
              </a:rPr>
              <a:t>Unit </a:t>
            </a:r>
            <a:r>
              <a:rPr lang="zh-CN" altLang="en-US" sz="3200" b="1" dirty="0">
                <a:latin typeface="Calibri" panose="020F0502020204030204" charset="0"/>
                <a:ea typeface="华文彩云" panose="02010800040101010101" pitchFamily="2" charset="-122"/>
                <a:sym typeface="Calibri" panose="020F0502020204030204" charset="0"/>
              </a:rPr>
              <a:t>2</a:t>
            </a:r>
            <a:r>
              <a:rPr lang="en-US" altLang="zh-CN" sz="3200" b="1" dirty="0">
                <a:latin typeface="Calibri" panose="020F0502020204030204" charset="0"/>
                <a:ea typeface="华文彩云" panose="02010800040101010101" pitchFamily="2" charset="-122"/>
                <a:sym typeface="Calibri" panose="020F0502020204030204" charset="0"/>
              </a:rPr>
              <a:t> </a:t>
            </a:r>
            <a:r>
              <a:rPr lang="zh-CN" altLang="en-US" sz="3200" b="1" dirty="0">
                <a:latin typeface="Calibri" panose="020F0502020204030204" charset="0"/>
                <a:ea typeface="华文彩云" panose="02010800040101010101" pitchFamily="2" charset="-122"/>
                <a:sym typeface="Calibri" panose="020F0502020204030204" charset="0"/>
              </a:rPr>
              <a:t>Engines</a:t>
            </a:r>
            <a:endParaRPr lang="zh-CN" altLang="en-US" sz="3200" b="1" dirty="0">
              <a:latin typeface="Calibri" panose="020F0502020204030204" charset="0"/>
              <a:ea typeface="华文彩云" panose="02010800040101010101" pitchFamily="2" charset="-122"/>
              <a:sym typeface="Calibri" panose="020F0502020204030204" charset="0"/>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Rot="1"/>
          </p:cNvSpPr>
          <p:nvPr/>
        </p:nvSpPr>
        <p:spPr>
          <a:xfrm>
            <a:off x="1024255" y="1667510"/>
            <a:ext cx="10142855" cy="2551430"/>
          </a:xfrm>
          <a:prstGeom prst="rect">
            <a:avLst/>
          </a:prstGeom>
          <a:noFill/>
          <a:ln w="9525">
            <a:noFill/>
          </a:ln>
        </p:spPr>
        <p:txBody>
          <a:bodyPr/>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在进气冲程中，当活塞向下移动到下止点时，气缸内就会产生真空。进气门打开，空气燃料混合物进入气缸。</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在压缩冲程中，当活塞向上运动时，空气燃料混合物被压缩。在活塞到达上止点之前，火花塞发出电火花以点燃空气燃料混合物。注意两个阀门都是关闭的。</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0483" name="组合 28"/>
          <p:cNvGrpSpPr/>
          <p:nvPr/>
        </p:nvGrpSpPr>
        <p:grpSpPr>
          <a:xfrm>
            <a:off x="6607175" y="92075"/>
            <a:ext cx="5478463" cy="466725"/>
            <a:chOff x="0" y="0"/>
            <a:chExt cx="8628" cy="736"/>
          </a:xfrm>
        </p:grpSpPr>
        <p:sp>
          <p:nvSpPr>
            <p:cNvPr id="20484"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5"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6"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7"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0488" name="图片 1" descr="333437323831373b333530353430323bb7b5bbd8">
            <a:hlinkClick r:id="rId5" action="ppaction://hlinksldjump"/>
          </p:cNvPr>
          <p:cNvPicPr>
            <a:picLocks noChangeAspect="1"/>
          </p:cNvPicPr>
          <p:nvPr/>
        </p:nvPicPr>
        <p:blipFill>
          <a:blip r:embed="rId6"/>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Rot="1"/>
          </p:cNvSpPr>
          <p:nvPr/>
        </p:nvSpPr>
        <p:spPr>
          <a:xfrm>
            <a:off x="812800" y="1871345"/>
            <a:ext cx="10566400" cy="2125345"/>
          </a:xfrm>
          <a:prstGeom prst="rect">
            <a:avLst/>
          </a:prstGeom>
          <a:noFill/>
          <a:ln w="9525">
            <a:noFill/>
          </a:ln>
        </p:spPr>
        <p:txBody>
          <a:bodyPr/>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空气燃料混合物燃烧膨胀，燃烧膨胀驱使活塞再次向下。这个过程被称为动力冲程，曲轴转动。此时，两个阀门都是关闭的。</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当活塞再次开始向上运动时，排气阀打开，废气从气缸中排出。这是排气冲程。整个循环完成。</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2531" name="组合 28"/>
          <p:cNvGrpSpPr/>
          <p:nvPr/>
        </p:nvGrpSpPr>
        <p:grpSpPr>
          <a:xfrm>
            <a:off x="6607175" y="80963"/>
            <a:ext cx="5478463" cy="466725"/>
            <a:chOff x="0" y="0"/>
            <a:chExt cx="8628" cy="736"/>
          </a:xfrm>
        </p:grpSpPr>
        <p:sp>
          <p:nvSpPr>
            <p:cNvPr id="22532"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3"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4"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5"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2536" name="图片 1" descr="333437323831373b333530353430323bb7b5bbd8">
            <a:hlinkClick r:id="rId5" action="ppaction://hlinksldjump"/>
          </p:cNvPr>
          <p:cNvPicPr>
            <a:picLocks noChangeAspect="1"/>
          </p:cNvPicPr>
          <p:nvPr/>
        </p:nvPicPr>
        <p:blipFill>
          <a:blip r:embed="rId6"/>
          <a:stretch>
            <a:fillRect/>
          </a:stretch>
        </p:blipFill>
        <p:spPr>
          <a:xfrm>
            <a:off x="11569700" y="6210300"/>
            <a:ext cx="515938" cy="514350"/>
          </a:xfrm>
          <a:prstGeom prst="rect">
            <a:avLst/>
          </a:prstGeom>
          <a:noFill/>
          <a:ln w="9525">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Rot="1"/>
          </p:cNvSpPr>
          <p:nvPr/>
        </p:nvSpPr>
        <p:spPr>
          <a:xfrm>
            <a:off x="1192213" y="592138"/>
            <a:ext cx="8734425" cy="51752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Name the parts of the strokes.    </a:t>
            </a:r>
            <a:endParaRPr lang="en-US" altLang="zh-CN" sz="2000" b="1" dirty="0">
              <a:latin typeface="Calibri" panose="020F0502020204030204" charset="0"/>
              <a:ea typeface="宋体" panose="02010600030101010101" pitchFamily="2" charset="-122"/>
              <a:sym typeface="Calibri" panose="020F0502020204030204" charset="0"/>
            </a:endParaRPr>
          </a:p>
        </p:txBody>
      </p:sp>
      <p:grpSp>
        <p:nvGrpSpPr>
          <p:cNvPr id="24579" name="组合 28"/>
          <p:cNvGrpSpPr/>
          <p:nvPr/>
        </p:nvGrpSpPr>
        <p:grpSpPr>
          <a:xfrm>
            <a:off x="6607175" y="92075"/>
            <a:ext cx="5478463" cy="466725"/>
            <a:chOff x="0" y="0"/>
            <a:chExt cx="8628" cy="737"/>
          </a:xfrm>
        </p:grpSpPr>
        <p:sp>
          <p:nvSpPr>
            <p:cNvPr id="2458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1"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2"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3"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4584" name="矩形 439"/>
          <p:cNvSpPr/>
          <p:nvPr/>
        </p:nvSpPr>
        <p:spPr>
          <a:xfrm>
            <a:off x="536575" y="717550"/>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3</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graphicFrame>
        <p:nvGraphicFramePr>
          <p:cNvPr id="24586" name="表格 24585"/>
          <p:cNvGraphicFramePr/>
          <p:nvPr/>
        </p:nvGraphicFramePr>
        <p:xfrm>
          <a:off x="487363" y="5172075"/>
          <a:ext cx="11423650" cy="1498600"/>
        </p:xfrm>
        <a:graphic>
          <a:graphicData uri="http://schemas.openxmlformats.org/drawingml/2006/table">
            <a:tbl>
              <a:tblPr/>
              <a:tblGrid>
                <a:gridCol w="554038"/>
                <a:gridCol w="1730375"/>
                <a:gridCol w="554037"/>
                <a:gridCol w="1730375"/>
                <a:gridCol w="554038"/>
                <a:gridCol w="1730375"/>
                <a:gridCol w="554037"/>
                <a:gridCol w="1730375"/>
                <a:gridCol w="622300"/>
                <a:gridCol w="1663700"/>
              </a:tblGrid>
              <a:tr h="7493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1</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__________</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2</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__________</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3</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__________</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4</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__________</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5</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_________</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r>
              <a:tr h="7493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6</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__________</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7</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__________</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8</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__________</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9</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__________</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10</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宋体" panose="02010600030101010101" pitchFamily="2" charset="-122"/>
                          <a:ea typeface="宋体" panose="02010600030101010101" pitchFamily="2" charset="-122"/>
                          <a:sym typeface="宋体" panose="02010600030101010101" pitchFamily="2" charset="-122"/>
                        </a:rPr>
                        <a:t>_________</a:t>
                      </a:r>
                      <a:endParaRPr lang="zh-CN" altLang="en-US" sz="2400" b="1" u="none">
                        <a:latin typeface="宋体" panose="02010600030101010101" pitchFamily="2" charset="-122"/>
                        <a:ea typeface="宋体" panose="02010600030101010101" pitchFamily="2" charset="-122"/>
                        <a:sym typeface="宋体" panose="02010600030101010101" pitchFamily="2" charset="-122"/>
                      </a:endParaRPr>
                    </a:p>
                  </a:txBody>
                  <a:tcPr vert="horz" anchor="ctr" anchorCtr="0">
                    <a:lnL cap="flat">
                      <a:noFill/>
                    </a:lnL>
                    <a:lnR cap="flat">
                      <a:noFill/>
                    </a:lnR>
                    <a:lnT cap="flat">
                      <a:noFill/>
                    </a:lnT>
                    <a:lnB cap="flat">
                      <a:noFill/>
                    </a:lnB>
                    <a:lnTlToBr>
                      <a:noFill/>
                    </a:lnTlToBr>
                    <a:lnBlToTr>
                      <a:noFill/>
                    </a:lnBlToTr>
                    <a:noFill/>
                  </a:tcPr>
                </a:tc>
              </a:tr>
            </a:tbl>
          </a:graphicData>
        </a:graphic>
      </p:graphicFrame>
      <p:sp>
        <p:nvSpPr>
          <p:cNvPr id="24659" name="文本框 22"/>
          <p:cNvSpPr/>
          <p:nvPr/>
        </p:nvSpPr>
        <p:spPr>
          <a:xfrm>
            <a:off x="1058863" y="5273675"/>
            <a:ext cx="1825625"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intake valve</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0" name="文本框 22"/>
          <p:cNvSpPr/>
          <p:nvPr/>
        </p:nvSpPr>
        <p:spPr>
          <a:xfrm>
            <a:off x="3425825" y="5287963"/>
            <a:ext cx="1243013"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cylinder</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1" name="文本框 22"/>
          <p:cNvSpPr/>
          <p:nvPr/>
        </p:nvSpPr>
        <p:spPr>
          <a:xfrm>
            <a:off x="5711825" y="5280025"/>
            <a:ext cx="1639888"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crankshaft</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2" name="文本框 22"/>
          <p:cNvSpPr/>
          <p:nvPr/>
        </p:nvSpPr>
        <p:spPr>
          <a:xfrm>
            <a:off x="7977188" y="5280025"/>
            <a:ext cx="1592262"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spark plug</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3" name="文本框 22"/>
          <p:cNvSpPr/>
          <p:nvPr/>
        </p:nvSpPr>
        <p:spPr>
          <a:xfrm>
            <a:off x="10364788" y="5270500"/>
            <a:ext cx="1243012"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piston</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4" name="文本框 22"/>
          <p:cNvSpPr/>
          <p:nvPr/>
        </p:nvSpPr>
        <p:spPr>
          <a:xfrm>
            <a:off x="965200" y="5981700"/>
            <a:ext cx="1854200"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exhaust valve</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5" name="文本框 22"/>
          <p:cNvSpPr/>
          <p:nvPr/>
        </p:nvSpPr>
        <p:spPr>
          <a:xfrm>
            <a:off x="3425825" y="6008370"/>
            <a:ext cx="1243013"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power</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6" name="文本框 22"/>
          <p:cNvSpPr/>
          <p:nvPr/>
        </p:nvSpPr>
        <p:spPr>
          <a:xfrm>
            <a:off x="5692775" y="6017895"/>
            <a:ext cx="1243013"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intake</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7" name="文本框 22"/>
          <p:cNvSpPr/>
          <p:nvPr/>
        </p:nvSpPr>
        <p:spPr>
          <a:xfrm>
            <a:off x="7986713" y="6008370"/>
            <a:ext cx="1243012"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exhaust</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8" name="文本框 22"/>
          <p:cNvSpPr/>
          <p:nvPr/>
        </p:nvSpPr>
        <p:spPr>
          <a:xfrm>
            <a:off x="10253663" y="5991225"/>
            <a:ext cx="1751012"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compression</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pic>
        <p:nvPicPr>
          <p:cNvPr id="389" name="图片 389" descr="Lesson 3 four stroke 6"/>
          <p:cNvPicPr>
            <a:picLocks noChangeAspect="1"/>
          </p:cNvPicPr>
          <p:nvPr>
            <p:custDataLst>
              <p:tags r:id="rId5"/>
            </p:custDataLst>
          </p:nvPr>
        </p:nvPicPr>
        <p:blipFill>
          <a:blip r:embed="rId6"/>
          <a:srcRect l="15783" r="11687" b="27773"/>
          <a:stretch>
            <a:fillRect/>
          </a:stretch>
        </p:blipFill>
        <p:spPr>
          <a:xfrm>
            <a:off x="2158365" y="1126490"/>
            <a:ext cx="7768590" cy="3840480"/>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6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6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6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66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66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66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66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66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466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46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59" grpId="0" bldLvl="0"/>
      <p:bldP spid="24660" grpId="0" bldLvl="0"/>
      <p:bldP spid="24661" grpId="0" bldLvl="0"/>
      <p:bldP spid="24662" grpId="0" bldLvl="0"/>
      <p:bldP spid="24663" grpId="0" bldLvl="0"/>
      <p:bldP spid="24664" grpId="0" bldLvl="0"/>
      <p:bldP spid="24665" grpId="0" bldLvl="0"/>
      <p:bldP spid="24666" grpId="0" bldLvl="0"/>
      <p:bldP spid="24667" grpId="0" bldLvl="0"/>
      <p:bldP spid="24668"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Rot="1"/>
          </p:cNvSpPr>
          <p:nvPr/>
        </p:nvSpPr>
        <p:spPr>
          <a:xfrm>
            <a:off x="1189038" y="607378"/>
            <a:ext cx="10834687" cy="5365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Complete the sentences by using the words in Task 3. Change the form when necessary.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26627" name="文本框 2"/>
          <p:cNvSpPr/>
          <p:nvPr/>
        </p:nvSpPr>
        <p:spPr>
          <a:xfrm>
            <a:off x="488950" y="1031875"/>
            <a:ext cx="11132185" cy="5631180"/>
          </a:xfrm>
          <a:prstGeom prst="rect">
            <a:avLst/>
          </a:prstGeom>
          <a:noFill/>
          <a:ln w="9525">
            <a:noFill/>
          </a:ln>
        </p:spPr>
        <p:txBody>
          <a:bodyPr wrap="square">
            <a:spAutoFit/>
          </a:bodyPr>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1. The air-fuel mixture is ignited by a __________ to produce an explosion, which forces </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the ________ to move downward</a:t>
            </a: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s</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2. With the ________ valve open, the engine takes in the fuel and air.</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3. A 6-cylinder engine is more _________ than a 4-cylinder engine.</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4. The size of the engine determines the power. The more _________ there are, the </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more powerful the engine is.</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5. The up and down motion of the piston is converted into rotational motion by the </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__________.</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6. With the ________ valve open, the piston in the cylinder moves upward</a:t>
            </a: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s</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7. The air and the fuel are __________ in a combustion chamber before being ignited.</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28" name="文本框 21"/>
          <p:cNvSpPr/>
          <p:nvPr/>
        </p:nvSpPr>
        <p:spPr>
          <a:xfrm>
            <a:off x="5237798" y="1192213"/>
            <a:ext cx="1633537" cy="457200"/>
          </a:xfrm>
          <a:prstGeom prst="rect">
            <a:avLst/>
          </a:prstGeom>
          <a:noFill/>
          <a:ln w="9525">
            <a:noFill/>
          </a:ln>
        </p:spPr>
        <p:txBody>
          <a:bodyPr wrap="square">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spark plug</a:t>
            </a:r>
            <a:endPar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6629" name="组合 28"/>
          <p:cNvGrpSpPr/>
          <p:nvPr/>
        </p:nvGrpSpPr>
        <p:grpSpPr>
          <a:xfrm>
            <a:off x="6607175" y="92075"/>
            <a:ext cx="5478463" cy="466725"/>
            <a:chOff x="0" y="0"/>
            <a:chExt cx="8628" cy="736"/>
          </a:xfrm>
        </p:grpSpPr>
        <p:sp>
          <p:nvSpPr>
            <p:cNvPr id="2663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1" name="流程图: 可选过程 1">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2" name="流程图: 可选过程 6">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3" name="流程图: 可选过程 7">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6634" name="矩形 439"/>
          <p:cNvSpPr/>
          <p:nvPr/>
        </p:nvSpPr>
        <p:spPr>
          <a:xfrm>
            <a:off x="488950" y="698818"/>
            <a:ext cx="492125"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4</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5" name="文本框 21"/>
          <p:cNvSpPr/>
          <p:nvPr/>
        </p:nvSpPr>
        <p:spPr>
          <a:xfrm>
            <a:off x="1449070" y="1766888"/>
            <a:ext cx="1046163"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piston</a:t>
            </a:r>
            <a:endParaRPr lang="zh-CN" altLang="en-US" dirty="0">
              <a:ea typeface="宋体" panose="02010600030101010101" pitchFamily="2" charset="-122"/>
            </a:endParaRPr>
          </a:p>
        </p:txBody>
      </p:sp>
      <p:sp>
        <p:nvSpPr>
          <p:cNvPr id="26636" name="文本框 21"/>
          <p:cNvSpPr/>
          <p:nvPr/>
        </p:nvSpPr>
        <p:spPr>
          <a:xfrm>
            <a:off x="2169795" y="2295525"/>
            <a:ext cx="939165" cy="460375"/>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intake</a:t>
            </a:r>
            <a:endParaRPr lang="zh-CN" altLang="en-US" dirty="0">
              <a:ea typeface="宋体" panose="02010600030101010101" pitchFamily="2" charset="-122"/>
            </a:endParaRPr>
          </a:p>
        </p:txBody>
      </p:sp>
      <p:sp>
        <p:nvSpPr>
          <p:cNvPr id="26637" name="文本框 21"/>
          <p:cNvSpPr/>
          <p:nvPr/>
        </p:nvSpPr>
        <p:spPr>
          <a:xfrm>
            <a:off x="4384675" y="2847975"/>
            <a:ext cx="1325880" cy="460375"/>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powerful</a:t>
            </a:r>
            <a:endParaRPr lang="zh-CN" altLang="en-US" dirty="0">
              <a:ea typeface="宋体" panose="02010600030101010101" pitchFamily="2" charset="-122"/>
            </a:endParaRPr>
          </a:p>
        </p:txBody>
      </p:sp>
      <p:sp>
        <p:nvSpPr>
          <p:cNvPr id="26638" name="文本框 21"/>
          <p:cNvSpPr/>
          <p:nvPr/>
        </p:nvSpPr>
        <p:spPr>
          <a:xfrm>
            <a:off x="7656830" y="3407410"/>
            <a:ext cx="1347470" cy="460375"/>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cylinders</a:t>
            </a:r>
            <a:endParaRPr lang="zh-CN" altLang="en-US" dirty="0">
              <a:ea typeface="宋体" panose="02010600030101010101" pitchFamily="2" charset="-122"/>
            </a:endParaRPr>
          </a:p>
        </p:txBody>
      </p:sp>
      <p:sp>
        <p:nvSpPr>
          <p:cNvPr id="26639" name="文本框 21"/>
          <p:cNvSpPr/>
          <p:nvPr/>
        </p:nvSpPr>
        <p:spPr>
          <a:xfrm>
            <a:off x="862013" y="5053013"/>
            <a:ext cx="1633537"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crankshaft</a:t>
            </a:r>
            <a:endParaRPr lang="zh-CN" altLang="en-US" dirty="0">
              <a:ea typeface="宋体" panose="02010600030101010101" pitchFamily="2" charset="-122"/>
            </a:endParaRPr>
          </a:p>
        </p:txBody>
      </p:sp>
      <p:sp>
        <p:nvSpPr>
          <p:cNvPr id="26640" name="文本框 21"/>
          <p:cNvSpPr/>
          <p:nvPr/>
        </p:nvSpPr>
        <p:spPr>
          <a:xfrm>
            <a:off x="1932940" y="5571490"/>
            <a:ext cx="1186180" cy="460375"/>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exhaust</a:t>
            </a:r>
            <a:endParaRPr lang="zh-CN" altLang="en-US" dirty="0">
              <a:ea typeface="宋体" panose="02010600030101010101" pitchFamily="2" charset="-122"/>
            </a:endParaRPr>
          </a:p>
        </p:txBody>
      </p:sp>
      <p:sp>
        <p:nvSpPr>
          <p:cNvPr id="26641" name="文本框 21"/>
          <p:cNvSpPr/>
          <p:nvPr/>
        </p:nvSpPr>
        <p:spPr>
          <a:xfrm>
            <a:off x="3700463" y="6134418"/>
            <a:ext cx="1633537" cy="457200"/>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compressed</a:t>
            </a:r>
            <a:endParaRPr lang="zh-CN" altLang="en-US" dirty="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6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6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6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ldLvl="0"/>
      <p:bldP spid="26635" grpId="0" bldLvl="0"/>
      <p:bldP spid="26636" grpId="0" bldLvl="0"/>
      <p:bldP spid="26637" grpId="0" bldLvl="0"/>
      <p:bldP spid="26638" grpId="0" bldLvl="0"/>
      <p:bldP spid="26639" grpId="0" bldLvl="0"/>
      <p:bldP spid="26640" grpId="0" bldLvl="0"/>
      <p:bldP spid="26641"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a:spLocks noRot="1"/>
          </p:cNvSpPr>
          <p:nvPr/>
        </p:nvSpPr>
        <p:spPr>
          <a:xfrm>
            <a:off x="1192530" y="542925"/>
            <a:ext cx="10869295" cy="496570"/>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Complete the following table and introduce to each other the four stroke cycle of the engine. </a:t>
            </a:r>
            <a:endParaRPr lang="en-US" altLang="zh-CN" sz="2000" b="1" dirty="0">
              <a:latin typeface="Calibri" panose="020F0502020204030204" charset="0"/>
              <a:ea typeface="宋体" panose="02010600030101010101" pitchFamily="2" charset="-122"/>
              <a:sym typeface="Calibri" panose="020F0502020204030204" charset="0"/>
            </a:endParaRPr>
          </a:p>
        </p:txBody>
      </p:sp>
      <p:grpSp>
        <p:nvGrpSpPr>
          <p:cNvPr id="28675" name="组合 28"/>
          <p:cNvGrpSpPr/>
          <p:nvPr/>
        </p:nvGrpSpPr>
        <p:grpSpPr>
          <a:xfrm>
            <a:off x="6607175" y="92075"/>
            <a:ext cx="5478463" cy="466725"/>
            <a:chOff x="0" y="0"/>
            <a:chExt cx="8628" cy="736"/>
          </a:xfrm>
        </p:grpSpPr>
        <p:sp>
          <p:nvSpPr>
            <p:cNvPr id="2867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7"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8"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8680" name="矩形 439"/>
          <p:cNvSpPr/>
          <p:nvPr/>
        </p:nvSpPr>
        <p:spPr>
          <a:xfrm>
            <a:off x="536575" y="636588"/>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5</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1" name="文本框 28680"/>
          <p:cNvSpPr txBox="1"/>
          <p:nvPr/>
        </p:nvSpPr>
        <p:spPr>
          <a:xfrm>
            <a:off x="3575050" y="1222375"/>
            <a:ext cx="5080000" cy="457200"/>
          </a:xfrm>
          <a:prstGeom prst="rect">
            <a:avLst/>
          </a:prstGeom>
          <a:noFill/>
          <a:ln w="9525">
            <a:noFill/>
          </a:ln>
        </p:spPr>
        <p:txBody>
          <a:bodyPr>
            <a:spAutoFit/>
          </a:bodyPr>
          <a:p>
            <a:pPr algn="ctr"/>
            <a:r>
              <a:rPr lang="en-US" altLang="zh-CN" sz="2400" b="1" u="sng">
                <a:latin typeface="Times New Roman" panose="02020603050405020304" pitchFamily="2" charset="0"/>
                <a:ea typeface="宋体" panose="02010600030101010101" pitchFamily="2" charset="-122"/>
                <a:sym typeface="宋体" panose="02010600030101010101" pitchFamily="2" charset="-122"/>
              </a:rPr>
              <a:t>Four-stroke engine</a:t>
            </a:r>
            <a:endParaRPr lang="en-US" altLang="zh-CN" sz="2400">
              <a:latin typeface="Times New Roman" panose="02020603050405020304" pitchFamily="2" charset="0"/>
              <a:ea typeface="宋体" panose="02010600030101010101" pitchFamily="2" charset="-122"/>
            </a:endParaRPr>
          </a:p>
        </p:txBody>
      </p:sp>
      <p:graphicFrame>
        <p:nvGraphicFramePr>
          <p:cNvPr id="28682" name="表格 28681"/>
          <p:cNvGraphicFramePr/>
          <p:nvPr>
            <p:custDataLst>
              <p:tags r:id="rId5"/>
            </p:custDataLst>
          </p:nvPr>
        </p:nvGraphicFramePr>
        <p:xfrm>
          <a:off x="1076325" y="1886585"/>
          <a:ext cx="10104438" cy="4570413"/>
        </p:xfrm>
        <a:graphic>
          <a:graphicData uri="http://schemas.openxmlformats.org/drawingml/2006/table">
            <a:tbl>
              <a:tblPr/>
              <a:tblGrid>
                <a:gridCol w="1855788"/>
                <a:gridCol w="1296987"/>
                <a:gridCol w="1558925"/>
                <a:gridCol w="1657350"/>
                <a:gridCol w="2054225"/>
                <a:gridCol w="1681163"/>
              </a:tblGrid>
              <a:tr h="74930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cs typeface="Times New Roman" panose="02020603050405020304" pitchFamily="2" charset="0"/>
                          <a:sym typeface="Times New Roman" panose="02020603050405020304" pitchFamily="2" charset="0"/>
                        </a:rPr>
                        <a:t>stroke</a:t>
                      </a:r>
                      <a:endParaRPr lang="zh-CN" altLang="en-US" sz="2400" b="1"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solidFill>
                      <a:srgbClr val="FEF2CC">
                        <a:alpha val="100000"/>
                      </a:srgbClr>
                    </a:solid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cs typeface="Times New Roman" panose="02020603050405020304" pitchFamily="2" charset="0"/>
                          <a:sym typeface="Times New Roman" panose="02020603050405020304" pitchFamily="2" charset="0"/>
                        </a:rPr>
                        <a:t>intake valve</a:t>
                      </a:r>
                      <a:endParaRPr lang="zh-CN" altLang="en-US" sz="2400" b="1"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solidFill>
                      <a:srgbClr val="FEF2CC">
                        <a:alpha val="100000"/>
                      </a:srgbClr>
                    </a:solid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cs typeface="Times New Roman" panose="02020603050405020304" pitchFamily="2" charset="0"/>
                          <a:sym typeface="Times New Roman" panose="02020603050405020304" pitchFamily="2" charset="0"/>
                        </a:rPr>
                        <a:t>exhaust valve</a:t>
                      </a:r>
                      <a:endParaRPr lang="zh-CN" altLang="en-US" sz="2400" b="1"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solidFill>
                      <a:srgbClr val="FEF2CC">
                        <a:alpha val="100000"/>
                      </a:srgbClr>
                    </a:solid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cs typeface="Times New Roman" panose="02020603050405020304" pitchFamily="2" charset="0"/>
                          <a:sym typeface="Times New Roman" panose="02020603050405020304" pitchFamily="2" charset="0"/>
                        </a:rPr>
                        <a:t>piston</a:t>
                      </a:r>
                      <a:endParaRPr lang="zh-CN" altLang="en-US" sz="2400" b="1"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solidFill>
                      <a:srgbClr val="FEF2CC">
                        <a:alpha val="100000"/>
                      </a:srgbClr>
                    </a:solid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cs typeface="Times New Roman" panose="02020603050405020304" pitchFamily="2" charset="0"/>
                          <a:sym typeface="Times New Roman" panose="02020603050405020304" pitchFamily="2" charset="0"/>
                        </a:rPr>
                        <a:t>air-fuel mixture</a:t>
                      </a:r>
                      <a:endParaRPr lang="zh-CN" altLang="en-US" sz="2400" b="1"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solidFill>
                      <a:srgbClr val="FEF2CC">
                        <a:alpha val="100000"/>
                      </a:srgbClr>
                    </a:solid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cs typeface="Times New Roman" panose="02020603050405020304" pitchFamily="2" charset="0"/>
                          <a:sym typeface="Times New Roman" panose="02020603050405020304" pitchFamily="2" charset="0"/>
                        </a:rPr>
                        <a:t>exhaust gases</a:t>
                      </a:r>
                      <a:endParaRPr lang="zh-CN" altLang="en-US" sz="2400" b="1"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solidFill>
                      <a:srgbClr val="FEF2CC">
                        <a:alpha val="100000"/>
                      </a:srgbClr>
                    </a:solidFill>
                  </a:tcPr>
                </a:tc>
              </a:tr>
              <a:tr h="73342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intake stroke</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downwards</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10826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closed</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is compressed and ignited in the cylinder</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82232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closed</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downwards</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1182688">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open</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 </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u="none">
                          <a:latin typeface="Times New Roman" panose="02020603050405020304" pitchFamily="2" charset="0"/>
                          <a:cs typeface="Times New Roman" panose="02020603050405020304" pitchFamily="2" charset="0"/>
                          <a:sym typeface="Times New Roman" panose="02020603050405020304" pitchFamily="2" charset="0"/>
                        </a:rPr>
                        <a:t>are forced out of the cylinder</a:t>
                      </a:r>
                      <a:endParaRPr lang="zh-CN" altLang="en-US" sz="2400" u="none">
                        <a:latin typeface="Times New Roman" panose="02020603050405020304" pitchFamily="2" charset="0"/>
                        <a:ea typeface="Times New Roman" panose="02020603050405020304" pitchFamily="2" charset="0"/>
                        <a:sym typeface="Times New Roman" panose="02020603050405020304" pitchFamily="2" charset="0"/>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28784" name="文本框 12"/>
          <p:cNvSpPr/>
          <p:nvPr/>
        </p:nvSpPr>
        <p:spPr>
          <a:xfrm>
            <a:off x="3158490" y="2780030"/>
            <a:ext cx="92392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open</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85" name="文本框 12"/>
          <p:cNvSpPr/>
          <p:nvPr/>
        </p:nvSpPr>
        <p:spPr>
          <a:xfrm>
            <a:off x="4500563" y="2851150"/>
            <a:ext cx="1089025"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a:t>
            </a: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losed</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86" name="文本框 12"/>
          <p:cNvSpPr/>
          <p:nvPr/>
        </p:nvSpPr>
        <p:spPr>
          <a:xfrm>
            <a:off x="7651750" y="2587308"/>
            <a:ext cx="1752600"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enters the cylinder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87" name="文本框 12"/>
          <p:cNvSpPr/>
          <p:nvPr/>
        </p:nvSpPr>
        <p:spPr>
          <a:xfrm>
            <a:off x="1076325" y="3575050"/>
            <a:ext cx="1840230" cy="82994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a:t>
            </a: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ompression stroke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88" name="文本框 12"/>
          <p:cNvSpPr/>
          <p:nvPr/>
        </p:nvSpPr>
        <p:spPr>
          <a:xfrm>
            <a:off x="3050223" y="3757295"/>
            <a:ext cx="1133475"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a:t>
            </a: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losed</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89" name="文本框 12"/>
          <p:cNvSpPr/>
          <p:nvPr/>
        </p:nvSpPr>
        <p:spPr>
          <a:xfrm>
            <a:off x="5949950" y="3672523"/>
            <a:ext cx="135255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upward</a:t>
            </a: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90" name="文本框 12"/>
          <p:cNvSpPr/>
          <p:nvPr/>
        </p:nvSpPr>
        <p:spPr>
          <a:xfrm>
            <a:off x="1464628" y="4485005"/>
            <a:ext cx="1179512"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power </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stroke</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91" name="文本框 12"/>
          <p:cNvSpPr/>
          <p:nvPr/>
        </p:nvSpPr>
        <p:spPr>
          <a:xfrm>
            <a:off x="4418330" y="4667885"/>
            <a:ext cx="1171575"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a:t>
            </a: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losed</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92" name="文本框 12"/>
          <p:cNvSpPr/>
          <p:nvPr/>
        </p:nvSpPr>
        <p:spPr>
          <a:xfrm>
            <a:off x="7778750" y="4660583"/>
            <a:ext cx="149860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explodes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93" name="文本框 12"/>
          <p:cNvSpPr/>
          <p:nvPr/>
        </p:nvSpPr>
        <p:spPr>
          <a:xfrm>
            <a:off x="1379855" y="5485765"/>
            <a:ext cx="1349375"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exhaust stroke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94" name="文本框 12"/>
          <p:cNvSpPr/>
          <p:nvPr/>
        </p:nvSpPr>
        <p:spPr>
          <a:xfrm>
            <a:off x="3062288" y="5668328"/>
            <a:ext cx="1116012"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a:t>
            </a: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losed</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95" name="文本框 12"/>
          <p:cNvSpPr/>
          <p:nvPr/>
        </p:nvSpPr>
        <p:spPr>
          <a:xfrm>
            <a:off x="5949950" y="5598160"/>
            <a:ext cx="135191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upward</a:t>
            </a: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7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7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7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78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78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78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79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79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879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879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879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87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84" grpId="0" bldLvl="0"/>
      <p:bldP spid="28785" grpId="0" bldLvl="0"/>
      <p:bldP spid="28786" grpId="0" bldLvl="0"/>
      <p:bldP spid="28787" grpId="0" bldLvl="0"/>
      <p:bldP spid="28788" grpId="0" bldLvl="0"/>
      <p:bldP spid="28789" grpId="0" bldLvl="0"/>
      <p:bldP spid="28790" grpId="0" bldLvl="0"/>
      <p:bldP spid="28791" grpId="0" bldLvl="0"/>
      <p:bldP spid="28792" grpId="0" bldLvl="0"/>
      <p:bldP spid="28793" grpId="0" bldLvl="0"/>
      <p:bldP spid="28794" grpId="0" bldLvl="0"/>
      <p:bldP spid="28795"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文本框 26"/>
          <p:cNvSpPr/>
          <p:nvPr/>
        </p:nvSpPr>
        <p:spPr>
          <a:xfrm>
            <a:off x="3488690" y="1560830"/>
            <a:ext cx="8502650" cy="4914900"/>
          </a:xfrm>
          <a:prstGeom prst="rect">
            <a:avLst/>
          </a:prstGeom>
          <a:solidFill>
            <a:srgbClr val="FFFFFF"/>
          </a:solidFill>
          <a:ln w="12700" cap="rnd" cmpd="sng">
            <a:solidFill>
              <a:srgbClr val="42719B"/>
            </a:solidFill>
            <a:prstDash val="solid"/>
            <a:miter/>
            <a:headEnd type="none" w="med" len="med"/>
            <a:tailEnd type="none" w="med" len="med"/>
          </a:ln>
        </p:spPr>
        <p:txBody>
          <a:bodyPr vert="horz" wrap="square" anchor="t" anchorCtr="0"/>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Good morning. Can I help you?</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Oh, I’m interested in this model. 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It’s a 4.2-litre V8 engine.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The top speed is 250 km/h. And it has an acceleration from 0-60 in only 6 seconds.</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That’s impressive. _________________________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Yes. Here you are. You can find my phone number on it. ___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I’ll do that. Thanks a lot for your time.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You’re welcome. ______________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23" name="Rectangle 2"/>
          <p:cNvSpPr>
            <a:spLocks noRot="1"/>
          </p:cNvSpPr>
          <p:nvPr/>
        </p:nvSpPr>
        <p:spPr>
          <a:xfrm>
            <a:off x="1192213" y="487680"/>
            <a:ext cx="10799762"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a suitable expression for each blank to complete the following conversation.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0729" name="矩形 439"/>
          <p:cNvSpPr/>
          <p:nvPr/>
        </p:nvSpPr>
        <p:spPr>
          <a:xfrm>
            <a:off x="536575" y="58134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6</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0" name="文本框 17"/>
          <p:cNvSpPr/>
          <p:nvPr/>
        </p:nvSpPr>
        <p:spPr>
          <a:xfrm>
            <a:off x="1192213" y="962025"/>
            <a:ext cx="7451725"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Situation: A is a receptionist at a car show, B is a customer.  </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1" name="文本框 20"/>
          <p:cNvSpPr/>
          <p:nvPr/>
        </p:nvSpPr>
        <p:spPr>
          <a:xfrm>
            <a:off x="8644255" y="2101850"/>
            <a:ext cx="452120" cy="460375"/>
          </a:xfrm>
          <a:prstGeom prst="rect">
            <a:avLst/>
          </a:prstGeom>
          <a:noFill/>
          <a:ln w="9525">
            <a:noFill/>
          </a:ln>
        </p:spPr>
        <p:txBody>
          <a:bodyPr wrap="square">
            <a:spAutoFit/>
          </a:bodyPr>
          <a:p>
            <a:pPr algn="ct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3</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2" name="文本框 20"/>
          <p:cNvSpPr/>
          <p:nvPr/>
        </p:nvSpPr>
        <p:spPr>
          <a:xfrm>
            <a:off x="5447030" y="3060065"/>
            <a:ext cx="39941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1</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3" name="文本框 20"/>
          <p:cNvSpPr/>
          <p:nvPr/>
        </p:nvSpPr>
        <p:spPr>
          <a:xfrm>
            <a:off x="7690485" y="4485640"/>
            <a:ext cx="43243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4</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4" name="文本框 20"/>
          <p:cNvSpPr/>
          <p:nvPr/>
        </p:nvSpPr>
        <p:spPr>
          <a:xfrm>
            <a:off x="11189970" y="5014595"/>
            <a:ext cx="454660" cy="460375"/>
          </a:xfrm>
          <a:prstGeom prst="rect">
            <a:avLst/>
          </a:prstGeom>
          <a:noFill/>
          <a:ln w="9525">
            <a:noFill/>
          </a:ln>
        </p:spPr>
        <p:txBody>
          <a:bodyPr vert="horz" wrap="square" anchor="t" anchorCtr="0">
            <a:spAutoFit/>
          </a:bodyPr>
          <a:p>
            <a:pPr algn="ct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5</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8675" name="组合 28"/>
          <p:cNvGrpSpPr/>
          <p:nvPr/>
        </p:nvGrpSpPr>
        <p:grpSpPr>
          <a:xfrm>
            <a:off x="6607175" y="92075"/>
            <a:ext cx="5478463" cy="466725"/>
            <a:chOff x="0" y="0"/>
            <a:chExt cx="8628" cy="736"/>
          </a:xfrm>
        </p:grpSpPr>
        <p:sp>
          <p:nvSpPr>
            <p:cNvPr id="2867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7"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8"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32778" name="文本框 25"/>
          <p:cNvSpPr/>
          <p:nvPr/>
        </p:nvSpPr>
        <p:spPr>
          <a:xfrm>
            <a:off x="293370" y="1538605"/>
            <a:ext cx="3032760" cy="4893310"/>
          </a:xfrm>
          <a:prstGeom prst="rect">
            <a:avLst/>
          </a:prstGeom>
          <a:gradFill rotWithShape="1">
            <a:gsLst>
              <a:gs pos="0">
                <a:srgbClr val="F3E6D7">
                  <a:alpha val="100000"/>
                </a:srgbClr>
              </a:gs>
              <a:gs pos="65001">
                <a:srgbClr val="F6EDE1">
                  <a:alpha val="100000"/>
                </a:srgbClr>
              </a:gs>
              <a:gs pos="100000">
                <a:srgbClr val="F9F3EB">
                  <a:alpha val="100000"/>
                </a:srgbClr>
              </a:gs>
            </a:gsLst>
            <a:lin ang="5400000" scaled="1"/>
            <a:tileRect/>
          </a:gradFill>
          <a:ln w="12700" cap="flat" cmpd="sng">
            <a:solidFill>
              <a:srgbClr val="DAED05"/>
            </a:solidFill>
            <a:prstDash val="solid"/>
            <a:miter/>
            <a:headEnd type="none" w="med" len="med"/>
            <a:tailEnd type="none" w="med" len="med"/>
          </a:ln>
        </p:spPr>
        <p:txBody>
          <a:bodyPr vert="horz" wrap="square" anchor="t" anchorCtr="0"/>
          <a:p>
            <a:pPr algn="l">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1. So what’s the top speed?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l">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2. Enjoy the rest of the show.</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l">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3. And I want to know how big its engine is.</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l">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4. Do you have a brochure?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l">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5. If you have any questions, just call me.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 name="文本框 20"/>
          <p:cNvSpPr/>
          <p:nvPr>
            <p:custDataLst>
              <p:tags r:id="rId5"/>
            </p:custDataLst>
          </p:nvPr>
        </p:nvSpPr>
        <p:spPr>
          <a:xfrm>
            <a:off x="7426960" y="5937250"/>
            <a:ext cx="45466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2</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1" grpId="0" bldLvl="0"/>
      <p:bldP spid="30732" grpId="0" bldLvl="0"/>
      <p:bldP spid="30733" grpId="0" bldLvl="0"/>
      <p:bldP spid="30734" grpId="0" bldLvl="0"/>
      <p:bldP spid="2"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文本框 26"/>
          <p:cNvSpPr/>
          <p:nvPr/>
        </p:nvSpPr>
        <p:spPr>
          <a:xfrm>
            <a:off x="836295" y="1412875"/>
            <a:ext cx="10914380" cy="5039360"/>
          </a:xfrm>
          <a:prstGeom prst="rect">
            <a:avLst/>
          </a:prstGeom>
          <a:solidFill>
            <a:srgbClr val="FFFFFF"/>
          </a:solidFill>
          <a:ln w="12700" cap="rnd" cmpd="sng">
            <a:solidFill>
              <a:srgbClr val="42719B"/>
            </a:solidFill>
            <a:prstDash val="solid"/>
            <a:miter/>
            <a:headEnd type="none" w="med" len="med"/>
            <a:tailEnd type="none" w="med" len="med"/>
          </a:ln>
        </p:spPr>
        <p:txBody>
          <a:bodyPr vert="horz" wrap="square" anchor="t" anchorCtr="0"/>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Good morning. Can I help you?</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Oh, I’m interested in this model. _______________________________________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It’s a 4.2-litre V8 engine.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The top speed is 250 km/h. And it has an acceleration from 0-60 in only 6 seconds.</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That’s impressive. _________________________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Yes. Here you are. You can find my phone number on it.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__________________________________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I’ll do that. Thanks a lot for your time.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You’re welcome. ___________________________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23" name="Rectangle 2"/>
          <p:cNvSpPr>
            <a:spLocks noRot="1"/>
          </p:cNvSpPr>
          <p:nvPr/>
        </p:nvSpPr>
        <p:spPr>
          <a:xfrm>
            <a:off x="1192213" y="487680"/>
            <a:ext cx="10799762"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a suitable expression for each blank to complete the following conversation.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0729" name="矩形 439"/>
          <p:cNvSpPr/>
          <p:nvPr/>
        </p:nvSpPr>
        <p:spPr>
          <a:xfrm>
            <a:off x="536575" y="58134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6</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0" name="文本框 17"/>
          <p:cNvSpPr/>
          <p:nvPr/>
        </p:nvSpPr>
        <p:spPr>
          <a:xfrm>
            <a:off x="1192213" y="962025"/>
            <a:ext cx="7451725"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Situation: A is a receptionist at a car show, B is a customer.  </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1" name="文本框 20"/>
          <p:cNvSpPr/>
          <p:nvPr/>
        </p:nvSpPr>
        <p:spPr>
          <a:xfrm>
            <a:off x="5776595" y="1943100"/>
            <a:ext cx="5420360"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And I want to know how big its engine is?</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2" name="文本框 20"/>
          <p:cNvSpPr/>
          <p:nvPr/>
        </p:nvSpPr>
        <p:spPr>
          <a:xfrm>
            <a:off x="1706880" y="2968625"/>
            <a:ext cx="322453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So what’s the top speed?</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3" name="文本框 20"/>
          <p:cNvSpPr/>
          <p:nvPr/>
        </p:nvSpPr>
        <p:spPr>
          <a:xfrm>
            <a:off x="3890010" y="3891280"/>
            <a:ext cx="342709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Do you have a brochure?</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4" name="文本框 20"/>
          <p:cNvSpPr/>
          <p:nvPr/>
        </p:nvSpPr>
        <p:spPr>
          <a:xfrm>
            <a:off x="1636395" y="4813935"/>
            <a:ext cx="497078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If you have any questions, just call me.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8675" name="组合 28"/>
          <p:cNvGrpSpPr/>
          <p:nvPr/>
        </p:nvGrpSpPr>
        <p:grpSpPr>
          <a:xfrm>
            <a:off x="6607175" y="92075"/>
            <a:ext cx="5478463" cy="466725"/>
            <a:chOff x="0" y="0"/>
            <a:chExt cx="8628" cy="736"/>
          </a:xfrm>
        </p:grpSpPr>
        <p:sp>
          <p:nvSpPr>
            <p:cNvPr id="2867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7"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8"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 name="文本框 20"/>
          <p:cNvSpPr/>
          <p:nvPr>
            <p:custDataLst>
              <p:tags r:id="rId5"/>
            </p:custDataLst>
          </p:nvPr>
        </p:nvSpPr>
        <p:spPr>
          <a:xfrm>
            <a:off x="3756978" y="5816600"/>
            <a:ext cx="3840162"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Enjoy the rest of the show.</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矩形 7"/>
          <p:cNvSpPr/>
          <p:nvPr/>
        </p:nvSpPr>
        <p:spPr>
          <a:xfrm>
            <a:off x="3462338" y="4768850"/>
            <a:ext cx="5573712" cy="542925"/>
          </a:xfrm>
          <a:prstGeom prst="rect">
            <a:avLst/>
          </a:prstGeom>
          <a:solidFill>
            <a:srgbClr val="00B0F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819" name="矩形 10"/>
          <p:cNvSpPr/>
          <p:nvPr/>
        </p:nvSpPr>
        <p:spPr>
          <a:xfrm>
            <a:off x="2624138" y="2984500"/>
            <a:ext cx="7199312" cy="604838"/>
          </a:xfrm>
          <a:prstGeom prst="rect">
            <a:avLst/>
          </a:prstGeom>
          <a:solidFill>
            <a:srgbClr val="FFC00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820" name="矩形 6"/>
          <p:cNvSpPr/>
          <p:nvPr/>
        </p:nvSpPr>
        <p:spPr>
          <a:xfrm>
            <a:off x="2652713" y="1270000"/>
            <a:ext cx="6356350" cy="577850"/>
          </a:xfrm>
          <a:prstGeom prst="rect">
            <a:avLst/>
          </a:prstGeom>
          <a:solidFill>
            <a:srgbClr val="92D05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821" name="Rectangle 2"/>
          <p:cNvSpPr>
            <a:spLocks noRot="1"/>
          </p:cNvSpPr>
          <p:nvPr/>
        </p:nvSpPr>
        <p:spPr>
          <a:xfrm>
            <a:off x="1192213" y="558800"/>
            <a:ext cx="3178175"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Complete the word search.</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4827" name="矩形 439"/>
          <p:cNvSpPr/>
          <p:nvPr/>
        </p:nvSpPr>
        <p:spPr>
          <a:xfrm>
            <a:off x="536575" y="70326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7</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graphicFrame>
        <p:nvGraphicFramePr>
          <p:cNvPr id="34828" name="表格 34827"/>
          <p:cNvGraphicFramePr/>
          <p:nvPr/>
        </p:nvGraphicFramePr>
        <p:xfrm>
          <a:off x="2639695" y="1246188"/>
          <a:ext cx="7172325" cy="5226050"/>
        </p:xfrm>
        <a:graphic>
          <a:graphicData uri="http://schemas.openxmlformats.org/drawingml/2006/table">
            <a:tbl>
              <a:tblPr/>
              <a:tblGrid>
                <a:gridCol w="796925"/>
                <a:gridCol w="796925"/>
                <a:gridCol w="796925"/>
                <a:gridCol w="796925"/>
                <a:gridCol w="796925"/>
                <a:gridCol w="795338"/>
                <a:gridCol w="798512"/>
                <a:gridCol w="795338"/>
                <a:gridCol w="798512"/>
              </a:tblGrid>
              <a:tr h="58102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c</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o</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m</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p</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r</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a</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79438">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a</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t</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b</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t</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n</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r</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p</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q</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82612">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o</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t</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r</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k</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g</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c</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t</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y</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79438">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p</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r</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i</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n</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c</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i</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p</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l</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8102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o</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r</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v</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n</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t</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i</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q</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79437">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r</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k</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c</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t</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a</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l</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k</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82613">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a</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x</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p</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l</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o</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d</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f</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79437">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t</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n</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o</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p</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v</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r</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s</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l</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g</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58102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m</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l</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k</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e</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j</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i</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y</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buNone/>
                      </a:pPr>
                      <a:r>
                        <a:rPr lang="en-US" altLang="zh-CN" sz="2400" b="1" u="none">
                          <a:latin typeface="Times New Roman" panose="02020603050405020304" pitchFamily="2" charset="0"/>
                          <a:ea typeface="宋体" panose="02010600030101010101" pitchFamily="2" charset="-122"/>
                          <a:sym typeface="宋体" panose="02010600030101010101" pitchFamily="2" charset="-122"/>
                        </a:rPr>
                        <a:t>h</a:t>
                      </a:r>
                      <a:endParaRPr lang="en-US" altLang="zh-CN" sz="2400" b="1" u="none">
                        <a:latin typeface="Times New Roman" panose="02020603050405020304" pitchFamily="2" charset="0"/>
                        <a:ea typeface="宋体" panose="02010600030101010101" pitchFamily="2" charset="-122"/>
                        <a:sym typeface="宋体" panose="02010600030101010101" pitchFamily="2" charset="-122"/>
                      </a:endParaRPr>
                    </a:p>
                  </a:txBody>
                  <a:tcPr vert="horz" anchor="ctr" anchorCtr="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5090" name="矩形 13"/>
          <p:cNvSpPr/>
          <p:nvPr/>
        </p:nvSpPr>
        <p:spPr>
          <a:xfrm>
            <a:off x="2677160" y="2400935"/>
            <a:ext cx="762000" cy="4034790"/>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5091" name="矩形 13"/>
          <p:cNvSpPr/>
          <p:nvPr/>
        </p:nvSpPr>
        <p:spPr>
          <a:xfrm>
            <a:off x="3479800" y="1863725"/>
            <a:ext cx="730250" cy="3438525"/>
          </a:xfrm>
          <a:prstGeom prst="rect">
            <a:avLst/>
          </a:prstGeom>
          <a:noFill/>
          <a:ln w="57150" cap="flat" cmpd="sng">
            <a:solidFill>
              <a:srgbClr val="FF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5092" name="矩形 13"/>
          <p:cNvSpPr/>
          <p:nvPr/>
        </p:nvSpPr>
        <p:spPr>
          <a:xfrm>
            <a:off x="5857875" y="3606800"/>
            <a:ext cx="730250" cy="2841625"/>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5093" name="矩形 13"/>
          <p:cNvSpPr/>
          <p:nvPr/>
        </p:nvSpPr>
        <p:spPr>
          <a:xfrm>
            <a:off x="6669088" y="1289050"/>
            <a:ext cx="730250" cy="3436938"/>
          </a:xfrm>
          <a:prstGeom prst="rect">
            <a:avLst/>
          </a:prstGeom>
          <a:noFill/>
          <a:ln w="57150" cap="flat" cmpd="sng">
            <a:solidFill>
              <a:srgbClr val="FF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grpSp>
        <p:nvGrpSpPr>
          <p:cNvPr id="28675" name="组合 28"/>
          <p:cNvGrpSpPr/>
          <p:nvPr/>
        </p:nvGrpSpPr>
        <p:grpSpPr>
          <a:xfrm>
            <a:off x="6607175" y="92075"/>
            <a:ext cx="5478463" cy="466725"/>
            <a:chOff x="0" y="0"/>
            <a:chExt cx="8628" cy="736"/>
          </a:xfrm>
        </p:grpSpPr>
        <p:sp>
          <p:nvSpPr>
            <p:cNvPr id="2867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7"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8"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 name="矩形 13"/>
          <p:cNvSpPr/>
          <p:nvPr>
            <p:custDataLst>
              <p:tags r:id="rId5"/>
            </p:custDataLst>
          </p:nvPr>
        </p:nvSpPr>
        <p:spPr>
          <a:xfrm>
            <a:off x="8235950" y="2984500"/>
            <a:ext cx="730250" cy="2327275"/>
          </a:xfrm>
          <a:prstGeom prst="rect">
            <a:avLst/>
          </a:prstGeom>
          <a:noFill/>
          <a:ln w="57150" cap="flat" cmpd="sng">
            <a:solidFill>
              <a:srgbClr val="FF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09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09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09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09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bldLvl="0" animBg="1"/>
      <p:bldP spid="34819" grpId="0" bldLvl="0" animBg="1"/>
      <p:bldP spid="34818" grpId="0" bldLvl="0" animBg="1"/>
      <p:bldP spid="35090" grpId="0" bldLvl="0" animBg="1"/>
      <p:bldP spid="35091" grpId="0" bldLvl="0"/>
      <p:bldP spid="35092" grpId="0" bldLvl="0"/>
      <p:bldP spid="35093" grpId="0" bldLvl="0"/>
      <p:bldP spid="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文本框 1"/>
          <p:cNvSpPr/>
          <p:nvPr/>
        </p:nvSpPr>
        <p:spPr>
          <a:xfrm>
            <a:off x="3235325" y="2706688"/>
            <a:ext cx="5721350" cy="1444625"/>
          </a:xfrm>
          <a:prstGeom prst="rect">
            <a:avLst/>
          </a:prstGeom>
          <a:noFill/>
          <a:ln w="9525">
            <a:noFill/>
          </a:ln>
        </p:spPr>
        <p:txBody>
          <a:bodyPr wrap="square">
            <a:spAutoFit/>
          </a:bodyPr>
          <a:p>
            <a:pPr algn="ctr"/>
            <a:r>
              <a:rPr lang="en-US" altLang="zh-CN" sz="8800" dirty="0">
                <a:solidFill>
                  <a:schemeClr val="accent1"/>
                </a:solidFill>
                <a:latin typeface="Calibri" panose="020F0502020204030204" charset="0"/>
                <a:ea typeface="宋体" panose="02010600030101010101" pitchFamily="2" charset="-122"/>
                <a:cs typeface="Calibri" panose="020F0502020204030204" charset="0"/>
                <a:sym typeface="Calibri" panose="020F0502020204030204" charset="0"/>
              </a:rPr>
              <a:t>Thank you!</a:t>
            </a:r>
            <a:endParaRPr lang="en-US" altLang="zh-CN" sz="8800" dirty="0">
              <a:solidFill>
                <a:schemeClr val="accent1"/>
              </a:solidFill>
              <a:latin typeface="Calibri" panose="020F0502020204030204" charset="0"/>
              <a:ea typeface="Calibri" panose="020F0502020204030204" charset="0"/>
              <a:sym typeface="Calibri" panose="020F0502020204030204" charset="0"/>
            </a:endParaRPr>
          </a:p>
        </p:txBody>
      </p:sp>
      <p:pic>
        <p:nvPicPr>
          <p:cNvPr id="36867" name="图片 2" descr="学校名"/>
          <p:cNvPicPr>
            <a:picLocks noChangeAspect="1"/>
          </p:cNvPicPr>
          <p:nvPr/>
        </p:nvPicPr>
        <p:blipFill>
          <a:blip r:embed="rId1"/>
          <a:stretch>
            <a:fillRect/>
          </a:stretch>
        </p:blipFill>
        <p:spPr>
          <a:xfrm>
            <a:off x="1338263" y="2706688"/>
            <a:ext cx="9517062" cy="1416050"/>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xit" presetSubtype="0" fill="hold" grpId="0" nodeType="clickEffect">
                                  <p:stCondLst>
                                    <p:cond delay="0"/>
                                  </p:stCondLst>
                                  <p:childTnLst>
                                    <p:animEffect filter="fade">
                                      <p:cBhvr>
                                        <p:cTn id="6" dur="998"/>
                                        <p:tgtEl>
                                          <p:spTgt spid="36866"/>
                                        </p:tgtEl>
                                      </p:cBhvr>
                                    </p:animEffect>
                                    <p:anim calcmode="lin" valueType="num">
                                      <p:cBhvr>
                                        <p:cTn id="7" dur="998"/>
                                        <p:tgtEl>
                                          <p:spTgt spid="36866"/>
                                        </p:tgtEl>
                                        <p:attrNameLst>
                                          <p:attrName>ppt_x</p:attrName>
                                        </p:attrNameLst>
                                      </p:cBhvr>
                                      <p:tavLst>
                                        <p:tav tm="0">
                                          <p:val>
                                            <p:strVal val="ppt_x"/>
                                          </p:val>
                                        </p:tav>
                                        <p:tav tm="100000">
                                          <p:val>
                                            <p:strVal val="ppt_x"/>
                                          </p:val>
                                        </p:tav>
                                      </p:tavLst>
                                    </p:anim>
                                    <p:anim calcmode="lin" valueType="num">
                                      <p:cBhvr>
                                        <p:cTn id="8" dur="998"/>
                                        <p:tgtEl>
                                          <p:spTgt spid="36866"/>
                                        </p:tgtEl>
                                        <p:attrNameLst>
                                          <p:attrName>ppt_y</p:attrName>
                                        </p:attrNameLst>
                                      </p:cBhvr>
                                      <p:tavLst>
                                        <p:tav tm="0">
                                          <p:val>
                                            <p:strVal val="ppt_y"/>
                                          </p:val>
                                        </p:tav>
                                        <p:tav tm="100000">
                                          <p:val>
                                            <p:strVal val="ppt_y-.1"/>
                                          </p:val>
                                        </p:tav>
                                      </p:tavLst>
                                    </p:anim>
                                    <p:set>
                                      <p:cBhvr>
                                        <p:cTn id="9" dur="1" fill="hold">
                                          <p:stCondLst>
                                            <p:cond delay="998"/>
                                          </p:stCondLst>
                                        </p:cTn>
                                        <p:tgtEl>
                                          <p:spTgt spid="36866"/>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2000" fill="hold">
                                          <p:stCondLst>
                                            <p:cond delay="0"/>
                                          </p:stCondLst>
                                        </p:cTn>
                                        <p:tgtEl>
                                          <p:spTgt spid="36867"/>
                                        </p:tgtEl>
                                        <p:attrNameLst>
                                          <p:attrName>style.visibility</p:attrName>
                                        </p:attrNameLst>
                                      </p:cBhvr>
                                      <p:to>
                                        <p:strVal val="visible"/>
                                      </p:to>
                                    </p:set>
                                    <p:animEffect filter="fade">
                                      <p:cBhvr>
                                        <p:cTn id="13" dur="2000"/>
                                        <p:tgtEl>
                                          <p:spTgt spid="36867"/>
                                        </p:tgtEl>
                                      </p:cBhvr>
                                    </p:animEffect>
                                    <p:anim calcmode="lin" valueType="num">
                                      <p:cBhvr>
                                        <p:cTn id="14" dur="2000" fill="hold"/>
                                        <p:tgtEl>
                                          <p:spTgt spid="36867"/>
                                        </p:tgtEl>
                                        <p:attrNameLst>
                                          <p:attrName>ppt_x</p:attrName>
                                        </p:attrNameLst>
                                      </p:cBhvr>
                                      <p:tavLst>
                                        <p:tav tm="0">
                                          <p:val>
                                            <p:strVal val="#ppt_x"/>
                                          </p:val>
                                        </p:tav>
                                        <p:tav tm="100000">
                                          <p:val>
                                            <p:strVal val="#ppt_x"/>
                                          </p:val>
                                        </p:tav>
                                      </p:tavLst>
                                    </p:anim>
                                    <p:anim calcmode="lin" valueType="num">
                                      <p:cBhvr>
                                        <p:cTn id="15" dur="2000" fill="hold"/>
                                        <p:tgtEl>
                                          <p:spTgt spid="368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8" name="组合 28"/>
          <p:cNvGrpSpPr/>
          <p:nvPr/>
        </p:nvGrpSpPr>
        <p:grpSpPr>
          <a:xfrm>
            <a:off x="6607175" y="92075"/>
            <a:ext cx="5478463" cy="466725"/>
            <a:chOff x="0" y="0"/>
            <a:chExt cx="8628" cy="736"/>
          </a:xfrm>
        </p:grpSpPr>
        <p:sp>
          <p:nvSpPr>
            <p:cNvPr id="4099"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0"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4101"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2"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2" name="表格 1"/>
          <p:cNvGraphicFramePr/>
          <p:nvPr>
            <p:custDataLst>
              <p:tags r:id="rId5"/>
            </p:custDataLst>
          </p:nvPr>
        </p:nvGraphicFramePr>
        <p:xfrm>
          <a:off x="2183765" y="1247140"/>
          <a:ext cx="7166610" cy="4879975"/>
        </p:xfrm>
        <a:graphic>
          <a:graphicData uri="http://schemas.openxmlformats.org/drawingml/2006/table">
            <a:tbl>
              <a:tblPr/>
              <a:tblGrid>
                <a:gridCol w="4145280"/>
                <a:gridCol w="3021330"/>
              </a:tblGrid>
              <a:tr h="48895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principle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intake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8831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operation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compression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8831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combustion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exhaust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8323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internal combustion engine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vacuum</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8831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stroke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valve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8895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piston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prior to</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8831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cycle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explode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8831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inventor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explosion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8831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cylinder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crankshaft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8895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reciprocate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bl>
          </a:graphicData>
        </a:graphic>
      </p:graphicFrame>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147" name="组合 28"/>
          <p:cNvGrpSpPr/>
          <p:nvPr/>
        </p:nvGrpSpPr>
        <p:grpSpPr>
          <a:xfrm>
            <a:off x="6607175" y="92075"/>
            <a:ext cx="5478463" cy="466725"/>
            <a:chOff x="0" y="0"/>
            <a:chExt cx="8628" cy="736"/>
          </a:xfrm>
        </p:grpSpPr>
        <p:sp>
          <p:nvSpPr>
            <p:cNvPr id="614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6149"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6150"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6151"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48129" name="Rectangle 2"/>
          <p:cNvSpPr>
            <a:spLocks noRot="1" noChangeArrowheads="1"/>
          </p:cNvSpPr>
          <p:nvPr>
            <p:custDataLst>
              <p:tags r:id="rId5"/>
            </p:custDataLst>
          </p:nvPr>
        </p:nvSpPr>
        <p:spPr bwMode="auto">
          <a:xfrm>
            <a:off x="1054735" y="1026160"/>
            <a:ext cx="10882630" cy="5234305"/>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Choose the correct answer for each question below.</a:t>
            </a:r>
            <a:endParaRPr lang="en-US" sz="2400" b="1" dirty="0">
              <a:solidFill>
                <a:schemeClr val="tx1"/>
              </a:solidFill>
              <a:latin typeface="Calibri" panose="020F0502020204030204" charset="0"/>
              <a:cs typeface="Calibri" panose="020F0502020204030204"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1. ___________ is important for a car and called the heart of a car.</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     A. The engine	    B. The body</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     C. The chassis	    D. The door</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2. How many pistons does each cylinder of the four stroke engine have?</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     A. one	  B. two             C. three	D. four</a:t>
            </a:r>
            <a:endParaRPr lang="en-US" sz="2400" dirty="0">
              <a:solidFill>
                <a:schemeClr val="tx1"/>
              </a:solidFill>
              <a:latin typeface="Times New Roman" panose="02020603050405020304" pitchFamily="2" charset="0"/>
              <a:cs typeface="Times New Roman" panose="02020603050405020304" pitchFamily="2" charset="0"/>
            </a:endParaRPr>
          </a:p>
        </p:txBody>
      </p:sp>
      <p:sp>
        <p:nvSpPr>
          <p:cNvPr id="439" name="矩形 439"/>
          <p:cNvSpPr/>
          <p:nvPr>
            <p:custDataLst>
              <p:tags r:id="rId6"/>
            </p:custDataLst>
          </p:nvPr>
        </p:nvSpPr>
        <p:spPr>
          <a:xfrm>
            <a:off x="461010" y="113982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1</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pic>
        <p:nvPicPr>
          <p:cNvPr id="62471" name="Picture 3"/>
          <p:cNvPicPr>
            <a:picLocks noChangeAspect="1"/>
          </p:cNvPicPr>
          <p:nvPr>
            <p:custDataLst>
              <p:tags r:id="rId7"/>
            </p:custDataLst>
          </p:nvPr>
        </p:nvPicPr>
        <p:blipFill>
          <a:blip r:embed="rId8"/>
          <a:stretch>
            <a:fillRect/>
          </a:stretch>
        </p:blipFill>
        <p:spPr>
          <a:xfrm rot="1800000">
            <a:off x="1312545" y="2332355"/>
            <a:ext cx="563245" cy="563245"/>
          </a:xfrm>
          <a:prstGeom prst="rect">
            <a:avLst/>
          </a:prstGeom>
          <a:noFill/>
          <a:ln w="9525">
            <a:noFill/>
          </a:ln>
        </p:spPr>
      </p:pic>
      <p:pic>
        <p:nvPicPr>
          <p:cNvPr id="6" name="Picture 3"/>
          <p:cNvPicPr>
            <a:picLocks noChangeAspect="1"/>
          </p:cNvPicPr>
          <p:nvPr>
            <p:custDataLst>
              <p:tags r:id="rId9"/>
            </p:custDataLst>
          </p:nvPr>
        </p:nvPicPr>
        <p:blipFill>
          <a:blip r:embed="rId8"/>
          <a:stretch>
            <a:fillRect/>
          </a:stretch>
        </p:blipFill>
        <p:spPr>
          <a:xfrm rot="1800000">
            <a:off x="1311910" y="3962400"/>
            <a:ext cx="563245" cy="563245"/>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4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
          <p:cNvSpPr>
            <a:spLocks noRot="1"/>
          </p:cNvSpPr>
          <p:nvPr/>
        </p:nvSpPr>
        <p:spPr>
          <a:xfrm>
            <a:off x="1035050" y="542925"/>
            <a:ext cx="5337175" cy="6381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Fill in the blanks with the missing words.</a:t>
            </a:r>
            <a:endParaRPr lang="en-US" altLang="zh-CN" sz="2000" b="1" dirty="0">
              <a:latin typeface="Calibri" panose="020F0502020204030204" charset="0"/>
              <a:ea typeface="宋体" panose="02010600030101010101" pitchFamily="2" charset="-122"/>
              <a:sym typeface="Calibri" panose="020F0502020204030204" charset="0"/>
            </a:endParaRPr>
          </a:p>
          <a:p>
            <a:pPr eaLnBrk="0" hangingPunct="0">
              <a:lnSpc>
                <a:spcPct val="130000"/>
              </a:lnSpc>
              <a:buNone/>
            </a:pPr>
            <a:endParaRPr lang="zh-CN" altLang="en-US" sz="2000" b="1" dirty="0">
              <a:latin typeface="Calibri" panose="020F0502020204030204" charset="0"/>
              <a:ea typeface="宋体" panose="02010600030101010101" pitchFamily="2" charset="-122"/>
              <a:sym typeface="Calibri" panose="020F0502020204030204" charset="0"/>
            </a:endParaRPr>
          </a:p>
        </p:txBody>
      </p:sp>
      <p:grpSp>
        <p:nvGrpSpPr>
          <p:cNvPr id="8195" name="组合 28"/>
          <p:cNvGrpSpPr/>
          <p:nvPr/>
        </p:nvGrpSpPr>
        <p:grpSpPr>
          <a:xfrm>
            <a:off x="6607175" y="92075"/>
            <a:ext cx="5478463" cy="466725"/>
            <a:chOff x="0" y="0"/>
            <a:chExt cx="8628" cy="736"/>
          </a:xfrm>
        </p:grpSpPr>
        <p:sp>
          <p:nvSpPr>
            <p:cNvPr id="819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8197"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8198"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8199"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8200" name="表格 8199"/>
          <p:cNvGraphicFramePr/>
          <p:nvPr>
            <p:custDataLst>
              <p:tags r:id="rId5"/>
            </p:custDataLst>
          </p:nvPr>
        </p:nvGraphicFramePr>
        <p:xfrm>
          <a:off x="645478" y="1181100"/>
          <a:ext cx="11252200" cy="5488940"/>
        </p:xfrm>
        <a:graphic>
          <a:graphicData uri="http://schemas.openxmlformats.org/drawingml/2006/table">
            <a:tbl>
              <a:tblPr/>
              <a:tblGrid>
                <a:gridCol w="1764030"/>
                <a:gridCol w="9487853"/>
              </a:tblGrid>
              <a:tr h="169164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Internal combustion engines</a:t>
                      </a:r>
                      <a:endPar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sym typeface="Times New Roman" panose="02020603050405020304" pitchFamily="2" charset="0"/>
                        </a:rPr>
                        <a:t>Most internal combustion engines are 1__________ engines. This type of engine is named 2_____________ after its inventor, Nikolaus Otto. Each cylinder of the four-stroke engine has a 3_________ which reciprocates within the cylinder. </a:t>
                      </a:r>
                      <a:endParaRPr lang="en-US" altLang="zh-CN" sz="2400" dirty="0">
                        <a:solidFill>
                          <a:srgbClr val="000000"/>
                        </a:solidFill>
                        <a:latin typeface="Times New Roman" panose="02020603050405020304" pitchFamily="2"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64782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Intake stroke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During the intake stroke, the piston moves 4__________ to the bottom dead center, a vacuum is created in the 5___________. </a:t>
                      </a: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The 6___________ valve opens and the 7___________ mixture enters the cylinder. </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646238">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Compression stroke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During the compression stroke, the air-fuel mixture is compressed as the piston moves 8__________. The 9_________ is fired to ignite the air-fuel mixture before the piston being at the 10_______________.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8214" name="矩形 439"/>
          <p:cNvSpPr/>
          <p:nvPr/>
        </p:nvSpPr>
        <p:spPr>
          <a:xfrm>
            <a:off x="460375" y="640398"/>
            <a:ext cx="490538" cy="404812"/>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2</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15" name="文本框 1"/>
          <p:cNvSpPr/>
          <p:nvPr/>
        </p:nvSpPr>
        <p:spPr>
          <a:xfrm>
            <a:off x="7329488" y="1316355"/>
            <a:ext cx="1912937" cy="457200"/>
          </a:xfrm>
          <a:prstGeom prst="rect">
            <a:avLst/>
          </a:prstGeom>
          <a:noFill/>
          <a:ln w="9525">
            <a:noFill/>
          </a:ln>
        </p:spPr>
        <p:txBody>
          <a:bodyPr wrap="square">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four</a:t>
            </a: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-stroke</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16" name="文本框 1"/>
          <p:cNvSpPr/>
          <p:nvPr/>
        </p:nvSpPr>
        <p:spPr>
          <a:xfrm>
            <a:off x="5038725" y="1827530"/>
            <a:ext cx="156845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Otto cycle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17" name="文本框 1"/>
          <p:cNvSpPr/>
          <p:nvPr/>
        </p:nvSpPr>
        <p:spPr>
          <a:xfrm>
            <a:off x="8004810" y="2399030"/>
            <a:ext cx="101917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piston</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18" name="文本框 1"/>
          <p:cNvSpPr/>
          <p:nvPr/>
        </p:nvSpPr>
        <p:spPr>
          <a:xfrm>
            <a:off x="7753985" y="3484880"/>
            <a:ext cx="174434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downward</a:t>
            </a: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19" name="文本框 1"/>
          <p:cNvSpPr/>
          <p:nvPr/>
        </p:nvSpPr>
        <p:spPr>
          <a:xfrm>
            <a:off x="6919595" y="4029075"/>
            <a:ext cx="151828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cylinder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20" name="文本框 1"/>
          <p:cNvSpPr/>
          <p:nvPr/>
        </p:nvSpPr>
        <p:spPr>
          <a:xfrm>
            <a:off x="9657080" y="4029075"/>
            <a:ext cx="121348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intake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21" name="文本框 1"/>
          <p:cNvSpPr/>
          <p:nvPr/>
        </p:nvSpPr>
        <p:spPr>
          <a:xfrm>
            <a:off x="4429760" y="4577715"/>
            <a:ext cx="153987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air-fuel</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22" name="文本框 1"/>
          <p:cNvSpPr/>
          <p:nvPr/>
        </p:nvSpPr>
        <p:spPr>
          <a:xfrm>
            <a:off x="4429760" y="5640705"/>
            <a:ext cx="146558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upward</a:t>
            </a: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23" name="文本框 1"/>
          <p:cNvSpPr/>
          <p:nvPr/>
        </p:nvSpPr>
        <p:spPr>
          <a:xfrm>
            <a:off x="6732270" y="5686425"/>
            <a:ext cx="160655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spark plug</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24" name="文本框 1"/>
          <p:cNvSpPr/>
          <p:nvPr/>
        </p:nvSpPr>
        <p:spPr>
          <a:xfrm>
            <a:off x="7295515" y="6209665"/>
            <a:ext cx="243649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top dead center</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2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2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2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2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2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2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5" grpId="0" bldLvl="0"/>
      <p:bldP spid="8216" grpId="0" bldLvl="0"/>
      <p:bldP spid="8217" grpId="0" bldLvl="0"/>
      <p:bldP spid="8218" grpId="0" bldLvl="0"/>
      <p:bldP spid="8219" grpId="0" bldLvl="0"/>
      <p:bldP spid="8220" grpId="0" bldLvl="0"/>
      <p:bldP spid="8221" grpId="0" bldLvl="0"/>
      <p:bldP spid="8222" grpId="0" bldLvl="0"/>
      <p:bldP spid="8223" grpId="0" bldLvl="0"/>
      <p:bldP spid="8224"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242" name="组合 28"/>
          <p:cNvGrpSpPr/>
          <p:nvPr/>
        </p:nvGrpSpPr>
        <p:grpSpPr>
          <a:xfrm>
            <a:off x="6607175" y="92075"/>
            <a:ext cx="5478463" cy="466725"/>
            <a:chOff x="0" y="0"/>
            <a:chExt cx="8628" cy="736"/>
          </a:xfrm>
        </p:grpSpPr>
        <p:sp>
          <p:nvSpPr>
            <p:cNvPr id="10243"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4"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5"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6"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10247" name="表格 10246"/>
          <p:cNvGraphicFramePr/>
          <p:nvPr>
            <p:custDataLst>
              <p:tags r:id="rId5"/>
            </p:custDataLst>
          </p:nvPr>
        </p:nvGraphicFramePr>
        <p:xfrm>
          <a:off x="823913" y="1201738"/>
          <a:ext cx="10871200" cy="3840163"/>
        </p:xfrm>
        <a:graphic>
          <a:graphicData uri="http://schemas.openxmlformats.org/drawingml/2006/table">
            <a:tbl>
              <a:tblPr/>
              <a:tblGrid>
                <a:gridCol w="1601788"/>
                <a:gridCol w="9269412"/>
              </a:tblGrid>
              <a:tr h="1646238">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Power stroke</a:t>
                      </a:r>
                      <a:endPar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The movement that the air-fuel mixture 11________________ and the explosion drives the piston 12______________ again is called the power stroke.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219392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Exhaust stroke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The exhaust stroke refers to the process when the piston starts to move 13________________ again, the 14____________________ is opened. The piston moving up forces the 15________________ out of the cylinder. </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0258" name="文本框 4"/>
          <p:cNvSpPr/>
          <p:nvPr/>
        </p:nvSpPr>
        <p:spPr>
          <a:xfrm>
            <a:off x="8280400" y="1293813"/>
            <a:ext cx="1543050" cy="457200"/>
          </a:xfrm>
          <a:prstGeom prst="rect">
            <a:avLst/>
          </a:prstGeom>
          <a:noFill/>
          <a:ln w="9525">
            <a:noFill/>
          </a:ln>
        </p:spPr>
        <p:txBody>
          <a:bodyPr wrap="square">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explodes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59" name="文本框 1"/>
          <p:cNvSpPr/>
          <p:nvPr/>
        </p:nvSpPr>
        <p:spPr>
          <a:xfrm>
            <a:off x="6403975" y="1873250"/>
            <a:ext cx="191135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downward</a:t>
            </a: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0" name="文本框 1"/>
          <p:cNvSpPr/>
          <p:nvPr/>
        </p:nvSpPr>
        <p:spPr>
          <a:xfrm>
            <a:off x="2873375" y="3503613"/>
            <a:ext cx="1912938"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upward</a:t>
            </a: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1" name="文本框 1"/>
          <p:cNvSpPr/>
          <p:nvPr/>
        </p:nvSpPr>
        <p:spPr>
          <a:xfrm>
            <a:off x="7350125" y="3484563"/>
            <a:ext cx="2454275"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exhaust valve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2" name="文本框 1"/>
          <p:cNvSpPr/>
          <p:nvPr/>
        </p:nvSpPr>
        <p:spPr>
          <a:xfrm>
            <a:off x="6903085" y="4038283"/>
            <a:ext cx="22479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exhaust gases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6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6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8" grpId="0" bldLvl="0"/>
      <p:bldP spid="10259" grpId="0" bldLvl="0"/>
      <p:bldP spid="10260" grpId="0" bldLvl="0"/>
      <p:bldP spid="10261" grpId="0" bldLvl="0"/>
      <p:bldP spid="10262"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2"/>
          <p:cNvSpPr>
            <a:spLocks noRot="1"/>
          </p:cNvSpPr>
          <p:nvPr/>
        </p:nvSpPr>
        <p:spPr>
          <a:xfrm>
            <a:off x="1104900" y="1398905"/>
            <a:ext cx="10152380" cy="3503930"/>
          </a:xfrm>
          <a:prstGeom prst="rect">
            <a:avLst/>
          </a:prstGeom>
          <a:noFill/>
          <a:ln w="9525">
            <a:noFill/>
          </a:ln>
        </p:spPr>
        <p:txBody>
          <a:bodyPr/>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engine is the heart of a car. It is used to turn fuel into the energy that moves the car. Generally, a car is operated by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internal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combustion engines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endParaRPr lang="zh-CN" altLang="en-US"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Most internal combustion engines are four-</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stroke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engines, for they need four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piston</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strokes to complete one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cycle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This type of engine is also known as Otto cycle, after the name of its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inventor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Nikolaus Otto. Each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cylinder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of the four-stroke engine has a piston which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reciprocates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within the cylinder. These four strokes are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intake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stroke,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compression</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stroke, power stroke and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exhaust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stroke.</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2291" name="组合 28"/>
          <p:cNvGrpSpPr/>
          <p:nvPr/>
        </p:nvGrpSpPr>
        <p:grpSpPr>
          <a:xfrm>
            <a:off x="6607175" y="92075"/>
            <a:ext cx="5478463" cy="466725"/>
            <a:chOff x="0" y="0"/>
            <a:chExt cx="8628" cy="736"/>
          </a:xfrm>
        </p:grpSpPr>
        <p:sp>
          <p:nvSpPr>
            <p:cNvPr id="12292"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3"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4"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5"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2296" name="图片 1" descr="32313534313132323b32313534313130333b54">
            <a:hlinkClick r:id="rId5" action="ppaction://hlinksldjump"/>
          </p:cNvPr>
          <p:cNvPicPr>
            <a:picLocks noChangeAspect="1"/>
          </p:cNvPicPr>
          <p:nvPr/>
        </p:nvPicPr>
        <p:blipFill>
          <a:blip r:embed="rId6"/>
          <a:stretch>
            <a:fillRect/>
          </a:stretch>
        </p:blipFill>
        <p:spPr>
          <a:xfrm>
            <a:off x="671513" y="1531938"/>
            <a:ext cx="433387" cy="433387"/>
          </a:xfrm>
          <a:prstGeom prst="rect">
            <a:avLst/>
          </a:prstGeom>
          <a:noFill/>
          <a:ln w="9525">
            <a:noFill/>
          </a:ln>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Rot="1"/>
          </p:cNvSpPr>
          <p:nvPr/>
        </p:nvSpPr>
        <p:spPr>
          <a:xfrm>
            <a:off x="654050" y="692150"/>
            <a:ext cx="10883900" cy="5900738"/>
          </a:xfrm>
          <a:prstGeom prst="rect">
            <a:avLst/>
          </a:prstGeom>
          <a:noFill/>
          <a:ln w="9525">
            <a:noFill/>
          </a:ln>
        </p:spPr>
        <p:txBody>
          <a:bodyPr/>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During the intake stroke, the piston moves downwards to the bottom dead center so that a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vacuum</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is created in the cylinder. The intake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valve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opens and the air-fuel mixture enters the cylinder. </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During the compression stroke, the air-fuel mixture is compressed as the piston moves upwards. The spark plug is fired to ignite the air-fuel mixture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prior to</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piston being at the top dead center. Both the intake and the exhaust valves are closed.</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4339" name="组合 28"/>
          <p:cNvGrpSpPr/>
          <p:nvPr/>
        </p:nvGrpSpPr>
        <p:grpSpPr>
          <a:xfrm>
            <a:off x="6607175" y="92075"/>
            <a:ext cx="5478463" cy="466725"/>
            <a:chOff x="0" y="0"/>
            <a:chExt cx="8628" cy="736"/>
          </a:xfrm>
        </p:grpSpPr>
        <p:sp>
          <p:nvSpPr>
            <p:cNvPr id="1434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1"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2"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3"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4344" name="图片 1" descr="32313534313132323b32313534313130333b54">
            <a:hlinkClick r:id="rId5" action="ppaction://hlinksldjump"/>
          </p:cNvPr>
          <p:cNvPicPr>
            <a:picLocks noChangeAspect="1"/>
          </p:cNvPicPr>
          <p:nvPr/>
        </p:nvPicPr>
        <p:blipFill>
          <a:blip r:embed="rId6"/>
          <a:stretch>
            <a:fillRect/>
          </a:stretch>
        </p:blipFill>
        <p:spPr>
          <a:xfrm>
            <a:off x="220663" y="809943"/>
            <a:ext cx="433387" cy="433387"/>
          </a:xfrm>
          <a:prstGeom prst="rect">
            <a:avLst/>
          </a:prstGeom>
          <a:noFill/>
          <a:ln w="9525">
            <a:noFill/>
          </a:ln>
        </p:spPr>
      </p:pic>
      <p:pic>
        <p:nvPicPr>
          <p:cNvPr id="14345" name="图片 543"/>
          <p:cNvPicPr>
            <a:picLocks noChangeAspect="1"/>
          </p:cNvPicPr>
          <p:nvPr/>
        </p:nvPicPr>
        <p:blipFill>
          <a:blip r:embed="rId7"/>
          <a:srcRect t="9575" r="49428" b="6114"/>
          <a:stretch>
            <a:fillRect/>
          </a:stretch>
        </p:blipFill>
        <p:spPr>
          <a:xfrm>
            <a:off x="3727450" y="3659188"/>
            <a:ext cx="4598988" cy="3113087"/>
          </a:xfrm>
          <a:prstGeom prst="rect">
            <a:avLst/>
          </a:prstGeom>
          <a:noFill/>
          <a:ln w="9525">
            <a:noFill/>
          </a:ln>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Rot="1"/>
          </p:cNvSpPr>
          <p:nvPr/>
        </p:nvSpPr>
        <p:spPr>
          <a:xfrm>
            <a:off x="563563" y="742950"/>
            <a:ext cx="10882312" cy="5943600"/>
          </a:xfrm>
          <a:prstGeom prst="rect">
            <a:avLst/>
          </a:prstGeom>
          <a:noFill/>
          <a:ln w="9525">
            <a:noFill/>
          </a:ln>
        </p:spPr>
        <p:txBody>
          <a:bodyPr/>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The air-fuel mixture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explodes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explosion</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drives the piston downwards again. This movement, called the power stroke, turns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crankshaft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During the power stroke, the intake and the exhaust valves are still closed.</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As the piston starts to move upwards again, the exhaust valve is opened, and the exhaust gases are forced out of the cylinder. This is the exhaust stroke. Thus the whole cycle is completed.</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6387" name="组合 28"/>
          <p:cNvGrpSpPr/>
          <p:nvPr/>
        </p:nvGrpSpPr>
        <p:grpSpPr>
          <a:xfrm>
            <a:off x="6607175" y="92075"/>
            <a:ext cx="5478463" cy="466725"/>
            <a:chOff x="0" y="0"/>
            <a:chExt cx="8628" cy="736"/>
          </a:xfrm>
        </p:grpSpPr>
        <p:sp>
          <p:nvSpPr>
            <p:cNvPr id="1638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89"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0"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1"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6392" name="图片 1" descr="32313534313132323b32313534313130333b54">
            <a:hlinkClick r:id="rId5" action="ppaction://hlinksldjump"/>
          </p:cNvPr>
          <p:cNvPicPr>
            <a:picLocks noChangeAspect="1"/>
          </p:cNvPicPr>
          <p:nvPr/>
        </p:nvPicPr>
        <p:blipFill>
          <a:blip r:embed="rId6"/>
          <a:stretch>
            <a:fillRect/>
          </a:stretch>
        </p:blipFill>
        <p:spPr>
          <a:xfrm>
            <a:off x="220663" y="833438"/>
            <a:ext cx="433387" cy="433387"/>
          </a:xfrm>
          <a:prstGeom prst="rect">
            <a:avLst/>
          </a:prstGeom>
          <a:noFill/>
          <a:ln w="9525">
            <a:noFill/>
          </a:ln>
        </p:spPr>
      </p:pic>
      <p:pic>
        <p:nvPicPr>
          <p:cNvPr id="16393" name="图片 543"/>
          <p:cNvPicPr>
            <a:picLocks noChangeAspect="1"/>
          </p:cNvPicPr>
          <p:nvPr/>
        </p:nvPicPr>
        <p:blipFill>
          <a:blip r:embed="rId7"/>
          <a:srcRect l="52780" t="8286" b="4671"/>
          <a:stretch>
            <a:fillRect/>
          </a:stretch>
        </p:blipFill>
        <p:spPr>
          <a:xfrm>
            <a:off x="4476750" y="3213100"/>
            <a:ext cx="4102100" cy="3573463"/>
          </a:xfrm>
          <a:prstGeom prst="rect">
            <a:avLst/>
          </a:prstGeom>
          <a:noFill/>
          <a:ln w="9525">
            <a:noFill/>
          </a:ln>
        </p:spPr>
      </p:pic>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Rot="1"/>
          </p:cNvSpPr>
          <p:nvPr/>
        </p:nvSpPr>
        <p:spPr>
          <a:xfrm>
            <a:off x="1292225" y="1368425"/>
            <a:ext cx="10277475" cy="3072130"/>
          </a:xfrm>
          <a:prstGeom prst="rect">
            <a:avLst/>
          </a:prstGeom>
          <a:noFill/>
          <a:ln w="9525">
            <a:noFill/>
          </a:ln>
        </p:spPr>
        <p:txBody>
          <a:bodyPr/>
          <a:p>
            <a:pPr algn="just" eaLnBrk="0" hangingPunct="0">
              <a:lnSpc>
                <a:spcPct val="130000"/>
              </a:lnSpc>
              <a:buNone/>
            </a:pP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发动机是汽车的心脏，用于把燃料转化为驱动汽车的能量。一般来说，汽车是由内燃机驱动的。</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algn="just" eaLnBrk="0" hangingPunct="0">
              <a:lnSpc>
                <a:spcPct val="130000"/>
              </a:lnSpc>
              <a:buNone/>
            </a:pP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大多数内燃机都是四冲程发动机，需要四个活塞冲程完成一个循环。这种类型的发动机也被称为奥托循环，是以其发明者的名字尼古拉·奥托命名的。四冲程循环发动机的每个气缸都有一个活塞在气缸内往复运动。四个冲程分别是进气冲程、压缩冲程、动力冲程和排气冲程。</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18435" name="组合 28"/>
          <p:cNvGrpSpPr/>
          <p:nvPr/>
        </p:nvGrpSpPr>
        <p:grpSpPr>
          <a:xfrm>
            <a:off x="6607175" y="92075"/>
            <a:ext cx="5478463" cy="466725"/>
            <a:chOff x="0" y="0"/>
            <a:chExt cx="8628" cy="736"/>
          </a:xfrm>
        </p:grpSpPr>
        <p:sp>
          <p:nvSpPr>
            <p:cNvPr id="1843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7"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8"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9"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8440" name="图片 1" descr="333437323831373b333530353430323bb7b5bbd8">
            <a:hlinkClick r:id="rId2" action="ppaction://hlinksldjump"/>
          </p:cNvPr>
          <p:cNvPicPr>
            <a:picLocks noChangeAspect="1"/>
          </p:cNvPicPr>
          <p:nvPr/>
        </p:nvPicPr>
        <p:blipFill>
          <a:blip r:embed="rId5"/>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tags/tag1.xml><?xml version="1.0" encoding="utf-8"?>
<p:tagLst xmlns:p="http://schemas.openxmlformats.org/presentationml/2006/main">
  <p:tag name="TABLE_ENDDRAG_ORIGIN_RECT" val="564*384"/>
  <p:tag name="TABLE_ENDDRAG_RECT" val="171*98*564*384"/>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PP_MARK_KEY" val="70bc5a30-10b8-461d-93a1-8e4caa0b20bd"/>
  <p:tag name="COMMONDATA" val="eyJoZGlkIjoiOGI4NjI5OTBmMDM1ODFlMDkzNDFlZTFiMWNhZWU5ZTMifQ=="/>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UNIT_TABLE_BEAUTIFY" val="smartTable{5cf5c168-e763-4692-bf68-1517acedd687}"/>
</p:tagLst>
</file>

<file path=ppt/tags/tag7.xml><?xml version="1.0" encoding="utf-8"?>
<p:tagLst xmlns:p="http://schemas.openxmlformats.org/presentationml/2006/main">
  <p:tag name="KSO_WM_UNIT_TABLE_BEAUTIFY" val="smartTable{4432594d-39ab-4f4d-bff2-e90b1d365ea0}"/>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UNIT_TABLE_BEAUTIFY" val="smartTable{8c76d9cf-6aac-44c6-a19d-49029336198b}"/>
</p:tagLst>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7985</Words>
  <Application>WPS 演示</Application>
  <PresentationFormat>宽屏</PresentationFormat>
  <Paragraphs>673</Paragraphs>
  <Slides>18</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18</vt:i4>
      </vt:variant>
    </vt:vector>
  </HeadingPairs>
  <TitlesOfParts>
    <vt:vector size="30" baseType="lpstr">
      <vt:lpstr>Arial</vt:lpstr>
      <vt:lpstr>宋体</vt:lpstr>
      <vt:lpstr>Wingdings</vt:lpstr>
      <vt:lpstr>Calibri</vt:lpstr>
      <vt:lpstr>微软雅黑</vt:lpstr>
      <vt:lpstr>Times New Roman</vt:lpstr>
      <vt:lpstr>Gulim</vt:lpstr>
      <vt:lpstr>Malgun Gothic</vt:lpstr>
      <vt:lpstr>华文彩云</vt:lpstr>
      <vt:lpstr>Times New Roman</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dc:creator>
  <cp:lastModifiedBy>练习到从容</cp:lastModifiedBy>
  <cp:revision>63</cp:revision>
  <dcterms:created xsi:type="dcterms:W3CDTF">2022-03-03T14:34:00Z</dcterms:created>
  <dcterms:modified xsi:type="dcterms:W3CDTF">2023-11-08T00:50:01Z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AFFE08B018C94D3AA6F3ED0C685616C0</vt:lpwstr>
  </property>
  <property fmtid="{D5CDD505-2E9C-101B-9397-08002B2CF9AE}" pid="3" name="KSOProductBuildVer">
    <vt:lpwstr>2052-12.1.0.15712</vt:lpwstr>
  </property>
</Properties>
</file>