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5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5" r:id="rId3"/>
    <p:sldId id="267" r:id="rId4"/>
    <p:sldId id="260" r:id="rId6"/>
    <p:sldId id="276" r:id="rId7"/>
    <p:sldId id="278" r:id="rId8"/>
    <p:sldId id="279" r:id="rId9"/>
    <p:sldId id="288" r:id="rId10"/>
    <p:sldId id="287" r:id="rId11"/>
    <p:sldId id="289" r:id="rId12"/>
    <p:sldId id="290" r:id="rId13"/>
    <p:sldId id="291" r:id="rId14"/>
    <p:sldId id="261" r:id="rId15"/>
    <p:sldId id="262" r:id="rId16"/>
    <p:sldId id="307" r:id="rId17"/>
    <p:sldId id="299" r:id="rId18"/>
    <p:sldId id="313" r:id="rId19"/>
    <p:sldId id="314" r:id="rId20"/>
    <p:sldId id="266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BAD699"/>
    <a:srgbClr val="EEE4E2"/>
    <a:srgbClr val="DBE8DE"/>
    <a:srgbClr val="1D41D5"/>
    <a:srgbClr val="93E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43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6.xml"/><Relationship Id="rId7" Type="http://schemas.openxmlformats.org/officeDocument/2006/relationships/image" Target="../media/image7.svg"/><Relationship Id="rId6" Type="http://schemas.openxmlformats.org/officeDocument/2006/relationships/image" Target="../media/image6.png"/><Relationship Id="rId5" Type="http://schemas.openxmlformats.org/officeDocument/2006/relationships/slide" Target="slide7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9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17.xml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9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20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slide" Target="slide12.xml"/><Relationship Id="rId32" Type="http://schemas.openxmlformats.org/officeDocument/2006/relationships/notesSlide" Target="../notesSlides/notesSlide14.xml"/><Relationship Id="rId31" Type="http://schemas.openxmlformats.org/officeDocument/2006/relationships/slideLayout" Target="../slideLayouts/slideLayout12.xml"/><Relationship Id="rId30" Type="http://schemas.openxmlformats.org/officeDocument/2006/relationships/tags" Target="../tags/tag38.xml"/><Relationship Id="rId3" Type="http://schemas.openxmlformats.org/officeDocument/2006/relationships/slide" Target="slide3.xml"/><Relationship Id="rId29" Type="http://schemas.openxmlformats.org/officeDocument/2006/relationships/tags" Target="../tags/tag37.xml"/><Relationship Id="rId28" Type="http://schemas.openxmlformats.org/officeDocument/2006/relationships/image" Target="../media/image15.png"/><Relationship Id="rId27" Type="http://schemas.openxmlformats.org/officeDocument/2006/relationships/image" Target="../media/image14.png"/><Relationship Id="rId26" Type="http://schemas.openxmlformats.org/officeDocument/2006/relationships/tags" Target="../tags/tag36.xml"/><Relationship Id="rId25" Type="http://schemas.openxmlformats.org/officeDocument/2006/relationships/tags" Target="../tags/tag35.xml"/><Relationship Id="rId24" Type="http://schemas.openxmlformats.org/officeDocument/2006/relationships/tags" Target="../tags/tag34.xml"/><Relationship Id="rId23" Type="http://schemas.openxmlformats.org/officeDocument/2006/relationships/image" Target="../media/image13.png"/><Relationship Id="rId22" Type="http://schemas.openxmlformats.org/officeDocument/2006/relationships/tags" Target="../tags/tag33.xml"/><Relationship Id="rId21" Type="http://schemas.openxmlformats.org/officeDocument/2006/relationships/image" Target="../media/image12.png"/><Relationship Id="rId20" Type="http://schemas.openxmlformats.org/officeDocument/2006/relationships/tags" Target="../tags/tag32.xml"/><Relationship Id="rId2" Type="http://schemas.openxmlformats.org/officeDocument/2006/relationships/slide" Target="slide6.xml"/><Relationship Id="rId19" Type="http://schemas.openxmlformats.org/officeDocument/2006/relationships/image" Target="../media/image11.png"/><Relationship Id="rId18" Type="http://schemas.openxmlformats.org/officeDocument/2006/relationships/tags" Target="../tags/tag31.xml"/><Relationship Id="rId17" Type="http://schemas.openxmlformats.org/officeDocument/2006/relationships/image" Target="../media/image10.png"/><Relationship Id="rId16" Type="http://schemas.openxmlformats.org/officeDocument/2006/relationships/tags" Target="../tags/tag30.xml"/><Relationship Id="rId15" Type="http://schemas.openxmlformats.org/officeDocument/2006/relationships/image" Target="../media/image9.png"/><Relationship Id="rId14" Type="http://schemas.openxmlformats.org/officeDocument/2006/relationships/image" Target="../media/image8.png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tags" Target="../tags/tag27.xml"/><Relationship Id="rId10" Type="http://schemas.openxmlformats.org/officeDocument/2006/relationships/tags" Target="../tags/tag26.xml"/><Relationship Id="rId1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39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41.xml"/><Relationship Id="rId5" Type="http://schemas.openxmlformats.org/officeDocument/2006/relationships/slide" Target="slide12.xml"/><Relationship Id="rId4" Type="http://schemas.openxmlformats.org/officeDocument/2006/relationships/slide" Target="slide3.xml"/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tags" Target="../tags/tag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2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2.xml"/><Relationship Id="rId7" Type="http://schemas.openxmlformats.org/officeDocument/2006/relationships/image" Target="../media/image5.svg"/><Relationship Id="rId6" Type="http://schemas.openxmlformats.org/officeDocument/2006/relationships/image" Target="../media/image4.png"/><Relationship Id="rId5" Type="http://schemas.openxmlformats.org/officeDocument/2006/relationships/slide" Target="slide9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5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3.xml"/><Relationship Id="rId7" Type="http://schemas.openxmlformats.org/officeDocument/2006/relationships/image" Target="../media/image5.svg"/><Relationship Id="rId6" Type="http://schemas.openxmlformats.org/officeDocument/2006/relationships/image" Target="../media/image4.png"/><Relationship Id="rId5" Type="http://schemas.openxmlformats.org/officeDocument/2006/relationships/slide" Target="slide10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6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4.xml"/><Relationship Id="rId7" Type="http://schemas.openxmlformats.org/officeDocument/2006/relationships/image" Target="../media/image5.svg"/><Relationship Id="rId6" Type="http://schemas.openxmlformats.org/officeDocument/2006/relationships/image" Target="../media/image4.png"/><Relationship Id="rId5" Type="http://schemas.openxmlformats.org/officeDocument/2006/relationships/slide" Target="slide11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7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15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封面"/>
          <p:cNvPicPr>
            <a:picLocks noChangeAspect="1"/>
          </p:cNvPicPr>
          <p:nvPr/>
        </p:nvPicPr>
        <p:blipFill>
          <a:blip r:embed="rId1"/>
          <a:srcRect l="5153" r="9962"/>
          <a:stretch>
            <a:fillRect/>
          </a:stretch>
        </p:blipFill>
        <p:spPr>
          <a:xfrm>
            <a:off x="374650" y="2217420"/>
            <a:ext cx="4302760" cy="242252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0" y="20320"/>
            <a:ext cx="12191365" cy="938530"/>
            <a:chOff x="0" y="32"/>
            <a:chExt cx="19199" cy="1478"/>
          </a:xfrm>
        </p:grpSpPr>
        <p:sp>
          <p:nvSpPr>
            <p:cNvPr id="7" name="矩形 259"/>
            <p:cNvSpPr>
              <a:spLocks noChangeArrowheads="1"/>
            </p:cNvSpPr>
            <p:nvPr/>
          </p:nvSpPr>
          <p:spPr bwMode="auto">
            <a:xfrm>
              <a:off x="0" y="32"/>
              <a:ext cx="19199" cy="147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txBody>
            <a:bodyPr wrap="square" lIns="0" tIns="0" rIns="0" bIns="107950" anchor="t" anchorCtr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l" fontAlgn="auto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-US" altLang="zh-CN" sz="3600" b="1" kern="5000" dirty="0" smtClean="0">
                  <a:solidFill>
                    <a:srgbClr val="1D41D5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+mn-lt"/>
                </a:rPr>
                <a:t>  AUTOMOBILE ENGLISH</a:t>
              </a:r>
              <a:endParaRPr lang="en-US" altLang="zh-CN" sz="3600" b="1" kern="5000" dirty="0" smtClean="0">
                <a:solidFill>
                  <a:srgbClr val="1D41D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5" name="矩形 259"/>
            <p:cNvSpPr>
              <a:spLocks noChangeArrowheads="1"/>
            </p:cNvSpPr>
            <p:nvPr/>
          </p:nvSpPr>
          <p:spPr bwMode="auto">
            <a:xfrm>
              <a:off x="9078" y="407"/>
              <a:ext cx="4803" cy="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l" fontAlgn="auto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sz="3600" b="1" kern="5000" smtClean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汽车</a:t>
              </a:r>
              <a:r>
                <a:rPr lang="zh-CN" sz="3600" b="1" kern="5000" smtClean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专业英语</a:t>
              </a:r>
              <a:endParaRPr lang="zh-CN" altLang="zh-CN" sz="3600" b="1" kern="5000" dirty="0" smtClean="0">
                <a:solidFill>
                  <a:srgbClr val="1D41D5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35" y="6179820"/>
            <a:ext cx="12201525" cy="6883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/>
              <a:t>                     Shanxi Institute of Mechanical &amp; Electrical Engineering  </a:t>
            </a:r>
            <a:endParaRPr lang="en-US" altLang="zh-CN"/>
          </a:p>
          <a:p>
            <a:pPr algn="l"/>
            <a:r>
              <a:rPr lang="en-US" altLang="zh-CN"/>
              <a:t>                     </a:t>
            </a:r>
            <a:r>
              <a:rPr lang="zh-CN" altLang="en-US"/>
              <a:t>山西机电职业技术学院</a:t>
            </a:r>
            <a:endParaRPr lang="zh-CN" altLang="en-US"/>
          </a:p>
        </p:txBody>
      </p:sp>
      <p:pic>
        <p:nvPicPr>
          <p:cNvPr id="9" name="图片 8" descr="校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635" y="6179820"/>
            <a:ext cx="680085" cy="692785"/>
          </a:xfrm>
          <a:prstGeom prst="rect">
            <a:avLst/>
          </a:prstGeom>
        </p:spPr>
      </p:pic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5265420" y="3277870"/>
            <a:ext cx="6567805" cy="104521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sx="1000" sy="1000" algn="ctr" rotWithShape="0">
              <a:schemeClr val="tx2"/>
            </a:outerShdw>
          </a:effectLst>
        </p:spPr>
        <p:txBody>
          <a:bodyPr wrap="square">
            <a:spAutoFit/>
          </a:bodyPr>
          <a:p>
            <a:pPr algn="ctr" latinLnBrk="1">
              <a:spcBef>
                <a:spcPct val="50000"/>
              </a:spcBef>
              <a:defRPr/>
            </a:pP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Gulim" panose="020B0600000101010101" pitchFamily="34" charset="-127"/>
                <a:cs typeface="Times New Roman" panose="02020603050405020304" pitchFamily="18" charset="0"/>
              </a:rPr>
              <a:t>Lesson 15 Lighting system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Gulim" panose="020B0600000101010101" pitchFamily="34" charset="-127"/>
              <a:cs typeface="Times New Roman" panose="02020603050405020304" pitchFamily="18" charset="0"/>
            </a:endParaRPr>
          </a:p>
          <a:p>
            <a:pPr algn="ctr" latinLnBrk="1">
              <a:spcBef>
                <a:spcPct val="50000"/>
              </a:spcBef>
              <a:defRPr/>
            </a:pPr>
            <a:r>
              <a:rPr lang="zh-CN" altLang="en-US" sz="2000" b="1" dirty="0">
                <a:solidFill>
                  <a:schemeClr val="accent6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照明系统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5405914" y="2523351"/>
            <a:ext cx="6500812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algn="ctr"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zh-CN" sz="3200" b="1" dirty="0">
                <a:solidFill>
                  <a:schemeClr val="tx1"/>
                </a:solidFill>
                <a:effectLst/>
                <a:uFillTx/>
                <a:latin typeface="+mj-lt"/>
                <a:ea typeface="华文彩云" panose="02010800040101010101" pitchFamily="2" charset="-122"/>
              </a:rPr>
              <a:t>Unit 5 Electrical system</a:t>
            </a:r>
            <a:endParaRPr kumimoji="1" lang="en-US" altLang="zh-CN" sz="3200" b="1" dirty="0">
              <a:solidFill>
                <a:schemeClr val="tx1"/>
              </a:solidFill>
              <a:effectLst/>
              <a:uFillTx/>
              <a:latin typeface="+mj-lt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873760" y="1029970"/>
            <a:ext cx="10565765" cy="5311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</a:t>
              </a:r>
              <a:r>
                <a:rPr lang="en-US" altLang="zh-CN" sz="1400" b="1">
                  <a:solidFill>
                    <a:schemeClr val="tx1"/>
                  </a:solidFill>
                </a:rPr>
                <a:t>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70335" y="6231890"/>
            <a:ext cx="515620" cy="51562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162685" y="1029970"/>
            <a:ext cx="10018395" cy="48875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 fontAlgn="auto">
              <a:lnSpc>
                <a:spcPct val="130000"/>
              </a:lnSpc>
            </a:pPr>
            <a:r>
              <a:rPr lang="en-US" altLang="zh-CN" sz="2400" b="1">
                <a:ea typeface="宋体" panose="02010600030101010101" pitchFamily="2" charset="-122"/>
              </a:rPr>
              <a:t>       1.</a:t>
            </a:r>
            <a:r>
              <a:rPr lang="zh-CN" sz="2400" b="1">
                <a:ea typeface="宋体" panose="02010600030101010101" pitchFamily="2" charset="-122"/>
              </a:rPr>
              <a:t>前灯</a:t>
            </a:r>
            <a:endParaRPr lang="zh-CN" sz="2400" b="0">
              <a:ea typeface="宋体" panose="02010600030101010101" pitchFamily="2" charset="-122"/>
            </a:endParaRPr>
          </a:p>
          <a:p>
            <a:pPr indent="0" algn="just" fontAlgn="auto">
              <a:lnSpc>
                <a:spcPct val="130000"/>
              </a:lnSpc>
            </a:pP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前灯安装在汽车的前部。</a:t>
            </a:r>
            <a:r>
              <a:rPr lang="zh-CN" sz="2400" b="0">
                <a:solidFill>
                  <a:srgbClr val="000000"/>
                </a:solidFill>
                <a:ea typeface="宋体" panose="02010600030101010101" pitchFamily="2" charset="-122"/>
              </a:rPr>
              <a:t>有两种类型的前灯：近光和远光。这些灯可以让司机在黑暗中看清道路，</a:t>
            </a:r>
            <a:r>
              <a:rPr lang="zh-CN" sz="2400" b="0">
                <a:solidFill>
                  <a:srgbClr val="000000"/>
                </a:solidFill>
                <a:ea typeface="宋体" panose="02010600030101010101" pitchFamily="2" charset="-122"/>
              </a:rPr>
              <a:t>并向其他道路使用者发出有汽车存在的信号。近光可以提供足够的前方和侧面照明，而不会因过度眩光而导致其他道路使用者看不清楚。远光提供了强烈的光分布，而没有特别控制眩光。</a:t>
            </a:r>
            <a:r>
              <a:rPr lang="en-US" altLang="zh-CN" sz="2400" b="0">
                <a:solidFill>
                  <a:srgbClr val="000000"/>
                </a:solidFill>
                <a:ea typeface="宋体" panose="02010600030101010101" pitchFamily="2" charset="-122"/>
              </a:rPr>
              <a:t>     </a:t>
            </a:r>
            <a:endParaRPr lang="en-US" altLang="zh-CN" sz="2400" b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0" algn="just" fontAlgn="auto">
              <a:lnSpc>
                <a:spcPct val="130000"/>
              </a:lnSpc>
            </a:pPr>
            <a:r>
              <a:rPr lang="en-US" altLang="zh-CN" sz="2400" b="0">
                <a:solidFill>
                  <a:srgbClr val="000000"/>
                </a:solidFill>
                <a:ea typeface="宋体" panose="02010600030101010101" pitchFamily="2" charset="-122"/>
              </a:rPr>
              <a:t>       </a:t>
            </a:r>
            <a:r>
              <a:rPr lang="zh-CN" sz="2400" b="1">
                <a:ea typeface="宋体" panose="02010600030101010101" pitchFamily="2" charset="-122"/>
              </a:rPr>
              <a:t>2. 尾灯</a:t>
            </a:r>
            <a:endParaRPr lang="zh-CN" sz="2400" b="0">
              <a:ea typeface="宋体" panose="02010600030101010101" pitchFamily="2" charset="-122"/>
            </a:endParaRPr>
          </a:p>
          <a:p>
            <a:pPr indent="0" algn="just" fontAlgn="auto">
              <a:lnSpc>
                <a:spcPct val="130000"/>
              </a:lnSpc>
            </a:pP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汽车的尾灯，顾名思义，位于汽车的后部。当前灯打开时，这些灯会自动打开。它们只能产生微弱的红光。然而，尾灯在向后面的司机发出信号方面起着重要的作用。司机</a:t>
            </a:r>
            <a:r>
              <a:rPr lang="zh-CN" sz="2400" b="0">
                <a:ea typeface="宋体" panose="02010600030101010101" pitchFamily="2" charset="-122"/>
              </a:rPr>
              <a:t>会意识到前面有一辆车，并测量前车与他们之间的距离。</a:t>
            </a:r>
            <a:endParaRPr lang="zh-CN" altLang="en-US" sz="24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873760" y="1029970"/>
            <a:ext cx="10565765" cy="3927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80645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70335" y="6209665"/>
            <a:ext cx="515620" cy="51562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367790" y="1029970"/>
            <a:ext cx="9585325" cy="3928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720090" fontAlgn="auto">
              <a:lnSpc>
                <a:spcPct val="130000"/>
              </a:lnSpc>
            </a:pPr>
            <a:r>
              <a:rPr lang="zh-CN" sz="2400" b="1">
                <a:ea typeface="宋体" panose="02010600030101010101" pitchFamily="2" charset="-122"/>
              </a:rPr>
              <a:t>3. 信号灯</a:t>
            </a:r>
            <a:endParaRPr lang="zh-CN" sz="2400" b="1">
              <a:ea typeface="宋体" panose="02010600030101010101" pitchFamily="2" charset="-122"/>
            </a:endParaRPr>
          </a:p>
          <a:p>
            <a:pPr indent="720090" fontAlgn="auto">
              <a:lnSpc>
                <a:spcPct val="130000"/>
              </a:lnSpc>
            </a:pPr>
            <a:r>
              <a:rPr lang="zh-CN" sz="2400" b="0">
                <a:ea typeface="宋体" panose="02010600030101010101" pitchFamily="2" charset="-122"/>
              </a:rPr>
              <a:t>信号灯位于汽车的前后，在前灯和尾灯的旁边。虽然很多人忽略了使用它们，但当汽车要转弯时，它们实际上是向后面的司机发出信号的关键。也就是说，它们指示了汽车将要转向的方向。</a:t>
            </a:r>
            <a:endParaRPr lang="zh-CN" sz="2400" b="0">
              <a:ea typeface="宋体" panose="02010600030101010101" pitchFamily="2" charset="-122"/>
            </a:endParaRPr>
          </a:p>
          <a:p>
            <a:pPr indent="720090" fontAlgn="auto">
              <a:lnSpc>
                <a:spcPct val="130000"/>
              </a:lnSpc>
            </a:pPr>
            <a:r>
              <a:rPr lang="zh-CN" sz="2400" b="1">
                <a:ea typeface="宋体" panose="02010600030101010101" pitchFamily="2" charset="-122"/>
              </a:rPr>
              <a:t>4. 刹车灯</a:t>
            </a:r>
            <a:endParaRPr lang="zh-CN" sz="2400" b="0">
              <a:ea typeface="宋体" panose="02010600030101010101" pitchFamily="2" charset="-122"/>
            </a:endParaRPr>
          </a:p>
          <a:p>
            <a:pPr indent="720090" fontAlgn="auto">
              <a:lnSpc>
                <a:spcPct val="130000"/>
              </a:lnSpc>
            </a:pPr>
            <a:r>
              <a:rPr lang="zh-CN" sz="2400" b="0">
                <a:ea typeface="宋体" panose="02010600030101010101" pitchFamily="2" charset="-122"/>
              </a:rPr>
              <a:t>刹车灯是尾灯，向其他司机发出汽车正在减速或停车的信号。当司机踩刹车时，这些灯就会自动激活。因此，司机不需要操心去打开它们。</a:t>
            </a:r>
            <a:endParaRPr lang="zh-CN" altLang="en-US" sz="2400"/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439420"/>
            <a:ext cx="10049510" cy="51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Match the following car lights in Column I with their Chinese expressions in Column II.    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995"/>
            <a:chOff x="10405" y="144"/>
            <a:chExt cx="8628" cy="737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3" name="流程图: 可选过程 2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4" name="流程图: 可选过程 3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5" name="流程图: 可选过程 4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537210" y="57467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514" name="矩形 514"/>
          <p:cNvSpPr/>
          <p:nvPr/>
        </p:nvSpPr>
        <p:spPr>
          <a:xfrm>
            <a:off x="1191895" y="1131570"/>
            <a:ext cx="3488055" cy="548386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42719B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0"/>
          <a:lstStyle/>
          <a:p>
            <a:pPr marL="333375" algn="ctr" rtl="0" fontAlgn="auto">
              <a:lnSpc>
                <a:spcPct val="120000"/>
              </a:lnSpc>
            </a:pPr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I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1. door light  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2. reading 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3. tail 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4. signal 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5. headlight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6. fog 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7. brake 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8. back-up 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9. daytime running 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10. hazard 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2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11. instrument light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333375" algn="just" rtl="0" fontAlgn="auto">
              <a:lnSpc>
                <a:spcPct val="130000"/>
              </a:lnSpc>
            </a:pP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564" name="矩形 564"/>
          <p:cNvSpPr/>
          <p:nvPr/>
        </p:nvSpPr>
        <p:spPr>
          <a:xfrm>
            <a:off x="6694805" y="1089025"/>
            <a:ext cx="3195320" cy="552640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upright="0"/>
          <a:lstStyle/>
          <a:p>
            <a:pPr algn="l" rtl="0" fontAlgn="auto">
              <a:lnSpc>
                <a:spcPct val="120000"/>
              </a:lnSpc>
            </a:pPr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    </a:t>
            </a:r>
            <a:r>
              <a:rPr lang="en-US" altLang="zh-CN" sz="24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      </a:t>
            </a:r>
            <a:r>
              <a:rPr lang="en-US" altLang="zh-CN" sz="24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II</a:t>
            </a:r>
            <a:endParaRPr lang="en-US" altLang="zh-CN" sz="2400" b="1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A. （转向）</a:t>
            </a: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信号灯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B. 前灯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C. 雾灯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D. 倒车</a:t>
            </a: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E. </a:t>
            </a: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日行灯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F. 车</a:t>
            </a: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门灯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G. 仪表灯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H. </a:t>
            </a: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阅读灯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I. 尾灯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J. 刹车灯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marL="333375" algn="l" rtl="0" fontAlgn="auto">
              <a:lnSpc>
                <a:spcPct val="120000"/>
              </a:lnSpc>
            </a:pP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K. 危险警告</a:t>
            </a:r>
            <a:r>
              <a:rPr lang="en-US" altLang="zh-CN" sz="24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Times New Roman" panose="02020603050405020304"/>
              </a:rPr>
              <a:t>灯</a:t>
            </a:r>
            <a:endParaRPr lang="en-US" altLang="zh-CN" sz="2400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Times New Roman" panose="02020603050405020304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973705" y="1819910"/>
            <a:ext cx="4161790" cy="222758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296285" y="2335530"/>
            <a:ext cx="3829050" cy="251650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789555" y="2726690"/>
            <a:ext cx="4431030" cy="2601595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3251835" y="1792605"/>
            <a:ext cx="3884295" cy="141859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3018790" y="2269490"/>
            <a:ext cx="4138295" cy="1376045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2955290" y="2713990"/>
            <a:ext cx="4211955" cy="1354455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3484245" y="3137535"/>
            <a:ext cx="3609340" cy="177800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3188335" y="4534535"/>
            <a:ext cx="3978910" cy="123825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4500880" y="3550285"/>
            <a:ext cx="2634615" cy="1830705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3950335" y="4428490"/>
            <a:ext cx="3206750" cy="184150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495040" y="5815330"/>
            <a:ext cx="3672205" cy="38100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5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88720" y="685165"/>
            <a:ext cx="8354060" cy="536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Find the lights which fit the descriptions in Task 3.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2" name="流程图: 可选过程 1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537210" y="79819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4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89355" y="1221740"/>
            <a:ext cx="1035685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sz="2400" b="0">
                <a:latin typeface="Times New Roman" panose="02020603050405020304" pitchFamily="18" charset="0"/>
                <a:ea typeface="宋体" panose="02010600030101010101" pitchFamily="2" charset="-122"/>
              </a:rPr>
              <a:t>Which lights ...1. are used to illuminate the roads sufficiently to permit safe night driving</a:t>
            </a:r>
            <a:r>
              <a:rPr lang="zh-CN" altLang="en-US" sz="2400" b="0">
                <a:latin typeface="Times New Roman" panose="02020603050405020304" pitchFamily="18" charset="0"/>
                <a:ea typeface="宋体" panose="02010600030101010101" pitchFamily="2" charset="-122"/>
              </a:rPr>
              <a:t>？</a:t>
            </a:r>
            <a:endParaRPr lang="zh-CN" altLang="en-US" sz="2400" b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 b="0"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  <a:endParaRPr lang="en-US" altLang="zh-CN" sz="2400" b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 b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400" b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sz="2400" b="0">
                <a:latin typeface="Times New Roman" panose="02020603050405020304" pitchFamily="18" charset="0"/>
                <a:ea typeface="宋体" panose="02010600030101010101" pitchFamily="2" charset="-122"/>
              </a:rPr>
              <a:t>2. are used when driving in fog weather?</a:t>
            </a:r>
            <a:endParaRPr lang="en-US" sz="2400" b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sz="2400" b="0"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  <a:endParaRPr lang="en-US" sz="2400" b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sz="2400" b="0">
                <a:latin typeface="Times New Roman" panose="02020603050405020304" pitchFamily="18" charset="0"/>
                <a:ea typeface="宋体" panose="02010600030101010101" pitchFamily="2" charset="-122"/>
              </a:rPr>
              <a:t>3. are designed to make the car more visible in bright, daytime conditions?</a:t>
            </a:r>
            <a:endParaRPr lang="en-US" sz="2400" b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2400"/>
          </a:p>
        </p:txBody>
      </p:sp>
      <p:sp>
        <p:nvSpPr>
          <p:cNvPr id="10" name="文本框 9"/>
          <p:cNvSpPr txBox="1"/>
          <p:nvPr/>
        </p:nvSpPr>
        <p:spPr>
          <a:xfrm>
            <a:off x="1510030" y="2270125"/>
            <a:ext cx="954913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The headlights </a:t>
            </a:r>
            <a:r>
              <a:rPr lang="en-US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are used to illuminate the roads sufficiently to permit safe night driving.</a:t>
            </a:r>
            <a:endParaRPr lang="en-US" altLang="en-US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26540" y="4059555"/>
            <a:ext cx="7823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fog lights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are used when driving in fog weather.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10030" y="5179060"/>
            <a:ext cx="9302115" cy="1891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</a:rPr>
              <a:t>The daytime running lights</a:t>
            </a:r>
            <a:r>
              <a:rPr lang="en-US" altLang="zh-CN" sz="2400">
                <a:solidFill>
                  <a:srgbClr val="FF0000"/>
                </a:solidFill>
              </a:rPr>
              <a:t> </a:t>
            </a:r>
            <a:r>
              <a:rPr lang="en-US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are designed to make the car more visible in bright, daytime conditions.</a:t>
            </a:r>
            <a:endParaRPr lang="en-US" sz="2400" b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endParaRPr lang="en-US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en-US" altLang="zh-CN"/>
              <a:t> </a:t>
            </a:r>
            <a:endParaRPr lang="en-US" altLang="zh-CN"/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2" name="流程图: 可选过程 1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89355" y="1221740"/>
            <a:ext cx="1035685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sz="240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4. are used when the driver shifts into reverse?</a:t>
            </a:r>
            <a:endParaRPr lang="en-US" sz="240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sz="240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   </a:t>
            </a:r>
            <a:endParaRPr lang="en-US" sz="240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sz="240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5. are used to illuminate the back of the car in the night?</a:t>
            </a:r>
            <a:endParaRPr lang="en-US" sz="240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sz="240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6. are used to indicate the direction in which the car is to turn?</a:t>
            </a:r>
            <a:endParaRPr lang="en-US" sz="240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/>
              <a:t>    </a:t>
            </a:r>
            <a:endParaRPr lang="en-US" altLang="zh-CN" sz="2400"/>
          </a:p>
        </p:txBody>
      </p:sp>
      <p:sp>
        <p:nvSpPr>
          <p:cNvPr id="3" name="文本框 2"/>
          <p:cNvSpPr txBox="1"/>
          <p:nvPr/>
        </p:nvSpPr>
        <p:spPr>
          <a:xfrm>
            <a:off x="1454785" y="1898015"/>
            <a:ext cx="8752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The back-up lights</a:t>
            </a:r>
            <a:r>
              <a:rPr lang="en-US" altLang="zh-CN" sz="2400">
                <a:solidFill>
                  <a:srgbClr val="FF0000"/>
                </a:solidFill>
              </a:rPr>
              <a:t> </a:t>
            </a:r>
            <a:r>
              <a:rPr lang="en-US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are used when the driver shifts into reverse.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54785" y="2943225"/>
            <a:ext cx="86410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>
                <a:solidFill>
                  <a:srgbClr val="FF0000"/>
                </a:solidFill>
              </a:rPr>
              <a:t>The tail lights</a:t>
            </a:r>
            <a:r>
              <a:rPr lang="en-US" altLang="zh-CN" sz="2400">
                <a:solidFill>
                  <a:srgbClr val="FF0000"/>
                </a:solidFill>
              </a:rPr>
              <a:t> </a:t>
            </a:r>
            <a:r>
              <a:rPr lang="en-US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are used to illuminate the back of the car in the night. </a:t>
            </a:r>
            <a:r>
              <a:rPr lang="en-US" altLang="zh-CN" sz="2400">
                <a:solidFill>
                  <a:srgbClr val="FF0000"/>
                </a:solidFill>
              </a:rPr>
              <a:t> 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54785" y="3988435"/>
            <a:ext cx="9421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The signal lights</a:t>
            </a:r>
            <a:r>
              <a:rPr lang="en-US" altLang="zh-CN" sz="2400">
                <a:solidFill>
                  <a:srgbClr val="FF0000"/>
                </a:solidFill>
              </a:rPr>
              <a:t> </a:t>
            </a:r>
            <a:r>
              <a:rPr lang="en-US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are used to indicate the direction in which the car is to turn.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542290"/>
            <a:ext cx="10800715" cy="6070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Match the lighting symbols (a-h) to their names and say what they represent.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439" name="矩形 439"/>
          <p:cNvSpPr/>
          <p:nvPr/>
        </p:nvSpPr>
        <p:spPr>
          <a:xfrm>
            <a:off x="537210" y="636270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5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07175" y="91440"/>
            <a:ext cx="5478780" cy="467995"/>
            <a:chOff x="10405" y="144"/>
            <a:chExt cx="8628" cy="737"/>
          </a:xfrm>
        </p:grpSpPr>
        <p:sp>
          <p:nvSpPr>
            <p:cNvPr id="7" name="流程图: 可选过程 6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10" name="流程图: 可选过程 9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5" name="表格 14"/>
          <p:cNvGraphicFramePr/>
          <p:nvPr>
            <p:custDataLst>
              <p:tags r:id="rId5"/>
            </p:custDataLst>
          </p:nvPr>
        </p:nvGraphicFramePr>
        <p:xfrm>
          <a:off x="1440180" y="2902585"/>
          <a:ext cx="9336405" cy="252603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164965"/>
                <a:gridCol w="815340"/>
                <a:gridCol w="3599180"/>
                <a:gridCol w="756920"/>
              </a:tblGrid>
              <a:tr h="712470"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auto high beam indicator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 baseline="0" dirty="0">
                          <a:solidFill>
                            <a:schemeClr val="tx1"/>
                          </a:solidFill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Calibri" panose="020F0502020204030204" charset="0"/>
                          <a:sym typeface="Wingdings 2" panose="05020102010507070707" charset="0"/>
                        </a:rPr>
                        <a:t>▢</a:t>
                      </a:r>
                      <a:endParaRPr lang="en-US" altLang="zh-CN" sz="1600" b="0" spc="120" baseline="0" dirty="0">
                        <a:solidFill>
                          <a:schemeClr val="tx1"/>
                        </a:solidFill>
                        <a:uFillTx/>
                        <a:latin typeface="微软雅黑" panose="020B0503020204020204" charset="-122"/>
                        <a:ea typeface="微软雅黑" panose="020B0503020204020204" charset="-122"/>
                        <a:cs typeface="Calibri" panose="020F0502020204030204" charset="0"/>
                        <a:sym typeface="Wingdings 2" panose="05020102010507070707" charset="0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 beam indicator light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 fontAlgn="auto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600" b="0" spc="120" dirty="0">
                          <a:solidFill>
                            <a:schemeClr val="tx1"/>
                          </a:solidFill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Calibri" panose="020F0502020204030204" charset="0"/>
                          <a:sym typeface="Wingdings 2" panose="05020102010507070707" charset="0"/>
                        </a:rPr>
                        <a:t>▢</a:t>
                      </a:r>
                      <a:endParaRPr lang="en-US" altLang="zh-CN" sz="1600" b="0" spc="120" baseline="0" dirty="0">
                        <a:solidFill>
                          <a:schemeClr val="tx1"/>
                        </a:solidFill>
                        <a:uFillTx/>
                        <a:latin typeface="微软雅黑" panose="020B0503020204020204" charset="-122"/>
                        <a:ea typeface="微软雅黑" panose="020B0503020204020204" charset="-122"/>
                        <a:cs typeface="Calibri" panose="020F0502020204030204" charset="0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0560"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direction/signal indicator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spc="120" dirty="0">
                          <a:solidFill>
                            <a:schemeClr val="tx1"/>
                          </a:solidFill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Calibri" panose="020F0502020204030204" charset="0"/>
                          <a:sym typeface="Wingdings 2" panose="05020102010507070707" charset="0"/>
                        </a:rPr>
                        <a:t>▢</a:t>
                      </a:r>
                      <a:endParaRPr lang="en-US" altLang="zh-CN" sz="1600" b="0" spc="120" baseline="0" dirty="0">
                        <a:solidFill>
                          <a:schemeClr val="tx1"/>
                        </a:solidFill>
                        <a:uFillTx/>
                        <a:latin typeface="微软雅黑" panose="020B0503020204020204" charset="-122"/>
                        <a:ea typeface="微软雅黑" panose="020B0503020204020204" charset="-122"/>
                        <a:cs typeface="Calibri" panose="020F0502020204030204" charset="0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low beam indicator light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 fontAlgn="auto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600" spc="120" dirty="0">
                          <a:solidFill>
                            <a:schemeClr val="tx1"/>
                          </a:solidFill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Calibri" panose="020F0502020204030204" charset="0"/>
                          <a:sym typeface="Wingdings 2" panose="05020102010507070707" charset="0"/>
                        </a:rPr>
                        <a:t>▢</a:t>
                      </a:r>
                      <a:endParaRPr lang="en-US" altLang="zh-CN" sz="1600" b="0" spc="120" baseline="0" dirty="0">
                        <a:solidFill>
                          <a:schemeClr val="tx1"/>
                        </a:solidFill>
                        <a:uFillTx/>
                        <a:latin typeface="微软雅黑" panose="020B0503020204020204" charset="-122"/>
                        <a:ea typeface="微软雅黑" panose="020B0503020204020204" charset="-122"/>
                        <a:cs typeface="Calibri" panose="020F0502020204030204" charset="0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1500"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side light indicator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spc="120" dirty="0">
                          <a:solidFill>
                            <a:schemeClr val="tx1"/>
                          </a:solidFill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Calibri" panose="020F0502020204030204" charset="0"/>
                          <a:sym typeface="Wingdings 2" panose="05020102010507070707" charset="0"/>
                        </a:rPr>
                        <a:t>▢</a:t>
                      </a:r>
                      <a:endParaRPr lang="en-US" altLang="zh-CN" sz="1600" b="0" spc="120" baseline="0" dirty="0">
                        <a:solidFill>
                          <a:schemeClr val="tx1"/>
                        </a:solidFill>
                        <a:uFillTx/>
                        <a:latin typeface="微软雅黑" panose="020B0503020204020204" charset="-122"/>
                        <a:ea typeface="微软雅黑" panose="020B0503020204020204" charset="-122"/>
                        <a:cs typeface="Calibri" panose="020F0502020204030204" charset="0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rear fog indicator light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 fontAlgn="auto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600" spc="120" dirty="0">
                          <a:solidFill>
                            <a:schemeClr val="tx1"/>
                          </a:solidFill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Calibri" panose="020F0502020204030204" charset="0"/>
                          <a:sym typeface="Wingdings 2" panose="05020102010507070707" charset="0"/>
                        </a:rPr>
                        <a:t>▢</a:t>
                      </a:r>
                      <a:endParaRPr lang="en-US" altLang="zh-CN" sz="1600" b="0" spc="120" baseline="0" dirty="0">
                        <a:solidFill>
                          <a:schemeClr val="tx1"/>
                        </a:solidFill>
                        <a:uFillTx/>
                        <a:latin typeface="微软雅黑" panose="020B0503020204020204" charset="-122"/>
                        <a:ea typeface="微软雅黑" panose="020B0503020204020204" charset="-122"/>
                        <a:cs typeface="Calibri" panose="020F0502020204030204" charset="0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1500"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front fog indicator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spc="120" dirty="0">
                          <a:solidFill>
                            <a:schemeClr val="tx1"/>
                          </a:solidFill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Calibri" panose="020F0502020204030204" charset="0"/>
                          <a:sym typeface="Wingdings 2" panose="05020102010507070707" charset="0"/>
                        </a:rPr>
                        <a:t>▢</a:t>
                      </a:r>
                      <a:endParaRPr lang="en-US" altLang="zh-CN" sz="1600" b="0" spc="120" baseline="0" dirty="0">
                        <a:solidFill>
                          <a:schemeClr val="tx1"/>
                        </a:solidFill>
                        <a:uFillTx/>
                        <a:latin typeface="微软雅黑" panose="020B0503020204020204" charset="-122"/>
                        <a:ea typeface="微软雅黑" panose="020B0503020204020204" charset="-122"/>
                        <a:cs typeface="Calibri" panose="020F0502020204030204" charset="0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lamp out indicator light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 fontAlgn="auto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600" spc="120" dirty="0">
                          <a:solidFill>
                            <a:schemeClr val="tx1"/>
                          </a:solidFill>
                          <a:uFillTx/>
                          <a:latin typeface="微软雅黑" panose="020B0503020204020204" charset="-122"/>
                          <a:ea typeface="微软雅黑" panose="020B0503020204020204" charset="-122"/>
                          <a:cs typeface="Calibri" panose="020F0502020204030204" charset="0"/>
                          <a:sym typeface="Wingdings 2" panose="05020102010507070707" charset="0"/>
                        </a:rPr>
                        <a:t>▢</a:t>
                      </a:r>
                      <a:endParaRPr lang="en-US" altLang="zh-CN" sz="1600" b="0" spc="120" baseline="0" dirty="0">
                        <a:solidFill>
                          <a:schemeClr val="tx1"/>
                        </a:solidFill>
                        <a:uFillTx/>
                        <a:latin typeface="微软雅黑" panose="020B0503020204020204" charset="-122"/>
                        <a:ea typeface="微软雅黑" panose="020B0503020204020204" charset="-122"/>
                        <a:cs typeface="Calibri" panose="020F0502020204030204" charset="0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>
            <p:custDataLst>
              <p:tags r:id="rId6"/>
            </p:custDataLst>
          </p:nvPr>
        </p:nvSpPr>
        <p:spPr>
          <a:xfrm>
            <a:off x="5878195" y="2988945"/>
            <a:ext cx="2800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7"/>
            </p:custDataLst>
          </p:nvPr>
        </p:nvSpPr>
        <p:spPr>
          <a:xfrm>
            <a:off x="5792470" y="3736975"/>
            <a:ext cx="452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/>
          <p:cNvSpPr txBox="1"/>
          <p:nvPr>
            <p:custDataLst>
              <p:tags r:id="rId8"/>
            </p:custDataLst>
          </p:nvPr>
        </p:nvSpPr>
        <p:spPr>
          <a:xfrm>
            <a:off x="5878195" y="4325620"/>
            <a:ext cx="4152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9"/>
            </p:custDataLst>
          </p:nvPr>
        </p:nvSpPr>
        <p:spPr>
          <a:xfrm>
            <a:off x="5843905" y="4921250"/>
            <a:ext cx="3016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10"/>
            </p:custDataLst>
          </p:nvPr>
        </p:nvSpPr>
        <p:spPr>
          <a:xfrm>
            <a:off x="10137775" y="2988945"/>
            <a:ext cx="5486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/>
          <p:cNvSpPr txBox="1"/>
          <p:nvPr>
            <p:custDataLst>
              <p:tags r:id="rId11"/>
            </p:custDataLst>
          </p:nvPr>
        </p:nvSpPr>
        <p:spPr>
          <a:xfrm>
            <a:off x="10073005" y="3725545"/>
            <a:ext cx="636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34"/>
          <p:cNvSpPr txBox="1"/>
          <p:nvPr>
            <p:custDataLst>
              <p:tags r:id="rId12"/>
            </p:custDataLst>
          </p:nvPr>
        </p:nvSpPr>
        <p:spPr>
          <a:xfrm>
            <a:off x="10245090" y="4357370"/>
            <a:ext cx="3340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13"/>
            </p:custDataLst>
          </p:nvPr>
        </p:nvSpPr>
        <p:spPr>
          <a:xfrm>
            <a:off x="10222230" y="4939665"/>
            <a:ext cx="485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</a:rPr>
              <a:t>b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669415" y="1303020"/>
            <a:ext cx="8259445" cy="1322705"/>
            <a:chOff x="589" y="2095"/>
            <a:chExt cx="13007" cy="2083"/>
          </a:xfrm>
        </p:grpSpPr>
        <p:pic>
          <p:nvPicPr>
            <p:cNvPr id="513" name="图片 513" descr="Lesson 14 light symbol 4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947" y="2095"/>
              <a:ext cx="1255" cy="1348"/>
            </a:xfrm>
            <a:prstGeom prst="rect">
              <a:avLst/>
            </a:prstGeom>
          </p:spPr>
        </p:pic>
        <p:pic>
          <p:nvPicPr>
            <p:cNvPr id="521" name="图片 521" descr="Lesson 14 light symbol 9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626" y="2095"/>
              <a:ext cx="1255" cy="1348"/>
            </a:xfrm>
            <a:prstGeom prst="rect">
              <a:avLst/>
            </a:prstGeom>
            <a:noFill/>
          </p:spPr>
        </p:pic>
        <p:sp>
          <p:nvSpPr>
            <p:cNvPr id="20" name="文本框 19"/>
            <p:cNvSpPr txBox="1"/>
            <p:nvPr/>
          </p:nvSpPr>
          <p:spPr>
            <a:xfrm>
              <a:off x="877" y="3443"/>
              <a:ext cx="51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749" y="3443"/>
              <a:ext cx="3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449" y="3443"/>
              <a:ext cx="317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078" y="3443"/>
              <a:ext cx="536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9" name="图片 512" descr="Lesson 14 light symbol 5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17"/>
            <a:stretch>
              <a:fillRect/>
            </a:stretch>
          </p:blipFill>
          <p:spPr>
            <a:xfrm>
              <a:off x="7305" y="2095"/>
              <a:ext cx="1255" cy="1348"/>
            </a:xfrm>
            <a:prstGeom prst="rect">
              <a:avLst/>
            </a:prstGeom>
          </p:spPr>
        </p:pic>
        <p:pic>
          <p:nvPicPr>
            <p:cNvPr id="30" name="图片 510" descr="Lesson 14 light symbol 6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19"/>
            <a:stretch>
              <a:fillRect/>
            </a:stretch>
          </p:blipFill>
          <p:spPr>
            <a:xfrm>
              <a:off x="8984" y="2095"/>
              <a:ext cx="1255" cy="1348"/>
            </a:xfrm>
            <a:prstGeom prst="rect">
              <a:avLst/>
            </a:prstGeom>
          </p:spPr>
        </p:pic>
        <p:pic>
          <p:nvPicPr>
            <p:cNvPr id="37" name="图片 523" descr="lesson 14 light symbol 14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10663" y="2106"/>
              <a:ext cx="1255" cy="1348"/>
            </a:xfrm>
            <a:prstGeom prst="rect">
              <a:avLst/>
            </a:prstGeom>
          </p:spPr>
        </p:pic>
        <p:pic>
          <p:nvPicPr>
            <p:cNvPr id="38" name="图片 494" descr="Lesson 14 light symbol 10"/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23"/>
            <a:stretch>
              <a:fillRect/>
            </a:stretch>
          </p:blipFill>
          <p:spPr>
            <a:xfrm>
              <a:off x="12342" y="2095"/>
              <a:ext cx="1255" cy="1348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>
              <p:custDataLst>
                <p:tags r:id="rId24"/>
              </p:custDataLst>
            </p:nvPr>
          </p:nvSpPr>
          <p:spPr>
            <a:xfrm>
              <a:off x="7673" y="3402"/>
              <a:ext cx="519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文本框 39"/>
            <p:cNvSpPr txBox="1"/>
            <p:nvPr>
              <p:custDataLst>
                <p:tags r:id="rId25"/>
              </p:custDataLst>
            </p:nvPr>
          </p:nvSpPr>
          <p:spPr>
            <a:xfrm>
              <a:off x="9251" y="3446"/>
              <a:ext cx="544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文本框 40"/>
            <p:cNvSpPr txBox="1"/>
            <p:nvPr>
              <p:custDataLst>
                <p:tags r:id="rId26"/>
              </p:custDataLst>
            </p:nvPr>
          </p:nvSpPr>
          <p:spPr>
            <a:xfrm>
              <a:off x="11033" y="3454"/>
              <a:ext cx="604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3" name="图片 517" descr="Lesson 14 light symbol 3"/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268" y="2095"/>
              <a:ext cx="1255" cy="1348"/>
            </a:xfrm>
            <a:prstGeom prst="rect">
              <a:avLst/>
            </a:prstGeom>
          </p:spPr>
        </p:pic>
        <p:pic>
          <p:nvPicPr>
            <p:cNvPr id="44" name="图片 518" descr="Lesson 14 light symbol 1"/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589" y="2095"/>
              <a:ext cx="1255" cy="1348"/>
            </a:xfrm>
            <a:prstGeom prst="rect">
              <a:avLst/>
            </a:prstGeom>
          </p:spPr>
        </p:pic>
        <p:sp>
          <p:nvSpPr>
            <p:cNvPr id="45" name="文本框 44"/>
            <p:cNvSpPr txBox="1"/>
            <p:nvPr>
              <p:custDataLst>
                <p:tags r:id="rId29"/>
              </p:custDataLst>
            </p:nvPr>
          </p:nvSpPr>
          <p:spPr>
            <a:xfrm>
              <a:off x="12703" y="3454"/>
              <a:ext cx="607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custDataLst>
      <p:tags r:id="rId30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22" grpId="0"/>
      <p:bldP spid="22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18235" y="540385"/>
            <a:ext cx="10800715" cy="566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Choose a suitable expression for each blank to complete the following conversation.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439" name="矩形 439"/>
          <p:cNvSpPr/>
          <p:nvPr/>
        </p:nvSpPr>
        <p:spPr>
          <a:xfrm>
            <a:off x="537210" y="70294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6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91895" y="1035685"/>
            <a:ext cx="7527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Situation: 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 is a mechanic in a 4S store, 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is a customer.  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7" name="矩形 567"/>
          <p:cNvSpPr/>
          <p:nvPr/>
        </p:nvSpPr>
        <p:spPr>
          <a:xfrm>
            <a:off x="324485" y="2114550"/>
            <a:ext cx="3381375" cy="3555365"/>
          </a:xfrm>
          <a:prstGeom prst="rect">
            <a:avLst/>
          </a:prstGeom>
          <a:gradFill rotWithShape="1">
            <a:gsLst>
              <a:gs pos="0">
                <a:srgbClr val="F3E6D7">
                  <a:alpha val="100000"/>
                </a:srgbClr>
              </a:gs>
              <a:gs pos="64999">
                <a:srgbClr val="F6EDE1">
                  <a:alpha val="100000"/>
                </a:srgbClr>
              </a:gs>
              <a:gs pos="100000">
                <a:srgbClr val="F9F3EB">
                  <a:alpha val="100000"/>
                </a:srgbClr>
              </a:gs>
            </a:gsLst>
            <a:lin ang="0" scaled="1"/>
            <a:tileRect/>
          </a:gradFill>
          <a:ln w="12700" cap="flat" cmpd="sng">
            <a:solidFill>
              <a:srgbClr val="DAED05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0"/>
          <a:lstStyle/>
          <a:p>
            <a:pPr algn="l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1.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I’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ll check it right now.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2. What should we do next?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3. I’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d like you to check the car for me.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4. I can’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t turn on the fog light.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07175" y="91440"/>
            <a:ext cx="5478780" cy="467995"/>
            <a:chOff x="10405" y="144"/>
            <a:chExt cx="8628" cy="737"/>
          </a:xfrm>
        </p:grpSpPr>
        <p:sp>
          <p:nvSpPr>
            <p:cNvPr id="7" name="流程图: 可选过程 6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10" name="流程图: 可选过程 9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15" name="矩形 572"/>
          <p:cNvSpPr/>
          <p:nvPr/>
        </p:nvSpPr>
        <p:spPr>
          <a:xfrm>
            <a:off x="3894455" y="1457960"/>
            <a:ext cx="8025130" cy="5253355"/>
          </a:xfrm>
          <a:prstGeom prst="rect">
            <a:avLst/>
          </a:prstGeom>
          <a:solidFill>
            <a:srgbClr val="FFFFFF"/>
          </a:solidFill>
          <a:ln w="12700" cap="rnd" cmpd="sng">
            <a:solidFill>
              <a:srgbClr val="42719B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0"/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Good morning, Madam. What can I do for you?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Good morning. ________________________________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Is there anything wrong with it?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Yes, ________________________ I am really worried 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about it.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Don’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t worry. 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(After a few minutes)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Not a big deal. The light bulb is burned out.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Oh, really? ________________________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Wait a moment, please! I will change it for you.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That’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s good. Thanks a lot.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07175" y="2023110"/>
            <a:ext cx="48113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I’d like  you to check the car for me. 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425440" y="2860675"/>
            <a:ext cx="373062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30000"/>
              </a:lnSpc>
            </a:pPr>
            <a:r>
              <a:rPr lang="en-US" altLang="zh-CN" sz="2400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I can’t turn on the fog light.</a:t>
            </a:r>
            <a:endParaRPr lang="en-US" altLang="zh-CN" sz="2400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31915" y="3828415"/>
            <a:ext cx="296481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30000"/>
              </a:lnSpc>
            </a:pPr>
            <a:r>
              <a:rPr lang="en-US" altLang="zh-CN" sz="2400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I’ll check it right now.</a:t>
            </a:r>
            <a:endParaRPr lang="en-US" altLang="zh-CN" sz="2400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26810" y="5230495"/>
            <a:ext cx="353758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30000"/>
              </a:lnSpc>
            </a:pPr>
            <a:r>
              <a:rPr lang="en-US" altLang="zh-CN" sz="2400" kern="1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What should we do next?</a:t>
            </a:r>
            <a:endParaRPr lang="en-US" altLang="zh-CN" sz="2400" kern="1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1" grpId="0"/>
      <p:bldP spid="11" grpId="1"/>
      <p:bldP spid="19" grpId="0"/>
      <p:bldP spid="19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792730" y="4221480"/>
            <a:ext cx="2246630" cy="6597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788025" y="2869565"/>
            <a:ext cx="3028315" cy="625475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792730" y="2824480"/>
            <a:ext cx="2235200" cy="7042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527425" y="1470660"/>
            <a:ext cx="736600" cy="4130040"/>
          </a:xfrm>
          <a:prstGeom prst="rect">
            <a:avLst/>
          </a:prstGeom>
          <a:noFill/>
          <a:ln w="57150" cmpd="sng">
            <a:solidFill>
              <a:srgbClr val="FF0000"/>
            </a:solidFill>
            <a:prstDash val="solid"/>
          </a:ln>
        </p:spPr>
        <p:txBody>
          <a:bodyPr vert="eaVert" wrap="square" rtlCol="0">
            <a:spAutoFit/>
          </a:bodyPr>
          <a:p>
            <a:endParaRPr lang="en-US" altLang="zh-CN" sz="3600"/>
          </a:p>
        </p:txBody>
      </p:sp>
      <p:sp>
        <p:nvSpPr>
          <p:cNvPr id="15" name="矩形 14"/>
          <p:cNvSpPr/>
          <p:nvPr/>
        </p:nvSpPr>
        <p:spPr>
          <a:xfrm rot="5400000">
            <a:off x="7697470" y="3714115"/>
            <a:ext cx="711200" cy="3061970"/>
          </a:xfrm>
          <a:prstGeom prst="rect">
            <a:avLst/>
          </a:prstGeom>
          <a:solidFill>
            <a:srgbClr val="BAD699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290060" y="2146300"/>
            <a:ext cx="711200" cy="207391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5400000">
            <a:off x="1795780" y="3128010"/>
            <a:ext cx="2701925" cy="76327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027930" y="3532505"/>
            <a:ext cx="4555490" cy="68770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763260" y="2158365"/>
            <a:ext cx="3072130" cy="6445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27295" y="1470660"/>
            <a:ext cx="2288540" cy="687705"/>
          </a:xfrm>
          <a:prstGeom prst="rect">
            <a:avLst/>
          </a:prstGeom>
          <a:solidFill>
            <a:schemeClr val="bg1">
              <a:lumMod val="6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559435"/>
            <a:ext cx="3178175" cy="566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Complete the word search.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439" name="矩形 439"/>
          <p:cNvSpPr/>
          <p:nvPr/>
        </p:nvSpPr>
        <p:spPr>
          <a:xfrm>
            <a:off x="537210" y="70294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7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22950" y="2164715"/>
            <a:ext cx="747395" cy="34359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aphicFrame>
        <p:nvGraphicFramePr>
          <p:cNvPr id="10" name="表格 9"/>
          <p:cNvGraphicFramePr/>
          <p:nvPr>
            <p:custDataLst>
              <p:tags r:id="rId1"/>
            </p:custDataLst>
          </p:nvPr>
        </p:nvGraphicFramePr>
        <p:xfrm>
          <a:off x="2775585" y="1459865"/>
          <a:ext cx="6817995" cy="413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9460"/>
                <a:gridCol w="756285"/>
                <a:gridCol w="755650"/>
                <a:gridCol w="759460"/>
                <a:gridCol w="734695"/>
                <a:gridCol w="781050"/>
                <a:gridCol w="758190"/>
                <a:gridCol w="753745"/>
                <a:gridCol w="759460"/>
              </a:tblGrid>
              <a:tr h="688340"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340"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340"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340"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340"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340"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30000"/>
                        </a:lnSpc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6607175" y="91440"/>
            <a:ext cx="5478780" cy="467995"/>
            <a:chOff x="10405" y="144"/>
            <a:chExt cx="8628" cy="737"/>
          </a:xfrm>
        </p:grpSpPr>
        <p:sp>
          <p:nvSpPr>
            <p:cNvPr id="14" name="流程图: 可选过程 13">
              <a:hlinkClick r:id="rId2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16" name="流程图: 可选过程 15">
              <a:hlinkClick r:id="rId3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17" name="流程图: 可选过程 16">
              <a:hlinkClick r:id="rId4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19" name="流程图: 可选过程 18">
              <a:hlinkClick r:id="rId5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1" grpId="0" bldLvl="0" animBg="1"/>
      <p:bldP spid="12" grpId="0" bldLvl="0" animBg="1"/>
      <p:bldP spid="13" grpId="0" bldLvl="0" animBg="1"/>
      <p:bldP spid="15" grpId="0" bldLvl="0" animBg="1"/>
      <p:bldP spid="18" grpId="0" bldLvl="0" animBg="1"/>
      <p:bldP spid="18" grpId="1" animBg="1"/>
      <p:bldP spid="3" grpId="0" bldLvl="0" animBg="1"/>
      <p:bldP spid="4" grpId="0" bldLvl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235325" y="2706370"/>
            <a:ext cx="5721350" cy="14452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en-US" altLang="zh-CN" sz="8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you!</a:t>
            </a:r>
            <a:endParaRPr lang="en-US" altLang="zh-CN" sz="8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图片 2" descr="学校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7945" y="2706370"/>
            <a:ext cx="9516745" cy="14160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99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99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9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8" name="表格 17"/>
          <p:cNvGraphicFramePr/>
          <p:nvPr>
            <p:custDataLst>
              <p:tags r:id="rId5"/>
            </p:custDataLst>
          </p:nvPr>
        </p:nvGraphicFramePr>
        <p:xfrm>
          <a:off x="2379980" y="1140460"/>
          <a:ext cx="7660640" cy="5384800"/>
        </p:xfrm>
        <a:graphic>
          <a:graphicData uri="http://schemas.openxmlformats.org/drawingml/2006/table">
            <a:tbl>
              <a:tblPr/>
              <a:tblGrid>
                <a:gridCol w="3830320"/>
                <a:gridCol w="3830320"/>
              </a:tblGrid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lighting system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 beam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visibility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signal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headlight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distribution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daytime running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lateral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fog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illumination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tail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glare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brake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intense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back-up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crucial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hazard light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activate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384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low beam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</a:tbl>
          </a:graphicData>
        </a:graphic>
      </p:graphicFrame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054735" y="1026160"/>
            <a:ext cx="10882630" cy="52343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Choose the correct answer for each question below.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endParaRPr lang="en-US" sz="2000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461010" y="1144270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585" name="矩形 585"/>
          <p:cNvSpPr>
            <a:spLocks noRot="1"/>
          </p:cNvSpPr>
          <p:nvPr/>
        </p:nvSpPr>
        <p:spPr>
          <a:xfrm>
            <a:off x="688340" y="1825625"/>
            <a:ext cx="11150600" cy="4597400"/>
          </a:xfrm>
          <a:prstGeom prst="rect">
            <a:avLst/>
          </a:prstGeom>
          <a:solidFill>
            <a:srgbClr val="FFFFFF">
              <a:alpha val="10001"/>
            </a:srgbClr>
          </a:solidFill>
          <a:ln w="12700" cap="flat" cmpd="sng">
            <a:solidFill>
              <a:srgbClr val="42719B"/>
            </a:solidFill>
            <a:prstDash val="sysDot"/>
            <a:miter/>
            <a:headEnd type="none" w="med" len="med"/>
            <a:tailEnd type="none" w="med" len="med"/>
          </a:ln>
        </p:spPr>
        <p:txBody>
          <a:bodyPr upright="1"/>
          <a:lstStyle/>
          <a:p>
            <a:pPr algn="just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1. What are the car lights designed for? 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A. For safe driving                         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B. Increasing the car’s visibility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C. For the sake of beauty               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D. Both A and B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 latinLnBrk="0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2. Which of the following statements is not true?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 latinLnBrk="0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A. Cars are equipped with lights of various functions.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 latinLnBrk="0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B. Car lights are installed in different locations.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 latinLnBrk="0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C. Brake lights are the same with the taillights.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 latinLnBrk="0">
              <a:lnSpc>
                <a:spcPct val="15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 D. Brakes lights are rear lights.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 latinLnBrk="0">
              <a:lnSpc>
                <a:spcPct val="150000"/>
              </a:lnSpc>
            </a:pPr>
            <a:r>
              <a:rPr lang="en-US" altLang="zh-CN" sz="105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 </a:t>
            </a:r>
            <a:endParaRPr lang="en-US" altLang="zh-CN" sz="105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00000">
            <a:off x="5161915" y="3147060"/>
            <a:ext cx="563245" cy="5632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00000">
            <a:off x="965835" y="5311775"/>
            <a:ext cx="563245" cy="56324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035685" y="542925"/>
            <a:ext cx="5335905" cy="637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+mj-lt"/>
                <a:cs typeface="+mj-lt"/>
              </a:rPr>
              <a:t>Fill in the blanks with the missing words.</a:t>
            </a:r>
            <a:endParaRPr lang="en-US" sz="2000" b="1" dirty="0">
              <a:solidFill>
                <a:schemeClr val="tx1"/>
              </a:solidFill>
              <a:latin typeface="+mj-lt"/>
              <a:cs typeface="+mj-lt"/>
            </a:endParaRPr>
          </a:p>
          <a:p>
            <a:pPr marL="0" indent="0" eaLnBrk="0" hangingPunct="0">
              <a:lnSpc>
                <a:spcPct val="130000"/>
              </a:lnSpc>
              <a:buFontTx/>
              <a:buNone/>
            </a:pPr>
            <a:endParaRPr lang="en-US" sz="2000" b="1" dirty="0">
              <a:solidFill>
                <a:schemeClr val="tx1"/>
              </a:solidFill>
              <a:latin typeface="+mj-lt"/>
              <a:cs typeface="+mj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0" name="表格 9"/>
          <p:cNvGraphicFramePr/>
          <p:nvPr>
            <p:custDataLst>
              <p:tags r:id="rId5"/>
            </p:custDataLst>
          </p:nvPr>
        </p:nvGraphicFramePr>
        <p:xfrm>
          <a:off x="341630" y="1234440"/>
          <a:ext cx="11437620" cy="4565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7830"/>
                <a:gridCol w="9749790"/>
              </a:tblGrid>
              <a:tr h="2370455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Headlights</a:t>
                      </a:r>
                      <a:endParaRPr 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Headlights are attached to the 1____________ of a car. There are two types of headlights: 2________________ and 3_______________. These lights allow the driver to see the 4________________ in the dark and  5_______________ to other road users that a car is present. 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2111375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Tail lights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car’s tail lights are located at the 6_____________ of the car. These lights turn on 7________________ when the headlights are on. They are only able to generate a 8_____________ red light. 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39" name="矩形 439"/>
          <p:cNvSpPr/>
          <p:nvPr/>
        </p:nvSpPr>
        <p:spPr>
          <a:xfrm>
            <a:off x="461010" y="66230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88685" y="1374775"/>
            <a:ext cx="15862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22395" y="1903095"/>
            <a:ext cx="1972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beam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02120" y="1905000"/>
            <a:ext cx="2548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beam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15535" y="2435860"/>
            <a:ext cx="18865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 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roadway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786620" y="2435225"/>
            <a:ext cx="15176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693535" y="3710940"/>
            <a:ext cx="1590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rear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359785" y="4271645"/>
            <a:ext cx="2220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automatically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922395" y="4829810"/>
            <a:ext cx="14846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subtle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1" grpId="0"/>
      <p:bldP spid="11" grpId="1"/>
      <p:bldP spid="12" grpId="0"/>
      <p:bldP spid="12" grpId="1"/>
      <p:bldP spid="13" grpId="0"/>
      <p:bldP spid="13" grpId="1"/>
      <p:bldP spid="26" grpId="0"/>
      <p:bldP spid="26" grpId="1"/>
      <p:bldP spid="27" grpId="0"/>
      <p:bldP spid="27" grpId="1"/>
      <p:bldP spid="28" grpId="0"/>
      <p:bldP spid="28" grpId="1"/>
      <p:bldP spid="30" grpId="0"/>
      <p:bldP spid="3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0" name="表格 9"/>
          <p:cNvGraphicFramePr/>
          <p:nvPr>
            <p:custDataLst>
              <p:tags r:id="rId5"/>
            </p:custDataLst>
          </p:nvPr>
        </p:nvGraphicFramePr>
        <p:xfrm>
          <a:off x="824230" y="1202055"/>
          <a:ext cx="10870565" cy="4159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470"/>
                <a:gridCol w="9269095"/>
              </a:tblGrid>
              <a:tr h="23749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Signal lights</a:t>
                      </a:r>
                      <a:endParaRPr 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Minvan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algn="just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Signal lights are located at the front and rear of the car, beside the 9___________ and tail lights. They are crucial in 10________________ drivers behind when the car is about to make a turn. That’s to say, they indicate the 11_________________ the car is going to turn to.</a:t>
                      </a:r>
                      <a:endParaRPr 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784985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Brake lights</a:t>
                      </a:r>
                      <a:endParaRPr 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algn="just"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Brake lights signal other drivers that the car is slowing down or 12</a:t>
                      </a:r>
                      <a:r>
                        <a:rPr lang="en-US" altLang="en-US" sz="24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_____________</a:t>
                      </a:r>
                      <a:r>
                        <a:rPr lang="en-US" alt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These lights are automatically 13____________ when the driver steps on the brake pedal.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2802255" y="1838325"/>
            <a:ext cx="15627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headlights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80525" y="1838325"/>
            <a:ext cx="1757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signaling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51705" y="2950845"/>
            <a:ext cx="16173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direction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802255" y="4210685"/>
            <a:ext cx="2131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mak</a:t>
            </a:r>
            <a:r>
              <a:rPr lang="en-US" altLang="zh-CN" sz="2400" b="1">
                <a:solidFill>
                  <a:srgbClr val="FF0000"/>
                </a:solidFill>
              </a:rPr>
              <a:t>ing</a:t>
            </a:r>
            <a:r>
              <a:rPr lang="zh-CN" altLang="en-US" sz="2400" b="1">
                <a:solidFill>
                  <a:srgbClr val="FF0000"/>
                </a:solidFill>
              </a:rPr>
              <a:t> a stop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185275" y="4210685"/>
            <a:ext cx="1379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activated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21" grpId="0"/>
      <p:bldP spid="21" grpId="1"/>
      <p:bldP spid="22" grpId="0"/>
      <p:bldP spid="2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654685" y="866775"/>
            <a:ext cx="10882630" cy="5124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1800" y="1174115"/>
            <a:ext cx="434340" cy="43434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969010" y="1102995"/>
            <a:ext cx="10253980" cy="3219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457200" algn="just" fontAlgn="auto">
              <a:lnSpc>
                <a:spcPct val="130000"/>
              </a:lnSpc>
            </a:pP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Since the invention of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,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lighting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has been an important and necessary subsystem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which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 is vital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safe driving. It lights the roadway for the driver and increases the car’s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visibility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The lighting system includes various lights such as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headl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ight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,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daytime running lights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, signal lights,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</a:rPr>
              <a:t>fog lights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</a:rPr>
              <a:t>,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tail lights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,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brake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lights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,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</a:rPr>
              <a:t>back-up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 lights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, and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hazard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lights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.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These lights are usually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mounted on the front, rear,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sides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of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cs typeface="Open Sans" panose="020B0606030504020204" charset="0"/>
              </a:rPr>
              <a:t> 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</a:t>
            </a:r>
            <a:r>
              <a:rPr lang="en-US" sz="2400" b="0">
                <a:solidFill>
                  <a:srgbClr val="212529"/>
                </a:solidFill>
                <a:latin typeface="Times New Roman" panose="02020603050405020304" pitchFamily="18" charset="0"/>
              </a:rPr>
              <a:t>.</a:t>
            </a:r>
            <a:endParaRPr lang="zh-CN" altLang="en-US" sz="24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654685" y="427355"/>
            <a:ext cx="10882630" cy="6212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Headlights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Headlights are attached to the front of a car. There are two types of headlights—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beam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beam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These lights allow the driver to see the roadway in the dark and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other road users that a car is present. Low beams provide a light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give adequate forward and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lateral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illumination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without blinding other road users with excessive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glare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High beams provide an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light with no particular control of glare.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Tail lights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car’s tail lights, as the name suggests, are located at the rear of the car. These lights turn on automatically when the headlights are on. They are only able to generate a subtle red light. Nevertheless, tail lights play an important role in signaling drivers behind. The drivers can recognize that there is a car in front and measure the distance between the car and theirs. 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345" y="565150"/>
            <a:ext cx="434340" cy="4343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563880" y="742315"/>
            <a:ext cx="10882630" cy="5029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Signal Lights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 lights are located at the front and rear of the car, beside the headlights and tail lights. Although a lot of people neglect using them, they are actually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crucial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signaling drivers behind when the car is about to make a turn. That’s to say, they indicate the direction the car is going to turn to.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Brake lights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Brake lights are rear lights that signal other drivers that the car is slowing down or making a stop. These lights are automatically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activated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when the driver steps on the brake pedal. Hence, the driver will not have to worry about turning them on, unlike signal lights.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345" y="833120"/>
            <a:ext cx="434340" cy="4343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485265" y="1368425"/>
            <a:ext cx="10085070" cy="3978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33437323831373b333530353430323bb7b5bbd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70335" y="6231890"/>
            <a:ext cx="515620" cy="51562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560830" y="1799590"/>
            <a:ext cx="9232900" cy="2009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720090" fontAlgn="auto">
              <a:lnSpc>
                <a:spcPct val="130000"/>
              </a:lnSpc>
            </a:pPr>
            <a:r>
              <a:rPr lang="zh-CN" sz="2400" b="0">
                <a:solidFill>
                  <a:srgbClr val="212529"/>
                </a:solidFill>
                <a:ea typeface="宋体" panose="02010600030101010101" pitchFamily="2" charset="-122"/>
              </a:rPr>
              <a:t>自汽车发明以来，照明就一直是一个重要而必要的子系统，对安全驾驶至关重要。它为司机照亮道路，增加汽车的可见度。照明系统包括各种灯，如前灯、日行灯、信号灯、雾灯、尾灯、刹车灯、倒车灯和危险警示灯。这些灯通常安装在汽车的前面、后面和侧面。</a:t>
            </a:r>
            <a:endParaRPr lang="zh-CN" altLang="en-US" sz="2400"/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TABLE_BEAUTIFY" val="smartTable{34f71225-778e-40ea-a197-550d3c87ccd8}"/>
  <p:tag name="TABLE_ENDDRAG_ORIGIN_RECT" val="855*374"/>
  <p:tag name="TABLE_ENDDRAG_RECT" val="64*94*855*374"/>
</p:tagLst>
</file>

<file path=ppt/tags/tag11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2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3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4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5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6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7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8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9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1.xml><?xml version="1.0" encoding="utf-8"?>
<p:tagLst xmlns:p="http://schemas.openxmlformats.org/presentationml/2006/main">
  <p:tag name="KSO_WM_UNIT_TABLE_BEAUTIFY" val="smartTable{c9f6489d-78f6-4dd9-a799-0549b28aba7e}"/>
  <p:tag name="TABLE_SKINIDX" val="2"/>
  <p:tag name="TABLE_ENCOLOR" val="#FFFFFF"/>
  <p:tag name="KSO_WM_UNIT_VALUE" val="1262*2864"/>
  <p:tag name="KSO_WM_UNIT_HIGHLIGHT" val="0"/>
  <p:tag name="KSO_WM_UNIT_COMPATIBLE" val="0"/>
  <p:tag name="KSO_WM_UNIT_DIAGRAM_ISNUMVISUAL" val="0"/>
  <p:tag name="KSO_WM_UNIT_DIAGRAM_ISREFERUNIT" val="0"/>
  <p:tag name="KSO_WM_UNIT_TYPE" val="β"/>
  <p:tag name="KSO_WM_UNIT_INDEX" val="1"/>
  <p:tag name="KSO_WM_UNIT_ID" val="mixed20204012_1*β*1"/>
  <p:tag name="KSO_WM_TEMPLATE_CATEGORY" val="mixed"/>
  <p:tag name="KSO_WM_TEMPLATE_INDEX" val="20204012"/>
  <p:tag name="KSO_WM_UNIT_LAYERLEVEL" val="1"/>
  <p:tag name="KSO_WM_TAG_VERSION" val="1.0"/>
  <p:tag name="KSO_WM_BEAUTIFY_FLAG" val=""/>
  <p:tag name="TABLE_ENDDRAG_ORIGIN_RECT" val="735*260"/>
  <p:tag name="TABLE_ENDDRAG_RECT" val="130*112*735*260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39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TABLE_BEAUTIFY" val="smartTable{15bcd8ba-7e50-432f-8325-d9e0cb9f4fd2}"/>
  <p:tag name="TABLE_ENDDRAG_ORIGIN_RECT" val="481*325"/>
  <p:tag name="TABLE_ENDDRAG_RECT" val="217*115*481*325"/>
</p:tagLst>
</file>

<file path=ppt/tags/tag41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42.xml><?xml version="1.0" encoding="utf-8"?>
<p:tagLst xmlns:p="http://schemas.openxmlformats.org/presentationml/2006/main">
  <p:tag name="KSO_WM_BEAUTIFY_FLAG" val="#wm#"/>
  <p:tag name="KSO_WM_TEMPLATE_CATEGORY" val="custom"/>
  <p:tag name="KSO_WM_TEMPLATE_INDEX" val="20184166"/>
</p:tagLst>
</file>

<file path=ppt/tags/tag43.xml><?xml version="1.0" encoding="utf-8"?>
<p:tagLst xmlns:p="http://schemas.openxmlformats.org/presentationml/2006/main">
  <p:tag name="KSO_WPP_MARK_KEY" val="7ec9175b-649c-423a-9e57-4c0b8a581964"/>
  <p:tag name="COMMONDATA" val="eyJoZGlkIjoiOGI4NjI5OTBmMDM1ODFlMDkzNDFlZTFiMWNhZWU5ZTMifQ=="/>
</p:tagLst>
</file>

<file path=ppt/tags/tag5.xml><?xml version="1.0" encoding="utf-8"?>
<p:tagLst xmlns:p="http://schemas.openxmlformats.org/presentationml/2006/main">
  <p:tag name="TABLE_ENDDRAG_ORIGIN_RECT" val="603*424"/>
  <p:tag name="TABLE_ENDDRAG_RECT" val="187*89*603*424"/>
</p:tagLst>
</file>

<file path=ppt/tags/tag6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7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8.xml><?xml version="1.0" encoding="utf-8"?>
<p:tagLst xmlns:p="http://schemas.openxmlformats.org/presentationml/2006/main">
  <p:tag name="KSO_WM_UNIT_TABLE_BEAUTIFY" val="smartTable{14fc04d4-d210-4c1f-967f-981cfd4045ee}"/>
  <p:tag name="TABLE_ENDDRAG_ORIGIN_RECT" val="900*388"/>
  <p:tag name="TABLE_ENDDRAG_RECT" val="26*97*900*388"/>
</p:tagLst>
</file>

<file path=ppt/tags/tag9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8086</Words>
  <Application>WPS 演示</Application>
  <PresentationFormat>宽屏</PresentationFormat>
  <Paragraphs>548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Calibri</vt:lpstr>
      <vt:lpstr>Times New Roman</vt:lpstr>
      <vt:lpstr>Gulim</vt:lpstr>
      <vt:lpstr>Malgun Gothic</vt:lpstr>
      <vt:lpstr>华文彩云</vt:lpstr>
      <vt:lpstr>Times New Roman</vt:lpstr>
      <vt:lpstr>Open Sans</vt:lpstr>
      <vt:lpstr>Wingdings 2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练习到从容</cp:lastModifiedBy>
  <cp:revision>82</cp:revision>
  <dcterms:created xsi:type="dcterms:W3CDTF">2022-03-03T14:34:00Z</dcterms:created>
  <dcterms:modified xsi:type="dcterms:W3CDTF">2023-11-08T01:22:24Z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E4B726F1FFBE4B55842FAEFF65BD4747</vt:lpwstr>
  </property>
  <property fmtid="{D5CDD505-2E9C-101B-9397-08002B2CF9AE}" pid="3" name="KSOProductBuildVer">
    <vt:lpwstr>2052-12.1.0.15712</vt:lpwstr>
  </property>
</Properties>
</file>