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267" r:id="rId4"/>
    <p:sldId id="260" r:id="rId6"/>
    <p:sldId id="276" r:id="rId7"/>
    <p:sldId id="278" r:id="rId8"/>
    <p:sldId id="279" r:id="rId9"/>
    <p:sldId id="288" r:id="rId10"/>
    <p:sldId id="287" r:id="rId11"/>
    <p:sldId id="289" r:id="rId12"/>
    <p:sldId id="290" r:id="rId13"/>
    <p:sldId id="291" r:id="rId14"/>
    <p:sldId id="261" r:id="rId15"/>
    <p:sldId id="309" r:id="rId16"/>
    <p:sldId id="262" r:id="rId17"/>
    <p:sldId id="299" r:id="rId18"/>
    <p:sldId id="303" r:id="rId19"/>
    <p:sldId id="304" r:id="rId20"/>
    <p:sldId id="266" r:id="rId21"/>
  </p:sldIdLst>
  <p:sldSz cx="12192000" cy="6858000"/>
  <p:notesSz cx="6858000" cy="9144000"/>
  <p:custDataLst>
    <p:tags r:id="rId25"/>
  </p:custDataLst>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defRPr kern="1200" baseline="0">
        <a:solidFill>
          <a:schemeClr val="tx1"/>
        </a:solidFill>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defaultTextStyle>
  <p:extLst>
    <p:ext uri="{EFAFB233-063F-42B5-8137-9DF3F51BA10A}">
      <p15:sldGuideLst xmlns:p15="http://schemas.microsoft.com/office/powerpoint/2012/main">
        <p15:guide id="1" orient="horz" pos="2208" userDrawn="1">
          <p15:clr>
            <a:srgbClr val="A4A3A4"/>
          </p15:clr>
        </p15:guide>
        <p15:guide id="2" pos="389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9" d="100"/>
          <a:sy n="69" d="100"/>
        </p:scale>
        <p:origin x="-138" y="-102"/>
      </p:cViewPr>
      <p:guideLst>
        <p:guide orient="horz" pos="2208"/>
        <p:guide pos="3891"/>
      </p:guideLst>
    </p:cSldViewPr>
  </p:slide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gs" Target="tags/tag3.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2050" name="页眉占位符 1"/>
          <p:cNvSpPr>
            <a:spLocks noGrp="1"/>
          </p:cNvSpPr>
          <p:nvPr>
            <p:ph type="hdr" sz="quarter"/>
          </p:nvPr>
        </p:nvSpPr>
        <p:spPr>
          <a:xfrm>
            <a:off x="0" y="0"/>
            <a:ext cx="2970213" cy="458788"/>
          </a:xfrm>
          <a:prstGeom prst="rect">
            <a:avLst/>
          </a:prstGeom>
          <a:noFill/>
          <a:ln w="9525">
            <a:noFill/>
          </a:ln>
        </p:spPr>
        <p:txBody>
          <a:bodyPr vert="horz"/>
          <a:p>
            <a:pPr lvl="0" algn="l"/>
            <a:endParaRPr sz="1200">
              <a:ea typeface="宋体" panose="02010600030101010101" pitchFamily="2" charset="-122"/>
            </a:endParaRPr>
          </a:p>
        </p:txBody>
      </p:sp>
      <p:sp>
        <p:nvSpPr>
          <p:cNvPr id="2051" name="日期占位符 2"/>
          <p:cNvSpPr>
            <a:spLocks noGrp="1"/>
          </p:cNvSpPr>
          <p:nvPr>
            <p:ph type="dt" idx="1"/>
          </p:nvPr>
        </p:nvSpPr>
        <p:spPr>
          <a:xfrm>
            <a:off x="3883025" y="0"/>
            <a:ext cx="2973388" cy="458788"/>
          </a:xfrm>
          <a:prstGeom prst="rect">
            <a:avLst/>
          </a:prstGeom>
          <a:noFill/>
          <a:ln w="9525">
            <a:noFill/>
          </a:ln>
        </p:spPr>
        <p:txBody>
          <a:bodyPr vert="horz"/>
          <a:p>
            <a:pPr lvl="0" algn="r"/>
            <a:fld id="{BB962C8B-B14F-4D97-AF65-F5344CB8AC3E}" type="datetime1">
              <a:rPr lang="zh-CN" altLang="en-US" dirty="0">
                <a:ea typeface="宋体" panose="02010600030101010101" pitchFamily="2" charset="-122"/>
              </a:rPr>
            </a:fld>
            <a:endParaRPr lang="zh-CN" altLang="en-US" sz="1200" dirty="0">
              <a:ea typeface="宋体" panose="02010600030101010101" pitchFamily="2" charset="-122"/>
            </a:endParaRPr>
          </a:p>
        </p:txBody>
      </p:sp>
      <p:sp>
        <p:nvSpPr>
          <p:cNvPr id="2052" name="幻灯片图像占位符 3"/>
          <p:cNvSpPr>
            <a:spLocks noGrp="1" noRot="1" noChangeAspect="1"/>
          </p:cNvSpPr>
          <p:nvPr>
            <p:ph type="sldImg" idx="2"/>
          </p:nvPr>
        </p:nvSpPr>
        <p:spPr>
          <a:xfrm>
            <a:off x="685800" y="1143000"/>
            <a:ext cx="5486400" cy="3086100"/>
          </a:xfrm>
          <a:prstGeom prst="rect">
            <a:avLst/>
          </a:prstGeom>
          <a:noFill/>
          <a:ln w="9525">
            <a:noFill/>
          </a:ln>
        </p:spPr>
      </p:sp>
      <p:sp>
        <p:nvSpPr>
          <p:cNvPr id="2053" name="备注占位符 4"/>
          <p:cNvSpPr>
            <a:spLocks noGrp="1" noRot="1" noChangeAspect="1"/>
          </p:cNvSpPr>
          <p:nvPr/>
        </p:nvSpPr>
        <p:spPr>
          <a:xfrm>
            <a:off x="685800" y="4400550"/>
            <a:ext cx="5486400" cy="3600450"/>
          </a:xfrm>
          <a:prstGeom prst="rect">
            <a:avLst/>
          </a:prstGeom>
          <a:noFill/>
          <a:ln w="9525">
            <a:noFill/>
          </a:ln>
        </p:spPr>
        <p:txBody>
          <a:bodyPr vert="horz" anchor="ctr"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4" name="页脚占位符 5"/>
          <p:cNvSpPr>
            <a:spLocks noGrp="1"/>
          </p:cNvSpPr>
          <p:nvPr>
            <p:ph type="ftr" sz="quarter" idx="4"/>
          </p:nvPr>
        </p:nvSpPr>
        <p:spPr>
          <a:xfrm>
            <a:off x="0" y="8685213"/>
            <a:ext cx="2970213" cy="458787"/>
          </a:xfrm>
          <a:prstGeom prst="rect">
            <a:avLst/>
          </a:prstGeom>
          <a:noFill/>
          <a:ln w="9525">
            <a:noFill/>
          </a:ln>
        </p:spPr>
        <p:txBody>
          <a:bodyPr vert="horz" anchor="b" anchorCtr="0"/>
          <a:p>
            <a:pPr lvl="0" algn="l"/>
            <a:endParaRPr sz="1200">
              <a:ea typeface="宋体" panose="02010600030101010101" pitchFamily="2" charset="-122"/>
            </a:endParaRPr>
          </a:p>
        </p:txBody>
      </p:sp>
      <p:sp>
        <p:nvSpPr>
          <p:cNvPr id="2055" name="灯片编号占位符 6"/>
          <p:cNvSpPr>
            <a:spLocks noGrp="1"/>
          </p:cNvSpPr>
          <p:nvPr>
            <p:ph type="sldNum" sz="quarter" idx="5"/>
          </p:nvPr>
        </p:nvSpPr>
        <p:spPr>
          <a:xfrm>
            <a:off x="3883025" y="8685213"/>
            <a:ext cx="2973388" cy="458787"/>
          </a:xfrm>
          <a:prstGeom prst="rect">
            <a:avLst/>
          </a:prstGeom>
          <a:noFill/>
          <a:ln w="9525">
            <a:noFill/>
          </a:ln>
        </p:spPr>
        <p:txBody>
          <a:bodyPr vert="horz" anchor="b" anchorCtr="0"/>
          <a:p>
            <a:pPr lvl="0" algn="r"/>
            <a:fld id="{9A0DB2DC-4C9A-4742-B13C-FB6460FD3503}" type="slidenum">
              <a:rPr lang="zh-CN" altLang="en-US" dirty="0">
                <a:ea typeface="宋体" panose="02010600030101010101" pitchFamily="2" charset="-122"/>
              </a:rPr>
            </a:fld>
            <a:endParaRPr lang="zh-CN" altLang="en-US" sz="1200" dirty="0">
              <a:ea typeface="宋体" panose="02010600030101010101" pitchFamily="2" charset="-122"/>
            </a:endParaRPr>
          </a:p>
        </p:txBody>
      </p:sp>
    </p:spTree>
  </p:cSld>
  <p:clrMap bg1="lt1" tx1="dk1" bg2="lt2" tx2="dk2" accent1="accent1" accent2="accent2" accent3="accent3" accent4="accent4" accent5="accent5" accent6="accent6" hlink="hlink" folHlink="folHlink"/>
  <p:hf hdr="0" ftr="0" dt="0"/>
  <p:notesStyle>
    <a:lvl1pPr lvl="0" defTabSz="0" fontAlgn="base">
      <a:defRPr sz="1200" kern="1200"/>
    </a:lvl1pPr>
    <a:lvl2pPr marL="0" lvl="1" indent="0" defTabSz="0" fontAlgn="base">
      <a:defRPr sz="1200" kern="1200"/>
    </a:lvl2pPr>
    <a:lvl3pPr marL="0" lvl="2" indent="0" defTabSz="0" fontAlgn="base">
      <a:defRPr sz="1200" kern="1200"/>
    </a:lvl3pPr>
    <a:lvl4pPr marL="0" lvl="3" indent="0" defTabSz="0" fontAlgn="base">
      <a:defRPr sz="1200" kern="1200"/>
    </a:lvl4pPr>
    <a:lvl5pPr marL="0" lvl="4" indent="0" defTabSz="0" fontAlgn="base">
      <a:defRPr sz="1200" kern="1200"/>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5122" name="幻灯片图像占位符 1"/>
          <p:cNvSpPr>
            <a:spLocks noGrp="1" noRot="1" noChangeAspect="1"/>
          </p:cNvSpPr>
          <p:nvPr>
            <p:ph type="sldImg"/>
          </p:nvPr>
        </p:nvSpPr>
        <p:spPr/>
      </p:sp>
      <p:sp>
        <p:nvSpPr>
          <p:cNvPr id="512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5602" name="幻灯片图像占位符 1"/>
          <p:cNvSpPr>
            <a:spLocks noGrp="1" noRot="1" noChangeAspect="1"/>
          </p:cNvSpPr>
          <p:nvPr>
            <p:ph type="sldImg"/>
          </p:nvPr>
        </p:nvSpPr>
        <p:spPr/>
      </p:sp>
      <p:sp>
        <p:nvSpPr>
          <p:cNvPr id="2560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7650" name="幻灯片图像占位符 1"/>
          <p:cNvSpPr>
            <a:spLocks noGrp="1" noRot="1" noChangeAspect="1"/>
          </p:cNvSpPr>
          <p:nvPr>
            <p:ph type="sldImg"/>
          </p:nvPr>
        </p:nvSpPr>
        <p:spPr/>
      </p:sp>
      <p:sp>
        <p:nvSpPr>
          <p:cNvPr id="2765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9698" name="幻灯片图像占位符 1"/>
          <p:cNvSpPr>
            <a:spLocks noGrp="1" noRot="1" noChangeAspect="1"/>
          </p:cNvSpPr>
          <p:nvPr>
            <p:ph type="sldImg"/>
          </p:nvPr>
        </p:nvSpPr>
        <p:spPr>
          <a:xfrm>
            <a:off x="684213" y="1141413"/>
            <a:ext cx="5486400" cy="3086100"/>
          </a:xfrm>
        </p:spPr>
      </p:sp>
      <p:sp>
        <p:nvSpPr>
          <p:cNvPr id="29699" name="备注占位符 2"/>
          <p:cNvSpPr>
            <a:spLocks noGrp="1" noRot="1" noChangeAspect="1"/>
          </p:cNvSpPr>
          <p:nvPr>
            <p:ph type="body" idx="1"/>
          </p:nvPr>
        </p:nvSpPr>
        <p:spPr>
          <a:xfrm>
            <a:off x="836613" y="1824038"/>
            <a:ext cx="10515600" cy="4351337"/>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1746" name="幻灯片图像占位符 1"/>
          <p:cNvSpPr>
            <a:spLocks noGrp="1" noRot="1" noChangeAspect="1"/>
          </p:cNvSpPr>
          <p:nvPr>
            <p:ph type="sldImg"/>
          </p:nvPr>
        </p:nvSpPr>
        <p:spPr/>
      </p:sp>
      <p:sp>
        <p:nvSpPr>
          <p:cNvPr id="3174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3794" name="幻灯片图像占位符 1"/>
          <p:cNvSpPr>
            <a:spLocks noGrp="1" noRot="1" noChangeAspect="1"/>
          </p:cNvSpPr>
          <p:nvPr>
            <p:ph type="sldImg"/>
          </p:nvPr>
        </p:nvSpPr>
        <p:spPr/>
      </p:sp>
      <p:sp>
        <p:nvSpPr>
          <p:cNvPr id="3379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7890" name="幻灯片图像占位符 1"/>
          <p:cNvSpPr>
            <a:spLocks noGrp="1" noRot="1" noChangeAspect="1"/>
          </p:cNvSpPr>
          <p:nvPr>
            <p:ph type="sldImg"/>
          </p:nvPr>
        </p:nvSpPr>
        <p:spPr/>
      </p:sp>
      <p:sp>
        <p:nvSpPr>
          <p:cNvPr id="3789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9938" name="幻灯片图像占位符 1"/>
          <p:cNvSpPr>
            <a:spLocks noGrp="1" noRot="1" noChangeAspect="1"/>
          </p:cNvSpPr>
          <p:nvPr>
            <p:ph type="sldImg"/>
          </p:nvPr>
        </p:nvSpPr>
        <p:spPr/>
      </p:sp>
      <p:sp>
        <p:nvSpPr>
          <p:cNvPr id="3993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9218" name="幻灯片图像占位符 1"/>
          <p:cNvSpPr>
            <a:spLocks noGrp="1" noRot="1" noChangeAspect="1"/>
          </p:cNvSpPr>
          <p:nvPr>
            <p:ph type="sldImg"/>
          </p:nvPr>
        </p:nvSpPr>
        <p:spPr/>
      </p:sp>
      <p:sp>
        <p:nvSpPr>
          <p:cNvPr id="921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1266" name="幻灯片图像占位符 1"/>
          <p:cNvSpPr>
            <a:spLocks noGrp="1" noRot="1" noChangeAspect="1"/>
          </p:cNvSpPr>
          <p:nvPr>
            <p:ph type="sldImg"/>
          </p:nvPr>
        </p:nvSpPr>
        <p:spPr/>
      </p:sp>
      <p:sp>
        <p:nvSpPr>
          <p:cNvPr id="1126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3314" name="幻灯片图像占位符 1"/>
          <p:cNvSpPr>
            <a:spLocks noGrp="1" noRot="1" noChangeAspect="1"/>
          </p:cNvSpPr>
          <p:nvPr>
            <p:ph type="sldImg"/>
          </p:nvPr>
        </p:nvSpPr>
        <p:spPr/>
      </p:sp>
      <p:sp>
        <p:nvSpPr>
          <p:cNvPr id="1331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5362" name="幻灯片图像占位符 1"/>
          <p:cNvSpPr>
            <a:spLocks noGrp="1" noRot="1" noChangeAspect="1"/>
          </p:cNvSpPr>
          <p:nvPr>
            <p:ph type="sldImg"/>
          </p:nvPr>
        </p:nvSpPr>
        <p:spPr/>
      </p:sp>
      <p:sp>
        <p:nvSpPr>
          <p:cNvPr id="1536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7410" name="幻灯片图像占位符 1"/>
          <p:cNvSpPr>
            <a:spLocks noGrp="1" noRot="1" noChangeAspect="1"/>
          </p:cNvSpPr>
          <p:nvPr>
            <p:ph type="sldImg"/>
          </p:nvPr>
        </p:nvSpPr>
        <p:spPr/>
      </p:sp>
      <p:sp>
        <p:nvSpPr>
          <p:cNvPr id="1741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9458" name="幻灯片图像占位符 1"/>
          <p:cNvSpPr>
            <a:spLocks noGrp="1" noRot="1" noChangeAspect="1"/>
          </p:cNvSpPr>
          <p:nvPr>
            <p:ph type="sldImg"/>
          </p:nvPr>
        </p:nvSpPr>
        <p:spPr/>
      </p:sp>
      <p:sp>
        <p:nvSpPr>
          <p:cNvPr id="1945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1506" name="幻灯片图像占位符 1"/>
          <p:cNvSpPr>
            <a:spLocks noGrp="1" noRot="1" noChangeAspect="1"/>
          </p:cNvSpPr>
          <p:nvPr>
            <p:ph type="sldImg"/>
          </p:nvPr>
        </p:nvSpPr>
        <p:spPr/>
      </p:sp>
      <p:sp>
        <p:nvSpPr>
          <p:cNvPr id="2150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3554" name="幻灯片图像占位符 1"/>
          <p:cNvSpPr>
            <a:spLocks noGrp="1" noRot="1" noChangeAspect="1"/>
          </p:cNvSpPr>
          <p:nvPr>
            <p:ph type="sldImg"/>
          </p:nvPr>
        </p:nvSpPr>
        <p:spPr/>
      </p:sp>
      <p:sp>
        <p:nvSpPr>
          <p:cNvPr id="2355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8" name="页脚占位符 7"/>
          <p:cNvSpPr>
            <a:spLocks noGrp="1"/>
          </p:cNvSpPr>
          <p:nvPr>
            <p:ph type="ftr" sz="quarter" idx="11"/>
          </p:nvPr>
        </p:nvSpPr>
        <p:spPr/>
        <p:txBody>
          <a:bodyPr/>
          <a:lstStyle/>
          <a:p>
            <a:pPr lvl="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4" name="页脚占位符 3"/>
          <p:cNvSpPr>
            <a:spLocks noGrp="1"/>
          </p:cNvSpPr>
          <p:nvPr>
            <p:ph type="ftr" sz="quarter" idx="11"/>
          </p:nvPr>
        </p:nvSpPr>
        <p:spPr/>
        <p:txBody>
          <a:bodyPr/>
          <a:lstStyle/>
          <a:p>
            <a:pPr lvl="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3" name="页脚占位符 2"/>
          <p:cNvSpPr>
            <a:spLocks noGrp="1"/>
          </p:cNvSpPr>
          <p:nvPr>
            <p:ph type="ftr" sz="quarter" idx="11"/>
          </p:nvPr>
        </p:nvSpPr>
        <p:spPr/>
        <p:txBody>
          <a:bodyPr/>
          <a:lstStyle/>
          <a:p>
            <a:pPr lvl="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vert="horz" anchor="ctr" anchorCtr="0">
            <a:normAutofit/>
          </a:bodyPr>
          <a:p>
            <a:pPr lvl="0"/>
            <a:r>
              <a:rPr lang="zh-CN" altLang="en-US"/>
              <a:t>单击此处编辑母版标题样式</a:t>
            </a:r>
            <a:endParaRPr lang="zh-CN" altLang="en-US"/>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vert="horz">
            <a:normAutofit/>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3"/>
          <p:cNvSpPr>
            <a:spLocks noGrp="1"/>
          </p:cNvSpPr>
          <p:nvPr>
            <p:ph type="dt" sz="half" idx="2"/>
          </p:nvPr>
        </p:nvSpPr>
        <p:spPr>
          <a:xfrm>
            <a:off x="838200" y="6356350"/>
            <a:ext cx="2743200" cy="365125"/>
          </a:xfrm>
          <a:prstGeom prst="rect">
            <a:avLst/>
          </a:prstGeom>
          <a:noFill/>
          <a:ln w="9525">
            <a:noFill/>
          </a:ln>
        </p:spPr>
        <p:txBody>
          <a:bodyPr vert="horz" anchor="ctr" anchorCtr="0"/>
          <a:lstStyle>
            <a:lvl1pPr algn="l">
              <a:defRPr sz="1200">
                <a:solidFill>
                  <a:srgbClr val="898989"/>
                </a:solidFill>
                <a:ea typeface="宋体" panose="02010600030101010101" pitchFamily="2" charset="-122"/>
              </a:defRPr>
            </a:lvl1pPr>
          </a:lstStyle>
          <a:p>
            <a:pPr lvl="0"/>
            <a:fld id="{BB962C8B-B14F-4D97-AF65-F5344CB8AC3E}" type="datetime1">
              <a:rPr lang="zh-CN" altLang="en-US" dirty="0"/>
            </a:fld>
            <a:endParaRPr lang="zh-CN" altLang="en-US" dirty="0">
              <a:ea typeface="宋体" panose="02010600030101010101" pitchFamily="2" charset="-122"/>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ln>
        </p:spPr>
        <p:txBody>
          <a:bodyPr vert="horz" anchor="ctr" anchorCtr="0"/>
          <a:lstStyle>
            <a:lvl1pPr algn="ctr">
              <a:defRPr sz="1200">
                <a:solidFill>
                  <a:srgbClr val="898989"/>
                </a:solidFill>
                <a:ea typeface="宋体" panose="02010600030101010101" pitchFamily="2" charset="-122"/>
              </a:defRPr>
            </a:lvl1pPr>
          </a:lstStyle>
          <a:p>
            <a:pPr lvl="0"/>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ln>
        </p:spPr>
        <p:txBody>
          <a:bodyPr vert="horz" anchor="ctr" anchorCtr="0"/>
          <a:lstStyle>
            <a:lvl1pPr algn="r">
              <a:defRPr sz="1200">
                <a:solidFill>
                  <a:srgbClr val="898989"/>
                </a:solidFill>
                <a:ea typeface="宋体" panose="02010600030101010101" pitchFamily="2" charset="-122"/>
              </a:defRPr>
            </a:lvl1pPr>
          </a:lstStyle>
          <a:p>
            <a:pPr lvl="0"/>
            <a:fld id="{9A0DB2DC-4C9A-4742-B13C-FB6460FD3503}" type="slidenum">
              <a:rPr lang="zh-CN" altLang="en-US" dirty="0"/>
            </a:fld>
            <a:endParaRPr lang="zh-CN" altLang="en-US" dirty="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914400" lvl="0" indent="-914400" algn="l" eaLnBrk="1" latinLnBrk="0" hangingPunct="1">
        <a:lnSpc>
          <a:spcPct val="90000"/>
        </a:lnSpc>
        <a:spcBef>
          <a:spcPct val="0"/>
        </a:spcBef>
        <a:buNone/>
        <a:defRPr sz="4400" kern="1200">
          <a:solidFill>
            <a:schemeClr val="tx1"/>
          </a:solidFill>
          <a:latin typeface="+mj-lt"/>
          <a:ea typeface="+mj-ea"/>
          <a:cs typeface="+mj-cs"/>
          <a:sym typeface="Calibri" panose="020F0502020204030204" charset="0"/>
        </a:defRPr>
      </a:lvl1pPr>
    </p:titleStyle>
    <p:bodyStyle>
      <a:lvl1pPr marL="228600" lvl="0" indent="-228600" algn="l" defTabSz="914400" eaLnBrk="1" fontAlgn="base"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lvl="1" indent="-228600" algn="l" defTabSz="914400" eaLnBrk="1" fontAlgn="base"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charset="0"/>
          <a:ea typeface="微软雅黑" panose="020B0503020204020204" charset="-122"/>
          <a:cs typeface="+mn-cs"/>
          <a:sym typeface="Calibri" panose="020F0502020204030204" charset="0"/>
        </a:defRPr>
      </a:lvl2pPr>
      <a:lvl3pPr marL="1143000" lvl="2" indent="-228600" algn="l" defTabSz="914400" eaLnBrk="1" fontAlgn="base"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charset="0"/>
          <a:ea typeface="微软雅黑" panose="020B0503020204020204" charset="-122"/>
          <a:cs typeface="+mn-cs"/>
          <a:sym typeface="Calibri" panose="020F0502020204030204" charset="0"/>
        </a:defRPr>
      </a:lvl3pPr>
      <a:lvl4pPr marL="1600200" lvl="3"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4pPr>
      <a:lvl5pPr marL="2057400" lvl="4"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7.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tags" Target="../tags/tag2.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9.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10.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1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图片 3" descr="PPT封面"/>
          <p:cNvPicPr>
            <a:picLocks noChangeAspect="1"/>
          </p:cNvPicPr>
          <p:nvPr/>
        </p:nvPicPr>
        <p:blipFill>
          <a:blip r:embed="rId1"/>
          <a:srcRect l="5153" r="9961"/>
          <a:stretch>
            <a:fillRect/>
          </a:stretch>
        </p:blipFill>
        <p:spPr>
          <a:xfrm>
            <a:off x="374650" y="2217738"/>
            <a:ext cx="4302125" cy="2422525"/>
          </a:xfrm>
          <a:prstGeom prst="rect">
            <a:avLst/>
          </a:prstGeom>
          <a:noFill/>
          <a:ln w="9525">
            <a:noFill/>
          </a:ln>
        </p:spPr>
      </p:pic>
      <p:grpSp>
        <p:nvGrpSpPr>
          <p:cNvPr id="3075" name="组合 7"/>
          <p:cNvGrpSpPr/>
          <p:nvPr/>
        </p:nvGrpSpPr>
        <p:grpSpPr>
          <a:xfrm>
            <a:off x="0" y="20638"/>
            <a:ext cx="12191048" cy="938212"/>
            <a:chOff x="0" y="0"/>
            <a:chExt cx="19199" cy="1478"/>
          </a:xfrm>
        </p:grpSpPr>
        <p:sp>
          <p:nvSpPr>
            <p:cNvPr id="3076" name="矩形 259"/>
            <p:cNvSpPr/>
            <p:nvPr/>
          </p:nvSpPr>
          <p:spPr>
            <a:xfrm>
              <a:off x="0" y="0"/>
              <a:ext cx="19199" cy="1478"/>
            </a:xfrm>
            <a:prstGeom prst="rect">
              <a:avLst/>
            </a:prstGeom>
            <a:solidFill>
              <a:srgbClr val="D0CECE"/>
            </a:solidFill>
            <a:ln w="12700" cap="flat" cmpd="sng">
              <a:solidFill>
                <a:srgbClr val="42719B"/>
              </a:solidFill>
              <a:prstDash val="solid"/>
              <a:miter/>
              <a:headEnd type="none" w="med" len="med"/>
              <a:tailEnd type="none" w="med" len="med"/>
            </a:ln>
          </p:spPr>
          <p:txBody>
            <a:bodyPr wrap="square" lIns="0" tIns="0" rIns="0" bIns="107950" anchor="t" anchorCtr="0">
              <a:spAutoFit/>
            </a:bodyPr>
            <a:p>
              <a:pPr>
                <a:lnSpc>
                  <a:spcPct val="150000"/>
                </a:lnSpc>
                <a:buFont typeface="Arial" panose="020B0604020202020204" pitchFamily="34" charset="0"/>
                <a:buNone/>
              </a:pPr>
              <a:r>
                <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rPr>
                <a:t>  AUTOMOBILE ENGLISH</a:t>
              </a:r>
              <a:endPar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endParaRPr>
            </a:p>
          </p:txBody>
        </p:sp>
        <p:sp>
          <p:nvSpPr>
            <p:cNvPr id="3077" name="矩形 259"/>
            <p:cNvSpPr/>
            <p:nvPr/>
          </p:nvSpPr>
          <p:spPr>
            <a:xfrm>
              <a:off x="9078" y="375"/>
              <a:ext cx="4393" cy="872"/>
            </a:xfrm>
            <a:prstGeom prst="rect">
              <a:avLst/>
            </a:prstGeom>
            <a:noFill/>
            <a:ln w="9525">
              <a:noFill/>
            </a:ln>
          </p:spPr>
          <p:txBody>
            <a:bodyPr wrap="square" lIns="0" tIns="0" rIns="0" bIns="0">
              <a:spAutoFit/>
            </a:bodyPr>
            <a:p>
              <a:pPr>
                <a:buFont typeface="Arial" panose="020B0604020202020204" pitchFamily="34" charset="0"/>
                <a:buNone/>
              </a:pP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汽车</a:t>
              </a: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专业英语</a:t>
              </a:r>
              <a:endPar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endParaRPr>
            </a:p>
          </p:txBody>
        </p:sp>
      </p:grpSp>
      <p:sp>
        <p:nvSpPr>
          <p:cNvPr id="3078" name="矩形 5"/>
          <p:cNvSpPr/>
          <p:nvPr/>
        </p:nvSpPr>
        <p:spPr>
          <a:xfrm>
            <a:off x="0" y="6180138"/>
            <a:ext cx="12201525" cy="687387"/>
          </a:xfrm>
          <a:prstGeom prst="rect">
            <a:avLst/>
          </a:prstGeom>
          <a:solidFill>
            <a:srgbClr val="A8D08C"/>
          </a:solidFill>
          <a:ln w="9525">
            <a:noFill/>
          </a:ln>
        </p:spPr>
        <p:txBody>
          <a:bodyPr anchor="ctr" anchorCtr="0"/>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Shanxi Institute of Mechanical &amp; Electrical Engineering  </a:t>
            </a:r>
            <a:endPar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endParaRPr>
          </a:p>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a:t>
            </a:r>
            <a:r>
              <a:rPr lang="zh-CN" altLang="en-US" dirty="0">
                <a:solidFill>
                  <a:srgbClr val="FFFFFF"/>
                </a:solidFill>
                <a:latin typeface="微软雅黑" panose="020B0503020204020204" charset="-122"/>
                <a:ea typeface="微软雅黑" panose="020B0503020204020204" charset="-122"/>
                <a:sym typeface="微软雅黑" panose="020B0503020204020204" charset="-122"/>
              </a:rPr>
              <a:t>山西机电职业技术学院</a:t>
            </a:r>
            <a:endParaRPr lang="zh-CN" altLang="en-US" dirty="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3079" name="图片 8" descr="校徽"/>
          <p:cNvPicPr>
            <a:picLocks noChangeAspect="1"/>
          </p:cNvPicPr>
          <p:nvPr/>
        </p:nvPicPr>
        <p:blipFill>
          <a:blip r:embed="rId2"/>
          <a:stretch>
            <a:fillRect/>
          </a:stretch>
        </p:blipFill>
        <p:spPr>
          <a:xfrm rot="-10800000" flipV="1">
            <a:off x="0" y="6180138"/>
            <a:ext cx="681038" cy="692150"/>
          </a:xfrm>
          <a:prstGeom prst="rect">
            <a:avLst/>
          </a:prstGeom>
          <a:noFill/>
          <a:ln w="9525">
            <a:noFill/>
          </a:ln>
        </p:spPr>
      </p:pic>
      <p:sp>
        <p:nvSpPr>
          <p:cNvPr id="3080" name="Text Box 14"/>
          <p:cNvSpPr/>
          <p:nvPr/>
        </p:nvSpPr>
        <p:spPr>
          <a:xfrm>
            <a:off x="4845050" y="3278188"/>
            <a:ext cx="7302500" cy="1036637"/>
          </a:xfrm>
          <a:prstGeom prst="rect">
            <a:avLst/>
          </a:prstGeom>
          <a:noFill/>
          <a:ln w="9525">
            <a:noFill/>
          </a:ln>
        </p:spPr>
        <p:txBody>
          <a:bodyPr wrap="square">
            <a:spAutoFit/>
          </a:bodyPr>
          <a:p>
            <a:pPr algn="ctr" latinLnBrk="1">
              <a:spcBef>
                <a:spcPct val="50000"/>
              </a:spcBef>
            </a:pPr>
            <a:r>
              <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rPr>
              <a:t>Lesson </a:t>
            </a:r>
            <a:r>
              <a:rPr lang="zh-CN" altLang="en-US" sz="3200" b="1" dirty="0">
                <a:solidFill>
                  <a:srgbClr val="548135"/>
                </a:solidFill>
                <a:latin typeface="Times New Roman" panose="02020603050405020304" pitchFamily="2" charset="0"/>
                <a:ea typeface="宋体" panose="02010600030101010101" pitchFamily="2" charset="-122"/>
                <a:sym typeface="Times New Roman" panose="02020603050405020304" pitchFamily="2" charset="0"/>
              </a:rPr>
              <a:t>4</a:t>
            </a:r>
            <a:r>
              <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rPr>
              <a:t> Electronic fuel injection system</a:t>
            </a:r>
            <a:endPar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endParaRPr>
          </a:p>
          <a:p>
            <a:pPr algn="ctr" latinLnBrk="1">
              <a:spcBef>
                <a:spcPct val="50000"/>
              </a:spcBef>
            </a:pPr>
            <a:r>
              <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rPr>
              <a:t>电控燃油喷射系统</a:t>
            </a:r>
            <a:endPar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endParaRPr>
          </a:p>
        </p:txBody>
      </p:sp>
      <p:sp>
        <p:nvSpPr>
          <p:cNvPr id="3081" name="Text Box 15"/>
          <p:cNvSpPr/>
          <p:nvPr/>
        </p:nvSpPr>
        <p:spPr>
          <a:xfrm>
            <a:off x="5405438" y="2524125"/>
            <a:ext cx="6500812" cy="577850"/>
          </a:xfrm>
          <a:prstGeom prst="rect">
            <a:avLst/>
          </a:prstGeom>
          <a:noFill/>
          <a:ln w="9525">
            <a:noFill/>
          </a:ln>
        </p:spPr>
        <p:txBody>
          <a:bodyPr>
            <a:spAutoFit/>
          </a:bodyPr>
          <a:p>
            <a:pPr algn="ctr" latinLnBrk="1">
              <a:spcBef>
                <a:spcPct val="50000"/>
              </a:spcBef>
            </a:pPr>
            <a:r>
              <a:rPr lang="en-US" altLang="zh-CN" sz="3200" b="1" dirty="0">
                <a:latin typeface="Calibri" panose="020F0502020204030204" charset="0"/>
                <a:ea typeface="华文彩云" panose="02010800040101010101" pitchFamily="2" charset="-122"/>
                <a:sym typeface="Calibri" panose="020F0502020204030204" charset="0"/>
              </a:rPr>
              <a:t>Unit </a:t>
            </a:r>
            <a:r>
              <a:rPr lang="zh-CN" altLang="en-US" sz="3200" b="1" dirty="0">
                <a:latin typeface="Calibri" panose="020F0502020204030204" charset="0"/>
                <a:ea typeface="华文彩云" panose="02010800040101010101" pitchFamily="2" charset="-122"/>
                <a:sym typeface="Calibri" panose="020F0502020204030204" charset="0"/>
              </a:rPr>
              <a:t>2</a:t>
            </a:r>
            <a:r>
              <a:rPr lang="en-US" altLang="zh-CN" sz="3200" b="1" dirty="0">
                <a:latin typeface="Calibri" panose="020F0502020204030204" charset="0"/>
                <a:ea typeface="华文彩云" panose="02010800040101010101" pitchFamily="2" charset="-122"/>
                <a:sym typeface="Calibri" panose="020F0502020204030204" charset="0"/>
              </a:rPr>
              <a:t> </a:t>
            </a:r>
            <a:r>
              <a:rPr lang="zh-CN" altLang="en-US" sz="3200" b="1" dirty="0">
                <a:latin typeface="Calibri" panose="020F0502020204030204" charset="0"/>
                <a:ea typeface="华文彩云" panose="02010800040101010101" pitchFamily="2" charset="-122"/>
                <a:sym typeface="Calibri" panose="020F0502020204030204" charset="0"/>
              </a:rPr>
              <a:t>Engines</a:t>
            </a:r>
            <a:endParaRPr lang="zh-CN" altLang="en-US" sz="3200" b="1" dirty="0">
              <a:latin typeface="Calibri" panose="020F0502020204030204" charset="0"/>
              <a:ea typeface="华文彩云" panose="02010800040101010101" pitchFamily="2" charset="-122"/>
              <a:sym typeface="Calibri" panose="020F0502020204030204" charset="0"/>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Rot="1"/>
          </p:cNvSpPr>
          <p:nvPr/>
        </p:nvSpPr>
        <p:spPr>
          <a:xfrm>
            <a:off x="873125" y="1377950"/>
            <a:ext cx="10566400" cy="3585210"/>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燃油由燃油泵从油箱中取出，并在压力下由喷油器喷射。燃油管路中的燃油压力必须由压力调节器调节以保持稳定。任何没有送到进气歧管的燃油都通过回油管回到油箱。</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b="1" dirty="0">
                <a:latin typeface="宋体" panose="02010600030101010101" pitchFamily="2" charset="-122"/>
                <a:ea typeface="宋体" panose="02010600030101010101" pitchFamily="2" charset="-122"/>
                <a:sym typeface="宋体" panose="02010600030101010101" pitchFamily="2" charset="-122"/>
              </a:rPr>
              <a:t>（3）电子控制系统。</a:t>
            </a:r>
            <a:r>
              <a:rPr lang="en-US" altLang="zh-CN" sz="2400" dirty="0">
                <a:latin typeface="宋体" panose="02010600030101010101" pitchFamily="2" charset="-122"/>
                <a:ea typeface="宋体" panose="02010600030101010101" pitchFamily="2" charset="-122"/>
                <a:sym typeface="宋体" panose="02010600030101010101" pitchFamily="2" charset="-122"/>
              </a:rPr>
              <a:t>电子控制系统由电子控制单元(ECU)和各种传感器组成。</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电控单元的基本功能是控制喷油器的脉冲宽度。每当发动机运转时，它就会接收传感器发出的信号。然后计算出最佳喷油量，使喷油器进行喷油。</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2531" name="组合 28"/>
          <p:cNvGrpSpPr/>
          <p:nvPr/>
        </p:nvGrpSpPr>
        <p:grpSpPr>
          <a:xfrm>
            <a:off x="6607175" y="92075"/>
            <a:ext cx="5478463" cy="466725"/>
            <a:chOff x="0" y="0"/>
            <a:chExt cx="8628" cy="736"/>
          </a:xfrm>
        </p:grpSpPr>
        <p:sp>
          <p:nvSpPr>
            <p:cNvPr id="22532"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3"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4"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5"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2536" name="图片 1" descr="333437323831373b333530353430323bb7b5bbd8">
            <a:hlinkClick r:id="rId5" action="ppaction://hlinksldjump"/>
          </p:cNvPr>
          <p:cNvPicPr>
            <a:picLocks noChangeAspect="1"/>
          </p:cNvPicPr>
          <p:nvPr/>
        </p:nvPicPr>
        <p:blipFill>
          <a:blip r:embed="rId6"/>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Rot="1"/>
          </p:cNvSpPr>
          <p:nvPr/>
        </p:nvSpPr>
        <p:spPr>
          <a:xfrm>
            <a:off x="835025" y="1564005"/>
            <a:ext cx="10566400" cy="3080385"/>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传感器监测发动机的各种功能，并将这些信息反馈给ECU。传感器的数量和类型随系统而异。</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氧气传感器监测引擎废气中的氧气量。ECU使用来自氧气传感器的信号来控制空气燃料混合物。氧气传感器一般安装在排气歧管中。</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每个喷射系统都有一个温度传感器来测量发动机冷却液的温度。许多喷射系统都有一个额外的传感器来测量吸入空气的温度。</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4579" name="组合 28"/>
          <p:cNvGrpSpPr/>
          <p:nvPr/>
        </p:nvGrpSpPr>
        <p:grpSpPr>
          <a:xfrm>
            <a:off x="6607175" y="80963"/>
            <a:ext cx="5478463" cy="466725"/>
            <a:chOff x="0" y="0"/>
            <a:chExt cx="8628" cy="736"/>
          </a:xfrm>
        </p:grpSpPr>
        <p:sp>
          <p:nvSpPr>
            <p:cNvPr id="2458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2"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4584" name="图片 1" descr="333437323831373b333530353430323bb7b5bbd8">
            <a:hlinkClick r:id="rId5" action="ppaction://hlinksldjump"/>
          </p:cNvPr>
          <p:cNvPicPr>
            <a:picLocks noChangeAspect="1"/>
          </p:cNvPicPr>
          <p:nvPr/>
        </p:nvPicPr>
        <p:blipFill>
          <a:blip r:embed="rId6"/>
          <a:stretch>
            <a:fillRect/>
          </a:stretch>
        </p:blipFill>
        <p:spPr>
          <a:xfrm>
            <a:off x="11569700" y="6210300"/>
            <a:ext cx="515938" cy="514350"/>
          </a:xfrm>
          <a:prstGeom prst="rect">
            <a:avLst/>
          </a:prstGeom>
          <a:noFill/>
          <a:ln w="9525">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8392160" y="1703705"/>
            <a:ext cx="3458845" cy="3969385"/>
          </a:xfrm>
          <a:prstGeom prst="rect">
            <a:avLst/>
          </a:prstGeom>
          <a:noFill/>
        </p:spPr>
        <p:txBody>
          <a:bodyPr wrap="square" rtlCol="0">
            <a:spAutoFit/>
          </a:bodyPr>
          <a:p>
            <a:pPr fontAlgn="auto">
              <a:lnSpc>
                <a:spcPct val="150000"/>
              </a:lnSpc>
            </a:pPr>
            <a:r>
              <a:rPr lang="en-US" altLang="zh-CN" sz="2400"/>
              <a:t>1 _________________</a:t>
            </a:r>
            <a:endParaRPr lang="en-US" altLang="zh-CN" sz="2400"/>
          </a:p>
          <a:p>
            <a:pPr fontAlgn="auto">
              <a:lnSpc>
                <a:spcPct val="150000"/>
              </a:lnSpc>
            </a:pPr>
            <a:r>
              <a:rPr lang="en-US" altLang="zh-CN" sz="2400"/>
              <a:t>2 _________________</a:t>
            </a:r>
            <a:endParaRPr lang="en-US" altLang="zh-CN" sz="2400"/>
          </a:p>
          <a:p>
            <a:pPr fontAlgn="auto">
              <a:lnSpc>
                <a:spcPct val="150000"/>
              </a:lnSpc>
            </a:pPr>
            <a:r>
              <a:rPr lang="en-US" altLang="zh-CN" sz="2400"/>
              <a:t>3 _________________</a:t>
            </a:r>
            <a:endParaRPr lang="en-US" altLang="zh-CN" sz="2400"/>
          </a:p>
          <a:p>
            <a:pPr fontAlgn="auto">
              <a:lnSpc>
                <a:spcPct val="150000"/>
              </a:lnSpc>
            </a:pPr>
            <a:r>
              <a:rPr lang="en-US" altLang="zh-CN" sz="2400"/>
              <a:t>4 _________________</a:t>
            </a:r>
            <a:endParaRPr lang="en-US" altLang="zh-CN" sz="2400"/>
          </a:p>
          <a:p>
            <a:pPr fontAlgn="auto">
              <a:lnSpc>
                <a:spcPct val="150000"/>
              </a:lnSpc>
            </a:pPr>
            <a:r>
              <a:rPr lang="en-US" altLang="zh-CN" sz="2400"/>
              <a:t>5 _________________</a:t>
            </a:r>
            <a:endParaRPr lang="en-US" altLang="zh-CN" sz="2400"/>
          </a:p>
          <a:p>
            <a:pPr fontAlgn="auto">
              <a:lnSpc>
                <a:spcPct val="150000"/>
              </a:lnSpc>
            </a:pPr>
            <a:r>
              <a:rPr lang="en-US" altLang="zh-CN" sz="2400"/>
              <a:t>6 _________________</a:t>
            </a:r>
            <a:endParaRPr lang="en-US" altLang="zh-CN" sz="2400"/>
          </a:p>
          <a:p>
            <a:pPr fontAlgn="auto">
              <a:lnSpc>
                <a:spcPct val="150000"/>
              </a:lnSpc>
            </a:pPr>
            <a:r>
              <a:rPr lang="en-US" altLang="zh-CN" sz="2400"/>
              <a:t>7 _________________</a:t>
            </a:r>
            <a:endParaRPr lang="en-US" altLang="zh-CN" sz="2400"/>
          </a:p>
        </p:txBody>
      </p:sp>
      <p:sp>
        <p:nvSpPr>
          <p:cNvPr id="26626" name="Rectangle 2"/>
          <p:cNvSpPr>
            <a:spLocks noRot="1"/>
          </p:cNvSpPr>
          <p:nvPr/>
        </p:nvSpPr>
        <p:spPr>
          <a:xfrm>
            <a:off x="1192213" y="592138"/>
            <a:ext cx="8734425" cy="51752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Name the parts of the fuel delivery system. </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26627" name="组合 28"/>
          <p:cNvGrpSpPr/>
          <p:nvPr/>
        </p:nvGrpSpPr>
        <p:grpSpPr>
          <a:xfrm>
            <a:off x="6607175" y="92075"/>
            <a:ext cx="5478463" cy="466725"/>
            <a:chOff x="0" y="0"/>
            <a:chExt cx="8628" cy="737"/>
          </a:xfrm>
        </p:grpSpPr>
        <p:sp>
          <p:nvSpPr>
            <p:cNvPr id="2662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29"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0"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6632" name="矩形 439"/>
          <p:cNvSpPr/>
          <p:nvPr/>
        </p:nvSpPr>
        <p:spPr>
          <a:xfrm>
            <a:off x="536575" y="717550"/>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3</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26633" name="图片 80"/>
          <p:cNvPicPr>
            <a:picLocks noChangeAspect="1"/>
          </p:cNvPicPr>
          <p:nvPr/>
        </p:nvPicPr>
        <p:blipFill>
          <a:blip r:embed="rId5"/>
          <a:srcRect t="7043"/>
          <a:stretch>
            <a:fillRect/>
          </a:stretch>
        </p:blipFill>
        <p:spPr>
          <a:xfrm>
            <a:off x="677545" y="1635125"/>
            <a:ext cx="6990715" cy="4432935"/>
          </a:xfrm>
          <a:prstGeom prst="rect">
            <a:avLst/>
          </a:prstGeom>
          <a:noFill/>
          <a:ln w="9525">
            <a:noFill/>
          </a:ln>
        </p:spPr>
      </p:pic>
      <p:sp>
        <p:nvSpPr>
          <p:cNvPr id="26634" name="文本框 23"/>
          <p:cNvSpPr/>
          <p:nvPr/>
        </p:nvSpPr>
        <p:spPr>
          <a:xfrm>
            <a:off x="8682990" y="1787525"/>
            <a:ext cx="325501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pressure regulator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5" name="文本框 23"/>
          <p:cNvSpPr/>
          <p:nvPr/>
        </p:nvSpPr>
        <p:spPr>
          <a:xfrm>
            <a:off x="8756015" y="2340610"/>
            <a:ext cx="239395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return line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6" name="文本框 23"/>
          <p:cNvSpPr/>
          <p:nvPr/>
        </p:nvSpPr>
        <p:spPr>
          <a:xfrm>
            <a:off x="8771890" y="2893695"/>
            <a:ext cx="162814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pump</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7" name="文本框 23"/>
          <p:cNvSpPr/>
          <p:nvPr/>
        </p:nvSpPr>
        <p:spPr>
          <a:xfrm>
            <a:off x="8799513" y="3476308"/>
            <a:ext cx="1857375"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injector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8" name="文本框 23"/>
          <p:cNvSpPr/>
          <p:nvPr/>
        </p:nvSpPr>
        <p:spPr>
          <a:xfrm>
            <a:off x="8809673" y="4065270"/>
            <a:ext cx="1438275"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filter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9" name="文本框 23"/>
          <p:cNvSpPr/>
          <p:nvPr/>
        </p:nvSpPr>
        <p:spPr>
          <a:xfrm>
            <a:off x="8818245" y="4530725"/>
            <a:ext cx="2310765"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supply line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40" name="文本框 23"/>
          <p:cNvSpPr/>
          <p:nvPr/>
        </p:nvSpPr>
        <p:spPr>
          <a:xfrm>
            <a:off x="8853170" y="5137468"/>
            <a:ext cx="1438275"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tank</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6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640">
                                            <p:txEl>
                                              <p:charRg st="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4" grpId="0" bldLvl="0"/>
      <p:bldP spid="26635" grpId="0" bldLvl="0"/>
      <p:bldP spid="26636" grpId="0" bldLvl="0"/>
      <p:bldP spid="26637" grpId="0" bldLvl="0"/>
      <p:bldP spid="26638" grpId="0" bldLvl="0"/>
      <p:bldP spid="26639"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Rot="1"/>
          </p:cNvSpPr>
          <p:nvPr/>
        </p:nvSpPr>
        <p:spPr>
          <a:xfrm>
            <a:off x="955675" y="619125"/>
            <a:ext cx="5553075" cy="5365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Find the parts which fit the descriptions in Task 3.</a:t>
            </a:r>
            <a:endParaRPr lang="en-US" altLang="zh-CN" dirty="0">
              <a:ea typeface="宋体" panose="02010600030101010101" pitchFamily="2" charset="-122"/>
            </a:endParaRPr>
          </a:p>
        </p:txBody>
      </p:sp>
      <p:sp>
        <p:nvSpPr>
          <p:cNvPr id="28675" name="文本框 2"/>
          <p:cNvSpPr/>
          <p:nvPr/>
        </p:nvSpPr>
        <p:spPr>
          <a:xfrm>
            <a:off x="1022350" y="1108075"/>
            <a:ext cx="10787380" cy="4688205"/>
          </a:xfrm>
          <a:prstGeom prst="rect">
            <a:avLst/>
          </a:prstGeom>
          <a:noFill/>
          <a:ln w="9525">
            <a:noFill/>
          </a:ln>
        </p:spPr>
        <p:txBody>
          <a:bodyPr wrap="square">
            <a:noAutofit/>
          </a:bodyPr>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Which car ...</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1. stores the fuel supplied into the engine?</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2. is a computer controlled valve which can open and close many times each second?</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3. is controlled electrically to draw the fuel from the tank and supply it to the fuel </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injector?</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6" name="组合 28"/>
          <p:cNvGrpSpPr/>
          <p:nvPr/>
        </p:nvGrpSpPr>
        <p:grpSpPr>
          <a:xfrm>
            <a:off x="6607175" y="92075"/>
            <a:ext cx="5478463" cy="466725"/>
            <a:chOff x="0" y="0"/>
            <a:chExt cx="8628" cy="736"/>
          </a:xfrm>
        </p:grpSpPr>
        <p:sp>
          <p:nvSpPr>
            <p:cNvPr id="28677"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8"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80"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8681" name="矩形 439"/>
          <p:cNvSpPr/>
          <p:nvPr/>
        </p:nvSpPr>
        <p:spPr>
          <a:xfrm>
            <a:off x="282575" y="689610"/>
            <a:ext cx="492125"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4</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2" name="文本框 21"/>
          <p:cNvSpPr/>
          <p:nvPr/>
        </p:nvSpPr>
        <p:spPr>
          <a:xfrm>
            <a:off x="1368425" y="2169160"/>
            <a:ext cx="6708775"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tank stores the fuel supplied into the engine</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3" name="文本框 21"/>
          <p:cNvSpPr/>
          <p:nvPr/>
        </p:nvSpPr>
        <p:spPr>
          <a:xfrm>
            <a:off x="1256030" y="3138805"/>
            <a:ext cx="10582275" cy="829945"/>
          </a:xfrm>
          <a:prstGeom prst="rect">
            <a:avLst/>
          </a:prstGeom>
          <a:noFill/>
          <a:ln w="9525">
            <a:noFill/>
          </a:ln>
        </p:spPr>
        <p:txBody>
          <a:bodyPr vert="horz" wrap="square" anchor="t" anchorCtr="0">
            <a:spAutoFit/>
          </a:bodyPr>
          <a:p>
            <a:pPr>
              <a:lnSpc>
                <a:spcPct val="100000"/>
              </a:lnSpc>
            </a:pP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fuel injector is a computer controlled valve which can open and close many </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a:p>
            <a:pPr>
              <a:lnSpc>
                <a:spcPct val="100000"/>
              </a:lnSpc>
            </a:pP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times each second</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4" name="文本框 21"/>
          <p:cNvSpPr/>
          <p:nvPr/>
        </p:nvSpPr>
        <p:spPr>
          <a:xfrm>
            <a:off x="1255713" y="4972368"/>
            <a:ext cx="10167937" cy="823912"/>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pump is controlled electrically to draw the fuel from the tank and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supply it to the fuel injector</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2" grpId="0" bldLvl="0"/>
      <p:bldP spid="28683" grpId="0" bldLvl="0"/>
      <p:bldP spid="28684"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3" name="文本框 2"/>
          <p:cNvSpPr/>
          <p:nvPr/>
        </p:nvSpPr>
        <p:spPr>
          <a:xfrm>
            <a:off x="1023938" y="1444625"/>
            <a:ext cx="10728325" cy="3854450"/>
          </a:xfrm>
          <a:prstGeom prst="rect">
            <a:avLst/>
          </a:prstGeom>
          <a:noFill/>
          <a:ln w="9525">
            <a:noFill/>
          </a:ln>
        </p:spPr>
        <p:txBody>
          <a:bodyPr wrap="square">
            <a:spAutoFit/>
          </a:bodyPr>
          <a:p>
            <a:pPr algn="just">
              <a:lnSpc>
                <a:spcPct val="130000"/>
              </a:lnSpc>
            </a:pPr>
            <a:r>
              <a:rPr lang="zh-CN" altLang="en-US" sz="2400" dirty="0">
                <a:solidFill>
                  <a:srgbClr val="000000"/>
                </a:solidFill>
                <a:latin typeface="Times New Roman" panose="02020603050405020304" pitchFamily="2" charset="0"/>
                <a:sym typeface="Times New Roman" panose="02020603050405020304" pitchFamily="2" charset="0"/>
              </a:rPr>
              <a:t>4. is responsible for screening out dirt and rust particles from the fuel?</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5. keeps the fuel pressure stable?</a:t>
            </a: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6. is a pipe through which the fuel enters the engine?</a:t>
            </a: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rPr>
              <a:t>7. is a pipe through which the fuel goes back to the tank?</a:t>
            </a: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en-US" altLang="zh-CN" sz="240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30724" name="组合 28"/>
          <p:cNvGrpSpPr/>
          <p:nvPr/>
        </p:nvGrpSpPr>
        <p:grpSpPr>
          <a:xfrm>
            <a:off x="6607175" y="92075"/>
            <a:ext cx="5478463" cy="466725"/>
            <a:chOff x="0" y="0"/>
            <a:chExt cx="8628" cy="736"/>
          </a:xfrm>
        </p:grpSpPr>
        <p:sp>
          <p:nvSpPr>
            <p:cNvPr id="30725"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6"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7"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8"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30730" name="文本框 21"/>
          <p:cNvSpPr/>
          <p:nvPr/>
        </p:nvSpPr>
        <p:spPr>
          <a:xfrm>
            <a:off x="1400175" y="3030220"/>
            <a:ext cx="7861300"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pressure regulator keeps the fuel pressure stable</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1" name="文本框 21"/>
          <p:cNvSpPr/>
          <p:nvPr/>
        </p:nvSpPr>
        <p:spPr>
          <a:xfrm>
            <a:off x="1447800" y="3976370"/>
            <a:ext cx="9602788"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supply line</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is a pipe through which the fuel enters the engine</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2" name="文本框 21"/>
          <p:cNvSpPr/>
          <p:nvPr/>
        </p:nvSpPr>
        <p:spPr>
          <a:xfrm>
            <a:off x="1409700" y="4937125"/>
            <a:ext cx="9734550"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return lin</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 is a pipe through which the fuel goes back to the tank. </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5" name="文本框 21"/>
          <p:cNvSpPr/>
          <p:nvPr/>
        </p:nvSpPr>
        <p:spPr>
          <a:xfrm>
            <a:off x="1390650" y="2068195"/>
            <a:ext cx="1024890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filter </a:t>
            </a:r>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is responsible for screening out dirt and rust particles from the fuel</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8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0" grpId="0" bldLvl="0"/>
      <p:bldP spid="30731" grpId="0" bldLvl="0"/>
      <p:bldP spid="30732" grpId="0" bldLvl="0"/>
      <p:bldP spid="28685"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Rectangle 2"/>
          <p:cNvSpPr>
            <a:spLocks noRot="1"/>
          </p:cNvSpPr>
          <p:nvPr/>
        </p:nvSpPr>
        <p:spPr>
          <a:xfrm>
            <a:off x="1193800" y="542925"/>
            <a:ext cx="10858500" cy="600710"/>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FillFill in the following blanks and describe how these components work.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2776" name="矩形 439"/>
          <p:cNvSpPr/>
          <p:nvPr/>
        </p:nvSpPr>
        <p:spPr>
          <a:xfrm>
            <a:off x="536575" y="636588"/>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5</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32777" name="ECB019B1-382A-4266-B25C-5B523AA43C14-3"/>
          <p:cNvPicPr>
            <a:picLocks noChangeAspect="1"/>
          </p:cNvPicPr>
          <p:nvPr/>
        </p:nvPicPr>
        <p:blipFill>
          <a:blip r:embed="rId1"/>
          <a:srcRect l="3166" t="4633" r="1895" b="5141"/>
          <a:stretch>
            <a:fillRect/>
          </a:stretch>
        </p:blipFill>
        <p:spPr>
          <a:xfrm>
            <a:off x="537210" y="1040130"/>
            <a:ext cx="11281410" cy="5630545"/>
          </a:xfrm>
          <a:prstGeom prst="rect">
            <a:avLst/>
          </a:prstGeom>
          <a:noFill/>
          <a:ln w="9525">
            <a:noFill/>
          </a:ln>
        </p:spPr>
      </p:pic>
      <p:sp>
        <p:nvSpPr>
          <p:cNvPr id="32778" name="文本框 1"/>
          <p:cNvSpPr/>
          <p:nvPr/>
        </p:nvSpPr>
        <p:spPr>
          <a:xfrm>
            <a:off x="6346825" y="3506470"/>
            <a:ext cx="1706245"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supply </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line </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79" name="文本框 1"/>
          <p:cNvSpPr/>
          <p:nvPr/>
        </p:nvSpPr>
        <p:spPr>
          <a:xfrm>
            <a:off x="806450" y="3609340"/>
            <a:ext cx="1864995"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air cleaner </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assembly</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0" name="文本框 1"/>
          <p:cNvSpPr/>
          <p:nvPr/>
        </p:nvSpPr>
        <p:spPr>
          <a:xfrm>
            <a:off x="807085" y="5243195"/>
            <a:ext cx="1864995"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intake </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manifold</a:t>
            </a:r>
            <a:endParaRPr lang="zh-CN" altLang="en-US" b="1" dirty="0">
              <a:ea typeface="宋体" panose="02010600030101010101" pitchFamily="2" charset="-122"/>
            </a:endParaRPr>
          </a:p>
        </p:txBody>
      </p:sp>
      <p:sp>
        <p:nvSpPr>
          <p:cNvPr id="32781" name="文本框 1"/>
          <p:cNvSpPr/>
          <p:nvPr/>
        </p:nvSpPr>
        <p:spPr>
          <a:xfrm>
            <a:off x="3921760" y="4955223"/>
            <a:ext cx="147637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tank</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2" name="文本框 1"/>
          <p:cNvSpPr/>
          <p:nvPr/>
        </p:nvSpPr>
        <p:spPr>
          <a:xfrm>
            <a:off x="3931920" y="5752148"/>
            <a:ext cx="147637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filter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3" name="文本框 1"/>
          <p:cNvSpPr/>
          <p:nvPr/>
        </p:nvSpPr>
        <p:spPr>
          <a:xfrm>
            <a:off x="1516380" y="2589530"/>
            <a:ext cx="1956435" cy="82994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a:t>
            </a: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ir induction system</a:t>
            </a:r>
            <a:endParaRPr lang="zh-CN" altLang="en-US" b="1" dirty="0">
              <a:ea typeface="宋体" panose="02010600030101010101" pitchFamily="2" charset="-122"/>
            </a:endParaRPr>
          </a:p>
        </p:txBody>
      </p:sp>
      <p:sp>
        <p:nvSpPr>
          <p:cNvPr id="32784" name="文本框 1"/>
          <p:cNvSpPr/>
          <p:nvPr/>
        </p:nvSpPr>
        <p:spPr>
          <a:xfrm>
            <a:off x="6346190" y="4538980"/>
            <a:ext cx="1814195"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injector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5" name="文本框 1"/>
          <p:cNvSpPr/>
          <p:nvPr/>
        </p:nvSpPr>
        <p:spPr>
          <a:xfrm>
            <a:off x="6275705" y="5095240"/>
            <a:ext cx="1884680"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pressure regulator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6" name="文本框 1"/>
          <p:cNvSpPr/>
          <p:nvPr/>
        </p:nvSpPr>
        <p:spPr>
          <a:xfrm>
            <a:off x="6275705" y="5868670"/>
            <a:ext cx="1817370"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return </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line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7" name="文本框 1"/>
          <p:cNvSpPr/>
          <p:nvPr/>
        </p:nvSpPr>
        <p:spPr>
          <a:xfrm>
            <a:off x="8159750" y="2546985"/>
            <a:ext cx="2145030"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electronic control system</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8" name="文本框 1"/>
          <p:cNvSpPr/>
          <p:nvPr/>
        </p:nvSpPr>
        <p:spPr>
          <a:xfrm>
            <a:off x="10334625" y="3729990"/>
            <a:ext cx="83248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ECU</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30724" name="组合 28"/>
          <p:cNvGrpSpPr/>
          <p:nvPr/>
        </p:nvGrpSpPr>
        <p:grpSpPr>
          <a:xfrm>
            <a:off x="6607175" y="92075"/>
            <a:ext cx="5478463" cy="466725"/>
            <a:chOff x="0" y="0"/>
            <a:chExt cx="8628" cy="736"/>
          </a:xfrm>
        </p:grpSpPr>
        <p:sp>
          <p:nvSpPr>
            <p:cNvPr id="30725" name="流程图: 可选过程 5">
              <a:hlinkClick r:id="rId2"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6" name="流程图: 可选过程 1">
              <a:hlinkClick r:id="rId3"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7" name="流程图: 可选过程 6">
              <a:hlinkClick r:id="rId4"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8" name="流程图: 可选过程 7">
              <a:hlinkClick r:id="rId5"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8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78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78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77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278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278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278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7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8" grpId="0" bldLvl="0"/>
      <p:bldP spid="32779" grpId="0" bldLvl="0"/>
      <p:bldP spid="32780" grpId="0" bldLvl="0"/>
      <p:bldP spid="32781" grpId="0" bldLvl="0"/>
      <p:bldP spid="32782" grpId="0" bldLvl="0"/>
      <p:bldP spid="32783" grpId="0" bldLvl="0"/>
      <p:bldP spid="32784" grpId="0" bldLvl="0"/>
      <p:bldP spid="32785" grpId="0" bldLvl="0"/>
      <p:bldP spid="32786" grpId="0" bldLvl="0"/>
      <p:bldP spid="32787" grpId="0" bldLvl="0"/>
      <p:bldP spid="32788"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文本框 26"/>
          <p:cNvSpPr/>
          <p:nvPr/>
        </p:nvSpPr>
        <p:spPr>
          <a:xfrm>
            <a:off x="4425950" y="1738313"/>
            <a:ext cx="7496175" cy="4930775"/>
          </a:xfrm>
          <a:prstGeom prst="rect">
            <a:avLst/>
          </a:prstGeom>
          <a:solidFill>
            <a:srgbClr val="FFFFFF"/>
          </a:solidFill>
          <a:ln w="12700" cap="rnd" cmpd="sng">
            <a:solidFill>
              <a:srgbClr val="42719B"/>
            </a:solidFill>
            <a:prstDash val="solid"/>
            <a:miter/>
            <a:headEnd type="none" w="med" len="med"/>
            <a:tailEnd type="none" w="med" len="med"/>
          </a:ln>
        </p:spPr>
        <p:txBody>
          <a:bodyPr vert="horz" wrap="square" anchor="t" anchorCtr="0"/>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Good morning, Miss Green. What’s the matter with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your car?</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Good morning. 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I see. We’ll check it for you.</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______________________________________</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So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Don’t worry.</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________________________________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Oh, it’s so good. Thank you.</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6867" name="Rectangle 2"/>
          <p:cNvSpPr>
            <a:spLocks noRot="1"/>
          </p:cNvSpPr>
          <p:nvPr/>
        </p:nvSpPr>
        <p:spPr>
          <a:xfrm>
            <a:off x="1192213" y="558800"/>
            <a:ext cx="10799762"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a suitable expression for each blank to complete the following conversation.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6873"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6</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6874" name="文本框 17"/>
          <p:cNvSpPr/>
          <p:nvPr/>
        </p:nvSpPr>
        <p:spPr>
          <a:xfrm>
            <a:off x="1192213" y="1063625"/>
            <a:ext cx="7451725"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Situation:  A is a mechanic in a 4S store, B is a customer.  </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6875" name="文本框 25"/>
          <p:cNvSpPr/>
          <p:nvPr/>
        </p:nvSpPr>
        <p:spPr>
          <a:xfrm>
            <a:off x="536575" y="2164715"/>
            <a:ext cx="3613150" cy="3082290"/>
          </a:xfrm>
          <a:prstGeom prst="rect">
            <a:avLst/>
          </a:prstGeom>
          <a:gradFill rotWithShape="1">
            <a:gsLst>
              <a:gs pos="0">
                <a:srgbClr val="F3E6D7">
                  <a:alpha val="100000"/>
                </a:srgbClr>
              </a:gs>
              <a:gs pos="65001">
                <a:srgbClr val="F6EDE1">
                  <a:alpha val="100000"/>
                </a:srgbClr>
              </a:gs>
              <a:gs pos="100000">
                <a:srgbClr val="F9F3EB">
                  <a:alpha val="100000"/>
                </a:srgbClr>
              </a:gs>
            </a:gsLst>
            <a:lin ang="5400000" scaled="1"/>
            <a:tileRect/>
          </a:gradFill>
          <a:ln w="12700" cap="flat" cmpd="sng">
            <a:solidFill>
              <a:srgbClr val="DAED05"/>
            </a:solidFill>
            <a:prstDash val="solid"/>
            <a:miter/>
            <a:headEnd type="none" w="med" len="med"/>
            <a:tailEnd type="none" w="med" len="med"/>
          </a:ln>
        </p:spPr>
        <p:txBody>
          <a:bodyPr vert="horz" wrap="square" anchor="t" anchorCtr="0"/>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1.We are going to replace them with new ones.</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2. My car doesn’t start up.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3. It’s my pleasure.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4.There is something wrong with the fuel injectors.</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6876" name="文本框 16"/>
          <p:cNvSpPr/>
          <p:nvPr/>
        </p:nvSpPr>
        <p:spPr>
          <a:xfrm>
            <a:off x="7077075" y="2740025"/>
            <a:ext cx="4052888"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My car doesn’t start up. </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6877" name="文本框 16"/>
          <p:cNvSpPr/>
          <p:nvPr/>
        </p:nvSpPr>
        <p:spPr>
          <a:xfrm>
            <a:off x="5191125" y="3671888"/>
            <a:ext cx="6543675"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There is something wrong with the fuel injectors.</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6878" name="文本框 16"/>
          <p:cNvSpPr/>
          <p:nvPr/>
        </p:nvSpPr>
        <p:spPr>
          <a:xfrm>
            <a:off x="5229225" y="6049963"/>
            <a:ext cx="4051300" cy="45720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It’s my pleasure.</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36879" name="组合 36878"/>
          <p:cNvGrpSpPr/>
          <p:nvPr/>
        </p:nvGrpSpPr>
        <p:grpSpPr>
          <a:xfrm>
            <a:off x="5165725" y="4652629"/>
            <a:ext cx="6661150" cy="969943"/>
            <a:chOff x="0" y="72"/>
            <a:chExt cx="10490" cy="1528"/>
          </a:xfrm>
        </p:grpSpPr>
        <p:sp>
          <p:nvSpPr>
            <p:cNvPr id="36880" name="文本框 16"/>
            <p:cNvSpPr/>
            <p:nvPr/>
          </p:nvSpPr>
          <p:spPr>
            <a:xfrm>
              <a:off x="2408" y="72"/>
              <a:ext cx="8082" cy="72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We are going to replace them with new</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6881" name="文本框 16"/>
            <p:cNvSpPr/>
            <p:nvPr/>
          </p:nvSpPr>
          <p:spPr>
            <a:xfrm>
              <a:off x="0" y="880"/>
              <a:ext cx="1408" cy="720"/>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ones.</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grpSp>
      <p:grpSp>
        <p:nvGrpSpPr>
          <p:cNvPr id="30724" name="组合 28"/>
          <p:cNvGrpSpPr/>
          <p:nvPr/>
        </p:nvGrpSpPr>
        <p:grpSpPr>
          <a:xfrm>
            <a:off x="6607175" y="92075"/>
            <a:ext cx="5478463" cy="466725"/>
            <a:chOff x="0" y="0"/>
            <a:chExt cx="8628" cy="736"/>
          </a:xfrm>
        </p:grpSpPr>
        <p:sp>
          <p:nvSpPr>
            <p:cNvPr id="30725"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6"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7"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8"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7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87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8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6" grpId="0" bldLvl="0"/>
      <p:bldP spid="36877" grpId="0" bldLvl="0"/>
      <p:bldP spid="36878"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矩形 8"/>
          <p:cNvSpPr/>
          <p:nvPr/>
        </p:nvSpPr>
        <p:spPr>
          <a:xfrm>
            <a:off x="3025775" y="4552950"/>
            <a:ext cx="3689350" cy="581025"/>
          </a:xfrm>
          <a:prstGeom prst="rect">
            <a:avLst/>
          </a:prstGeom>
          <a:solidFill>
            <a:srgbClr val="7030A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5" name="矩形 8"/>
          <p:cNvSpPr/>
          <p:nvPr/>
        </p:nvSpPr>
        <p:spPr>
          <a:xfrm>
            <a:off x="3776663" y="3457575"/>
            <a:ext cx="5203825" cy="552450"/>
          </a:xfrm>
          <a:prstGeom prst="rect">
            <a:avLst/>
          </a:prstGeom>
          <a:solidFill>
            <a:srgbClr val="00B0F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6" name="矩形 7"/>
          <p:cNvSpPr/>
          <p:nvPr/>
        </p:nvSpPr>
        <p:spPr>
          <a:xfrm>
            <a:off x="5280025" y="2324100"/>
            <a:ext cx="4432300" cy="542925"/>
          </a:xfrm>
          <a:prstGeom prst="rect">
            <a:avLst/>
          </a:prstGeom>
          <a:solidFill>
            <a:srgbClr val="C0000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7" name="矩形 10"/>
          <p:cNvSpPr/>
          <p:nvPr/>
        </p:nvSpPr>
        <p:spPr>
          <a:xfrm>
            <a:off x="3016250" y="1765300"/>
            <a:ext cx="2976563" cy="577850"/>
          </a:xfrm>
          <a:prstGeom prst="rect">
            <a:avLst/>
          </a:prstGeom>
          <a:solidFill>
            <a:srgbClr val="FFC00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8" name="矩形 6"/>
          <p:cNvSpPr/>
          <p:nvPr/>
        </p:nvSpPr>
        <p:spPr>
          <a:xfrm>
            <a:off x="3016250" y="1176338"/>
            <a:ext cx="6705600" cy="604837"/>
          </a:xfrm>
          <a:prstGeom prst="rect">
            <a:avLst/>
          </a:prstGeom>
          <a:solidFill>
            <a:srgbClr val="92D05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8919" name="Rectangle 2"/>
          <p:cNvSpPr>
            <a:spLocks noRot="1"/>
          </p:cNvSpPr>
          <p:nvPr/>
        </p:nvSpPr>
        <p:spPr>
          <a:xfrm>
            <a:off x="1192213" y="558800"/>
            <a:ext cx="3178175"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Complete the word search.</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8925"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7</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graphicFrame>
        <p:nvGraphicFramePr>
          <p:cNvPr id="38926" name="表格 38925"/>
          <p:cNvGraphicFramePr/>
          <p:nvPr/>
        </p:nvGraphicFramePr>
        <p:xfrm>
          <a:off x="3004820" y="1209675"/>
          <a:ext cx="6694488" cy="5029200"/>
        </p:xfrm>
        <a:graphic>
          <a:graphicData uri="http://schemas.openxmlformats.org/drawingml/2006/table">
            <a:tbl>
              <a:tblPr/>
              <a:tblGrid>
                <a:gridCol w="744538"/>
                <a:gridCol w="742950"/>
                <a:gridCol w="744537"/>
                <a:gridCol w="742950"/>
                <a:gridCol w="742950"/>
                <a:gridCol w="746125"/>
                <a:gridCol w="741363"/>
                <a:gridCol w="744537"/>
                <a:gridCol w="744538"/>
              </a:tblGrid>
              <a:tr h="558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u</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b</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y</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t</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m</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58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u</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m</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o</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w</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i</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a</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58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h</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y</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o</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x</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y</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g</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n</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58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a</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u</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f</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n</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j</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i</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58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y</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c</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l</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a</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n</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f</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58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i</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a</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q</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n</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i</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k</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t</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f</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o</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58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u</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l</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d</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a</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u</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l</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58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b</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m</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w</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o</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y</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l</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n</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d</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588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v</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x</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h</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z</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k</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c</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b</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t"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9188" name="矩形 13"/>
          <p:cNvSpPr/>
          <p:nvPr/>
        </p:nvSpPr>
        <p:spPr>
          <a:xfrm>
            <a:off x="3044825" y="1203325"/>
            <a:ext cx="728663" cy="2816225"/>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9189" name="矩形 13"/>
          <p:cNvSpPr/>
          <p:nvPr/>
        </p:nvSpPr>
        <p:spPr>
          <a:xfrm>
            <a:off x="5218113" y="2879725"/>
            <a:ext cx="785812" cy="3330575"/>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9190" name="矩形 13"/>
          <p:cNvSpPr/>
          <p:nvPr/>
        </p:nvSpPr>
        <p:spPr>
          <a:xfrm>
            <a:off x="7472363" y="3973513"/>
            <a:ext cx="760412" cy="2252662"/>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9191" name="矩形 13"/>
          <p:cNvSpPr/>
          <p:nvPr/>
        </p:nvSpPr>
        <p:spPr>
          <a:xfrm>
            <a:off x="8982075" y="1212850"/>
            <a:ext cx="720725" cy="4483100"/>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 name="矩形 2"/>
          <p:cNvSpPr/>
          <p:nvPr/>
        </p:nvSpPr>
        <p:spPr>
          <a:xfrm rot="18300000">
            <a:off x="6062980" y="898525"/>
            <a:ext cx="632460" cy="4361815"/>
          </a:xfrm>
          <a:prstGeom prst="rect">
            <a:avLst/>
          </a:prstGeom>
          <a:noFill/>
          <a:ln w="5715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30724" name="组合 28"/>
          <p:cNvGrpSpPr/>
          <p:nvPr/>
        </p:nvGrpSpPr>
        <p:grpSpPr>
          <a:xfrm>
            <a:off x="6607175" y="92075"/>
            <a:ext cx="5478463" cy="466725"/>
            <a:chOff x="0" y="0"/>
            <a:chExt cx="8628" cy="736"/>
          </a:xfrm>
        </p:grpSpPr>
        <p:sp>
          <p:nvSpPr>
            <p:cNvPr id="30725"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6"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7"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30728"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9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18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18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919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19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bldLvl="0" animBg="1"/>
      <p:bldP spid="38917" grpId="0" bldLvl="0" animBg="1"/>
      <p:bldP spid="38916" grpId="0" bldLvl="0" animBg="1"/>
      <p:bldP spid="38915" grpId="0" bldLvl="0" animBg="1"/>
      <p:bldP spid="38914" grpId="0" bldLvl="0" animBg="1"/>
      <p:bldP spid="39188" grpId="0" bldLvl="0"/>
      <p:bldP spid="39189" grpId="0" bldLvl="0"/>
      <p:bldP spid="39190" grpId="0" bldLvl="0"/>
      <p:bldP spid="39191" grpId="0" bldLvl="0"/>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文本框 1"/>
          <p:cNvSpPr/>
          <p:nvPr/>
        </p:nvSpPr>
        <p:spPr>
          <a:xfrm>
            <a:off x="3235325" y="2706688"/>
            <a:ext cx="5721350" cy="1444625"/>
          </a:xfrm>
          <a:prstGeom prst="rect">
            <a:avLst/>
          </a:prstGeom>
          <a:noFill/>
          <a:ln w="9525">
            <a:noFill/>
          </a:ln>
        </p:spPr>
        <p:txBody>
          <a:bodyPr wrap="square">
            <a:spAutoFit/>
          </a:bodyPr>
          <a:p>
            <a:pPr algn="ctr"/>
            <a:r>
              <a:rPr lang="en-US" altLang="zh-CN" sz="8800" dirty="0">
                <a:solidFill>
                  <a:schemeClr val="accent1"/>
                </a:solidFill>
                <a:latin typeface="Calibri" panose="020F0502020204030204" charset="0"/>
                <a:ea typeface="宋体" panose="02010600030101010101" pitchFamily="2" charset="-122"/>
                <a:cs typeface="Calibri" panose="020F0502020204030204" charset="0"/>
                <a:sym typeface="Calibri" panose="020F0502020204030204" charset="0"/>
              </a:rPr>
              <a:t>Thank you!</a:t>
            </a:r>
            <a:endParaRPr lang="en-US" altLang="zh-CN" sz="8800" dirty="0">
              <a:solidFill>
                <a:schemeClr val="accent1"/>
              </a:solidFill>
              <a:latin typeface="Calibri" panose="020F0502020204030204" charset="0"/>
              <a:ea typeface="Calibri" panose="020F0502020204030204" charset="0"/>
              <a:sym typeface="Calibri" panose="020F0502020204030204" charset="0"/>
            </a:endParaRPr>
          </a:p>
        </p:txBody>
      </p:sp>
      <p:pic>
        <p:nvPicPr>
          <p:cNvPr id="40963" name="图片 2" descr="学校名"/>
          <p:cNvPicPr>
            <a:picLocks noChangeAspect="1"/>
          </p:cNvPicPr>
          <p:nvPr/>
        </p:nvPicPr>
        <p:blipFill>
          <a:blip r:embed="rId1"/>
          <a:stretch>
            <a:fillRect/>
          </a:stretch>
        </p:blipFill>
        <p:spPr>
          <a:xfrm>
            <a:off x="1338263" y="2706688"/>
            <a:ext cx="9517062" cy="141605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filter="fade">
                                      <p:cBhvr>
                                        <p:cTn id="6" dur="998"/>
                                        <p:tgtEl>
                                          <p:spTgt spid="40962"/>
                                        </p:tgtEl>
                                      </p:cBhvr>
                                    </p:animEffect>
                                    <p:anim calcmode="lin" valueType="num">
                                      <p:cBhvr>
                                        <p:cTn id="7" dur="998"/>
                                        <p:tgtEl>
                                          <p:spTgt spid="40962"/>
                                        </p:tgtEl>
                                        <p:attrNameLst>
                                          <p:attrName>ppt_x</p:attrName>
                                        </p:attrNameLst>
                                      </p:cBhvr>
                                      <p:tavLst>
                                        <p:tav tm="0">
                                          <p:val>
                                            <p:strVal val="ppt_x"/>
                                          </p:val>
                                        </p:tav>
                                        <p:tav tm="100000">
                                          <p:val>
                                            <p:strVal val="ppt_x"/>
                                          </p:val>
                                        </p:tav>
                                      </p:tavLst>
                                    </p:anim>
                                    <p:anim calcmode="lin" valueType="num">
                                      <p:cBhvr>
                                        <p:cTn id="8" dur="998"/>
                                        <p:tgtEl>
                                          <p:spTgt spid="40962"/>
                                        </p:tgtEl>
                                        <p:attrNameLst>
                                          <p:attrName>ppt_y</p:attrName>
                                        </p:attrNameLst>
                                      </p:cBhvr>
                                      <p:tavLst>
                                        <p:tav tm="0">
                                          <p:val>
                                            <p:strVal val="ppt_y"/>
                                          </p:val>
                                        </p:tav>
                                        <p:tav tm="100000">
                                          <p:val>
                                            <p:strVal val="ppt_y-.1"/>
                                          </p:val>
                                        </p:tav>
                                      </p:tavLst>
                                    </p:anim>
                                    <p:set>
                                      <p:cBhvr>
                                        <p:cTn id="9" dur="1" fill="hold">
                                          <p:stCondLst>
                                            <p:cond delay="998"/>
                                          </p:stCondLst>
                                        </p:cTn>
                                        <p:tgtEl>
                                          <p:spTgt spid="40962"/>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40963"/>
                                        </p:tgtEl>
                                        <p:attrNameLst>
                                          <p:attrName>style.visibility</p:attrName>
                                        </p:attrNameLst>
                                      </p:cBhvr>
                                      <p:to>
                                        <p:strVal val="visible"/>
                                      </p:to>
                                    </p:set>
                                    <p:animEffect filter="fade">
                                      <p:cBhvr>
                                        <p:cTn id="13" dur="2000"/>
                                        <p:tgtEl>
                                          <p:spTgt spid="40963"/>
                                        </p:tgtEl>
                                      </p:cBhvr>
                                    </p:animEffect>
                                    <p:anim calcmode="lin" valueType="num">
                                      <p:cBhvr>
                                        <p:cTn id="14" dur="2000" fill="hold"/>
                                        <p:tgtEl>
                                          <p:spTgt spid="40963"/>
                                        </p:tgtEl>
                                        <p:attrNameLst>
                                          <p:attrName>ppt_x</p:attrName>
                                        </p:attrNameLst>
                                      </p:cBhvr>
                                      <p:tavLst>
                                        <p:tav tm="0">
                                          <p:val>
                                            <p:strVal val="#ppt_x"/>
                                          </p:val>
                                        </p:tav>
                                        <p:tav tm="100000">
                                          <p:val>
                                            <p:strVal val="#ppt_x"/>
                                          </p:val>
                                        </p:tav>
                                      </p:tavLst>
                                    </p:anim>
                                    <p:anim calcmode="lin" valueType="num">
                                      <p:cBhvr>
                                        <p:cTn id="15" dur="2000" fill="hold"/>
                                        <p:tgtEl>
                                          <p:spTgt spid="409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8" name="组合 28"/>
          <p:cNvGrpSpPr/>
          <p:nvPr/>
        </p:nvGrpSpPr>
        <p:grpSpPr>
          <a:xfrm>
            <a:off x="6607175" y="92075"/>
            <a:ext cx="5478463" cy="466725"/>
            <a:chOff x="0" y="0"/>
            <a:chExt cx="8628" cy="736"/>
          </a:xfrm>
        </p:grpSpPr>
        <p:sp>
          <p:nvSpPr>
            <p:cNvPr id="4099"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0"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4101"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2"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2" name="表格 1"/>
          <p:cNvGraphicFramePr/>
          <p:nvPr>
            <p:custDataLst>
              <p:tags r:id="rId5"/>
            </p:custDataLst>
          </p:nvPr>
        </p:nvGraphicFramePr>
        <p:xfrm>
          <a:off x="1753235" y="957580"/>
          <a:ext cx="8340090" cy="5490210"/>
        </p:xfrm>
        <a:graphic>
          <a:graphicData uri="http://schemas.openxmlformats.org/drawingml/2006/table">
            <a:tbl>
              <a:tblPr/>
              <a:tblGrid>
                <a:gridCol w="2780030"/>
                <a:gridCol w="2780030"/>
                <a:gridCol w="2780030"/>
              </a:tblGrid>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electronic</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manifold</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calculate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injection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delivery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optimum</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sensor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tank</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volume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detect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pump</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monitor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be divided into</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filter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oxygen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subsystem</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injector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mixture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induction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regulator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mount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consist of</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spray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temperature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air cleaner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deliver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coolant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assembly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pulse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additional</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911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throttle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manifold</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incoming</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Rot="1"/>
          </p:cNvSpPr>
          <p:nvPr/>
        </p:nvSpPr>
        <p:spPr>
          <a:xfrm>
            <a:off x="1054100" y="1014730"/>
            <a:ext cx="10883900" cy="52355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the correct answer for each question below.</a:t>
            </a:r>
            <a:endParaRPr lang="en-US" altLang="zh-CN" sz="2000" b="1" dirty="0">
              <a:latin typeface="Calibri" panose="020F0502020204030204" charset="0"/>
              <a:ea typeface="宋体" panose="02010600030101010101" pitchFamily="2" charset="-122"/>
              <a:sym typeface="Calibri" panose="020F0502020204030204"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1. The EFI system is composed of ____________ basic subsystems. </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A. one	</a:t>
            </a: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B. two</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C. three	</a:t>
            </a: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D. four</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2. What is the basic function of the ECU?</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A. To control the pulse length of the injector.</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B.To control the pulse width of the injector.</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C. To control the fuel injection volume.</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D. To detect the engine condition.</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8195" name="组合 28"/>
          <p:cNvGrpSpPr/>
          <p:nvPr/>
        </p:nvGrpSpPr>
        <p:grpSpPr>
          <a:xfrm>
            <a:off x="6607175" y="92075"/>
            <a:ext cx="5478463" cy="466725"/>
            <a:chOff x="0" y="0"/>
            <a:chExt cx="8628" cy="736"/>
          </a:xfrm>
        </p:grpSpPr>
        <p:sp>
          <p:nvSpPr>
            <p:cNvPr id="819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819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8200" name="矩形 439"/>
          <p:cNvSpPr/>
          <p:nvPr/>
        </p:nvSpPr>
        <p:spPr>
          <a:xfrm>
            <a:off x="460375" y="1154430"/>
            <a:ext cx="490538" cy="404813"/>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1</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8201" name="Picture 3"/>
          <p:cNvPicPr>
            <a:picLocks noChangeAspect="1"/>
          </p:cNvPicPr>
          <p:nvPr/>
        </p:nvPicPr>
        <p:blipFill>
          <a:blip r:embed="rId5"/>
          <a:stretch>
            <a:fillRect/>
          </a:stretch>
        </p:blipFill>
        <p:spPr>
          <a:xfrm rot="1800000">
            <a:off x="1249680" y="2838133"/>
            <a:ext cx="561975" cy="563562"/>
          </a:xfrm>
          <a:prstGeom prst="rect">
            <a:avLst/>
          </a:prstGeom>
          <a:noFill/>
          <a:ln w="9525">
            <a:noFill/>
          </a:ln>
        </p:spPr>
      </p:pic>
      <p:pic>
        <p:nvPicPr>
          <p:cNvPr id="8202" name="Picture 3"/>
          <p:cNvPicPr>
            <a:picLocks noChangeAspect="1"/>
          </p:cNvPicPr>
          <p:nvPr/>
        </p:nvPicPr>
        <p:blipFill>
          <a:blip r:embed="rId5"/>
          <a:stretch>
            <a:fillRect/>
          </a:stretch>
        </p:blipFill>
        <p:spPr>
          <a:xfrm rot="1800000">
            <a:off x="1226185" y="4517073"/>
            <a:ext cx="563563" cy="56197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Rot="1"/>
          </p:cNvSpPr>
          <p:nvPr/>
        </p:nvSpPr>
        <p:spPr>
          <a:xfrm>
            <a:off x="1035050" y="542925"/>
            <a:ext cx="5337175" cy="6381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Fill in the blanks with the missing words.</a:t>
            </a:r>
            <a:endParaRPr lang="en-US" altLang="zh-CN" sz="2000" b="1" dirty="0">
              <a:latin typeface="Calibri" panose="020F0502020204030204" charset="0"/>
              <a:ea typeface="宋体" panose="02010600030101010101" pitchFamily="2" charset="-122"/>
              <a:sym typeface="Calibri" panose="020F0502020204030204" charset="0"/>
            </a:endParaRPr>
          </a:p>
          <a:p>
            <a:pPr eaLnBrk="0" hangingPunct="0">
              <a:lnSpc>
                <a:spcPct val="130000"/>
              </a:lnSpc>
              <a:buNone/>
            </a:pPr>
            <a:endParaRPr lang="zh-CN" altLang="en-US" sz="2000" b="1" dirty="0">
              <a:latin typeface="Calibri" panose="020F0502020204030204" charset="0"/>
              <a:ea typeface="宋体" panose="02010600030101010101" pitchFamily="2" charset="-122"/>
              <a:sym typeface="Calibri" panose="020F0502020204030204" charset="0"/>
            </a:endParaRPr>
          </a:p>
        </p:txBody>
      </p:sp>
      <p:grpSp>
        <p:nvGrpSpPr>
          <p:cNvPr id="10243" name="组合 28"/>
          <p:cNvGrpSpPr/>
          <p:nvPr/>
        </p:nvGrpSpPr>
        <p:grpSpPr>
          <a:xfrm>
            <a:off x="6607175" y="92075"/>
            <a:ext cx="5478463" cy="466725"/>
            <a:chOff x="0" y="0"/>
            <a:chExt cx="8628" cy="736"/>
          </a:xfrm>
        </p:grpSpPr>
        <p:sp>
          <p:nvSpPr>
            <p:cNvPr id="1024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5"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6"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7"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10248" name="表格 10247"/>
          <p:cNvGraphicFramePr/>
          <p:nvPr>
            <p:custDataLst>
              <p:tags r:id="rId5"/>
            </p:custDataLst>
          </p:nvPr>
        </p:nvGraphicFramePr>
        <p:xfrm>
          <a:off x="398463" y="1600200"/>
          <a:ext cx="11437938" cy="3841750"/>
        </p:xfrm>
        <a:graphic>
          <a:graphicData uri="http://schemas.openxmlformats.org/drawingml/2006/table">
            <a:tbl>
              <a:tblPr/>
              <a:tblGrid>
                <a:gridCol w="1687513"/>
                <a:gridCol w="9750425"/>
              </a:tblGrid>
              <a:tr h="1646238">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Air induction system</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There are three parts in the air induction system, including an 1____________ assembly, a throttle body, and an 2__________ manifold. The 3______________ contains the throttle valve.</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2195512">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Fuel delivery system</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The fuel delivery system provides the fuel mixing with the 4_______. The fuel is taken from the fuel 5________ by the fuel 6________. Then it is 7__________ under pressure by an injector. Any fuel which is not used is returned to the tank through the 8________________.</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0259" name="矩形 439"/>
          <p:cNvSpPr/>
          <p:nvPr/>
        </p:nvSpPr>
        <p:spPr>
          <a:xfrm>
            <a:off x="460375" y="661988"/>
            <a:ext cx="490538" cy="404812"/>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2</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0" name="文本框 1"/>
          <p:cNvSpPr/>
          <p:nvPr/>
        </p:nvSpPr>
        <p:spPr>
          <a:xfrm>
            <a:off x="10034905" y="1732598"/>
            <a:ext cx="1654175"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air cleaner</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1" name="文本框 1"/>
          <p:cNvSpPr/>
          <p:nvPr/>
        </p:nvSpPr>
        <p:spPr>
          <a:xfrm>
            <a:off x="6512878" y="2265363"/>
            <a:ext cx="132238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intake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2" name="文本框 1"/>
          <p:cNvSpPr/>
          <p:nvPr/>
        </p:nvSpPr>
        <p:spPr>
          <a:xfrm>
            <a:off x="2440940" y="2798763"/>
            <a:ext cx="1978025"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throttle body</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3" name="文本框 1"/>
          <p:cNvSpPr/>
          <p:nvPr/>
        </p:nvSpPr>
        <p:spPr>
          <a:xfrm>
            <a:off x="9926003" y="3353753"/>
            <a:ext cx="8509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air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4" name="文本框 1"/>
          <p:cNvSpPr/>
          <p:nvPr/>
        </p:nvSpPr>
        <p:spPr>
          <a:xfrm>
            <a:off x="5966143" y="3902393"/>
            <a:ext cx="8509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tank</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5" name="文本框 1"/>
          <p:cNvSpPr/>
          <p:nvPr/>
        </p:nvSpPr>
        <p:spPr>
          <a:xfrm>
            <a:off x="8700453" y="3864293"/>
            <a:ext cx="102393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pump</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6" name="文本框 1"/>
          <p:cNvSpPr/>
          <p:nvPr/>
        </p:nvSpPr>
        <p:spPr>
          <a:xfrm>
            <a:off x="2665730" y="4453255"/>
            <a:ext cx="1331913"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sprayed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7" name="文本框 1"/>
          <p:cNvSpPr/>
          <p:nvPr/>
        </p:nvSpPr>
        <p:spPr>
          <a:xfrm>
            <a:off x="6520815" y="5000308"/>
            <a:ext cx="2287588"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fuel return line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6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26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26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2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0" grpId="0" bldLvl="0"/>
      <p:bldP spid="10261" grpId="0" bldLvl="0"/>
      <p:bldP spid="10262" grpId="0" bldLvl="0"/>
      <p:bldP spid="10263" grpId="0" bldLvl="0"/>
      <p:bldP spid="10264" grpId="0" bldLvl="0"/>
      <p:bldP spid="10265" grpId="0" bldLvl="0"/>
      <p:bldP spid="10266" grpId="0" bldLvl="0"/>
      <p:bldP spid="10267"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290" name="组合 28"/>
          <p:cNvGrpSpPr/>
          <p:nvPr/>
        </p:nvGrpSpPr>
        <p:grpSpPr>
          <a:xfrm>
            <a:off x="6607175" y="92075"/>
            <a:ext cx="5478463" cy="466725"/>
            <a:chOff x="0" y="0"/>
            <a:chExt cx="8628" cy="736"/>
          </a:xfrm>
        </p:grpSpPr>
        <p:sp>
          <p:nvSpPr>
            <p:cNvPr id="12291"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2"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3"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4"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12295" name="表格 12294"/>
          <p:cNvGraphicFramePr/>
          <p:nvPr/>
        </p:nvGraphicFramePr>
        <p:xfrm>
          <a:off x="823913" y="1201738"/>
          <a:ext cx="10871200" cy="3840480"/>
        </p:xfrm>
        <a:graphic>
          <a:graphicData uri="http://schemas.openxmlformats.org/drawingml/2006/table">
            <a:tbl>
              <a:tblPr/>
              <a:tblGrid>
                <a:gridCol w="1601788"/>
                <a:gridCol w="9269412"/>
              </a:tblGrid>
              <a:tr h="384048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Electronic control system</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uFillTx/>
                          <a:latin typeface="Times New Roman" panose="02020603050405020304" pitchFamily="2" charset="0"/>
                          <a:ea typeface="宋体" panose="02010600030101010101" pitchFamily="2" charset="-122"/>
                          <a:sym typeface="Times New Roman" panose="02020603050405020304" pitchFamily="2" charset="0"/>
                        </a:rPr>
                        <a:t>The electronic control system is composed of the 9_________ and many sensors. The ECU receives 10________ from the sensors, 11___________ the optimum fuel injection volume, and causes the 12____________ to inject the fuel. The number and types of sensors 13___________ with the system. For e</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xample, the oxygen sensor, usually mounted in the 14__________ manifold, 15___________ the amount of 16__________ in the engine’s exhaust gases.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2303" name="文本框 1"/>
          <p:cNvSpPr/>
          <p:nvPr/>
        </p:nvSpPr>
        <p:spPr>
          <a:xfrm>
            <a:off x="9168130" y="1354138"/>
            <a:ext cx="8509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ECU</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4" name="文本框 1"/>
          <p:cNvSpPr/>
          <p:nvPr/>
        </p:nvSpPr>
        <p:spPr>
          <a:xfrm>
            <a:off x="6157913" y="1854518"/>
            <a:ext cx="1350962"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signals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5" name="文本框 1"/>
          <p:cNvSpPr/>
          <p:nvPr/>
        </p:nvSpPr>
        <p:spPr>
          <a:xfrm>
            <a:off x="9909175" y="1854518"/>
            <a:ext cx="1641475"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calculates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6" name="文本框 1"/>
          <p:cNvSpPr/>
          <p:nvPr/>
        </p:nvSpPr>
        <p:spPr>
          <a:xfrm>
            <a:off x="9464993" y="2426970"/>
            <a:ext cx="173513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injectors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7" name="文本框 1"/>
          <p:cNvSpPr/>
          <p:nvPr/>
        </p:nvSpPr>
        <p:spPr>
          <a:xfrm>
            <a:off x="9167813" y="2951798"/>
            <a:ext cx="8509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vary</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8" name="文本框 1"/>
          <p:cNvSpPr/>
          <p:nvPr/>
        </p:nvSpPr>
        <p:spPr>
          <a:xfrm>
            <a:off x="2977515" y="4048443"/>
            <a:ext cx="1209675"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exhaust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09" name="文本框 1"/>
          <p:cNvSpPr/>
          <p:nvPr/>
        </p:nvSpPr>
        <p:spPr>
          <a:xfrm>
            <a:off x="6035993" y="4048760"/>
            <a:ext cx="1573212"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monitors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2310" name="文本框 1"/>
          <p:cNvSpPr/>
          <p:nvPr/>
        </p:nvSpPr>
        <p:spPr>
          <a:xfrm>
            <a:off x="9909175" y="4048760"/>
            <a:ext cx="1304925"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oxygen</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0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30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30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30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30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30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3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3" grpId="0" bldLvl="0"/>
      <p:bldP spid="12304" grpId="0" bldLvl="0"/>
      <p:bldP spid="12305" grpId="0" bldLvl="0"/>
      <p:bldP spid="12306" grpId="0" bldLvl="0"/>
      <p:bldP spid="12307" grpId="0" bldLvl="0"/>
      <p:bldP spid="12308" grpId="0" bldLvl="0"/>
      <p:bldP spid="12309" grpId="0" bldLvl="0"/>
      <p:bldP spid="12310"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Rot="1"/>
          </p:cNvSpPr>
          <p:nvPr/>
        </p:nvSpPr>
        <p:spPr>
          <a:xfrm>
            <a:off x="654050" y="866775"/>
            <a:ext cx="10883900" cy="4964430"/>
          </a:xfrm>
          <a:prstGeom prst="rect">
            <a:avLst/>
          </a:prstGeom>
          <a:noFill/>
          <a:ln w="9525">
            <a:noFill/>
          </a:ln>
        </p:spPr>
        <p:txBody>
          <a:bodyPr/>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electronic fuel injection system uses a number of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sensor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s to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detect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engine condition and the running condition of a car. The electronic fuel injection system can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be divided into</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three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subsystems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(1) Air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induction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system.</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The air induction system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consists of</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air cleaner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assembly</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throttle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body, and an intake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manifold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throttle body contains the throttle valve, which is opened and closed by the driver to control the amount of air entering the intake manifold.</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(2) Fuel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delivery</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system</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The fuel delivery system provides the fuel which mixes with the air. The main parts of the system are the fuel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tank</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fuel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pump</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fuel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filter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fuel supply line, fuel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injector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fuel pressure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regulator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fuel return line.</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4339" name="组合 28"/>
          <p:cNvGrpSpPr/>
          <p:nvPr/>
        </p:nvGrpSpPr>
        <p:grpSpPr>
          <a:xfrm>
            <a:off x="6607175" y="92075"/>
            <a:ext cx="5478463" cy="466725"/>
            <a:chOff x="0" y="0"/>
            <a:chExt cx="8628" cy="736"/>
          </a:xfrm>
        </p:grpSpPr>
        <p:sp>
          <p:nvSpPr>
            <p:cNvPr id="1434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2"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4344" name="图片 1" descr="32313534313132323b32313534313130333b54">
            <a:hlinkClick r:id="rId5" action="ppaction://hlinksldjump"/>
          </p:cNvPr>
          <p:cNvPicPr>
            <a:picLocks noChangeAspect="1"/>
          </p:cNvPicPr>
          <p:nvPr/>
        </p:nvPicPr>
        <p:blipFill>
          <a:blip r:embed="rId6"/>
          <a:stretch>
            <a:fillRect/>
          </a:stretch>
        </p:blipFill>
        <p:spPr>
          <a:xfrm>
            <a:off x="220663" y="941388"/>
            <a:ext cx="433387" cy="433387"/>
          </a:xfrm>
          <a:prstGeom prst="rect">
            <a:avLst/>
          </a:prstGeom>
          <a:noFill/>
          <a:ln w="9525">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Rot="1"/>
          </p:cNvSpPr>
          <p:nvPr/>
        </p:nvSpPr>
        <p:spPr>
          <a:xfrm>
            <a:off x="654050" y="1021080"/>
            <a:ext cx="10883900" cy="4578985"/>
          </a:xfrm>
          <a:prstGeom prst="rect">
            <a:avLst/>
          </a:prstGeom>
          <a:noFill/>
          <a:ln w="9525">
            <a:noFill/>
          </a:ln>
        </p:spPr>
        <p:txBody>
          <a:bodyPr/>
          <a:p>
            <a:pPr algn="just" eaLnBrk="0" hangingPunct="0">
              <a:lnSpc>
                <a:spcPct val="130000"/>
              </a:lnSpc>
              <a:buNone/>
            </a:pP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The fuel is taken from the fuel tank by the fuel pump and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sprayed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under pressure by an injector. The fuel pressure in the fuel line must be regulated to maintain stable by the pressure regulator. Any fuel which is not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delivered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to the intake manifold is returned to the tank through the fuel return line.</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(3) Electronic control system.</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electronic control system consists of the Electronic Control Unit (ECU) and various sensors.</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The basic function of the ECU is to control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pulse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width</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of the injector. It receives signals from the sensors whenever the engine is running. Then it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calculates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optimum</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fuel injection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volume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causes the injectors to inject the fuel.</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6387" name="组合 28"/>
          <p:cNvGrpSpPr/>
          <p:nvPr/>
        </p:nvGrpSpPr>
        <p:grpSpPr>
          <a:xfrm>
            <a:off x="6607175" y="92075"/>
            <a:ext cx="5478463" cy="466725"/>
            <a:chOff x="0" y="0"/>
            <a:chExt cx="8628" cy="736"/>
          </a:xfrm>
        </p:grpSpPr>
        <p:sp>
          <p:nvSpPr>
            <p:cNvPr id="1638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89"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0"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1"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6392" name="图片 1" descr="32313534313132323b32313534313130333b54">
            <a:hlinkClick r:id="rId5" action="ppaction://hlinksldjump"/>
          </p:cNvPr>
          <p:cNvPicPr>
            <a:picLocks noChangeAspect="1"/>
          </p:cNvPicPr>
          <p:nvPr/>
        </p:nvPicPr>
        <p:blipFill>
          <a:blip r:embed="rId6"/>
          <a:stretch>
            <a:fillRect/>
          </a:stretch>
        </p:blipFill>
        <p:spPr>
          <a:xfrm>
            <a:off x="220663" y="941388"/>
            <a:ext cx="433387" cy="433387"/>
          </a:xfrm>
          <a:prstGeom prst="rect">
            <a:avLst/>
          </a:prstGeom>
          <a:noFill/>
          <a:ln w="9525">
            <a:noFill/>
          </a:ln>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Rot="1"/>
          </p:cNvSpPr>
          <p:nvPr/>
        </p:nvSpPr>
        <p:spPr>
          <a:xfrm>
            <a:off x="666750" y="1203325"/>
            <a:ext cx="10882630" cy="3997960"/>
          </a:xfrm>
          <a:prstGeom prst="rect">
            <a:avLst/>
          </a:prstGeom>
          <a:noFill/>
          <a:ln w="9525">
            <a:noFill/>
          </a:ln>
        </p:spPr>
        <p:txBody>
          <a:bodyPr/>
          <a:p>
            <a:pPr algn="just" eaLnBrk="0" hangingPunct="0">
              <a:lnSpc>
                <a:spcPct val="130000"/>
              </a:lnSpc>
              <a:buNone/>
            </a:pP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The sensors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monitor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various engine functions and feed this information to the ECU. The number and types of sensors vary with the system.</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oxygen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sensor monitors the amount of oxygen in the engine’s exhaust gases. The ECU uses signals from the oxygen sensor to control the air-fuel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mixture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oxygen sensor is generally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mounted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in the exhaust manifold.</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Every injection system has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temperature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sensor to measure the temperature of the engine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coolant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Many injection systems have an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additional</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sensor to measure the temperature of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incoming</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air.</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8435" name="组合 28"/>
          <p:cNvGrpSpPr/>
          <p:nvPr/>
        </p:nvGrpSpPr>
        <p:grpSpPr>
          <a:xfrm>
            <a:off x="6607175" y="92075"/>
            <a:ext cx="5478463" cy="466725"/>
            <a:chOff x="0" y="0"/>
            <a:chExt cx="8628" cy="736"/>
          </a:xfrm>
        </p:grpSpPr>
        <p:sp>
          <p:nvSpPr>
            <p:cNvPr id="1843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8440" name="图片 1" descr="32313534313132323b32313534313130333b54">
            <a:hlinkClick r:id="rId5" action="ppaction://hlinksldjump"/>
          </p:cNvPr>
          <p:cNvPicPr>
            <a:picLocks noChangeAspect="1"/>
          </p:cNvPicPr>
          <p:nvPr/>
        </p:nvPicPr>
        <p:blipFill>
          <a:blip r:embed="rId6"/>
          <a:stretch>
            <a:fillRect/>
          </a:stretch>
        </p:blipFill>
        <p:spPr>
          <a:xfrm>
            <a:off x="233363" y="1292543"/>
            <a:ext cx="433387" cy="433387"/>
          </a:xfrm>
          <a:prstGeom prst="rect">
            <a:avLst/>
          </a:prstGeom>
          <a:noFill/>
          <a:ln w="9525">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Rot="1"/>
          </p:cNvSpPr>
          <p:nvPr/>
        </p:nvSpPr>
        <p:spPr>
          <a:xfrm>
            <a:off x="1084580" y="1416050"/>
            <a:ext cx="10083800" cy="4012565"/>
          </a:xfrm>
          <a:prstGeom prst="rect">
            <a:avLst/>
          </a:prstGeom>
          <a:noFill/>
          <a:ln w="9525">
            <a:noFill/>
          </a:ln>
        </p:spPr>
        <p:txBody>
          <a:bodyPr/>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电控燃油喷射系统使用多个传感器来检测发动机状况和汽车的运行状况。电控燃油喷射系统可分为三个子系统:</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algn="just" eaLnBrk="0" hangingPunct="0">
              <a:lnSpc>
                <a:spcPct val="130000"/>
              </a:lnSpc>
              <a:buNone/>
            </a:pPr>
            <a:r>
              <a:rPr lang="zh-CN" altLang="en-US" sz="2400" b="1" dirty="0">
                <a:latin typeface="宋体" panose="02010600030101010101" pitchFamily="2" charset="-122"/>
                <a:ea typeface="宋体" panose="02010600030101010101" pitchFamily="2" charset="-122"/>
                <a:sym typeface="宋体" panose="02010600030101010101" pitchFamily="2" charset="-122"/>
              </a:rPr>
              <a:t>    </a:t>
            </a:r>
            <a:r>
              <a:rPr lang="en-US" altLang="zh-CN" sz="2400" b="1" dirty="0">
                <a:latin typeface="宋体" panose="02010600030101010101" pitchFamily="2" charset="-122"/>
                <a:ea typeface="宋体" panose="02010600030101010101" pitchFamily="2" charset="-122"/>
                <a:sym typeface="宋体" panose="02010600030101010101" pitchFamily="2" charset="-122"/>
              </a:rPr>
              <a:t>（1）空气供给系统。</a:t>
            </a:r>
            <a:r>
              <a:rPr lang="en-US" altLang="zh-CN" sz="2400" dirty="0">
                <a:latin typeface="宋体" panose="02010600030101010101" pitchFamily="2" charset="-122"/>
                <a:ea typeface="宋体" panose="02010600030101010101" pitchFamily="2" charset="-122"/>
                <a:sym typeface="宋体" panose="02010600030101010101" pitchFamily="2" charset="-122"/>
              </a:rPr>
              <a:t>空气供给系统由空气滤清器总成、节气门体和进气歧管组成。节气门体包含节流阀，通过驾驶员的操作，节流阀会打开和关闭，从而控制进入进气歧管的空气量。</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algn="just" eaLnBrk="0" hangingPunct="0">
              <a:lnSpc>
                <a:spcPct val="130000"/>
              </a:lnSpc>
              <a:buNone/>
            </a:pPr>
            <a:r>
              <a:rPr lang="zh-CN" altLang="en-US" sz="2400" b="1" dirty="0">
                <a:latin typeface="宋体" panose="02010600030101010101" pitchFamily="2" charset="-122"/>
                <a:ea typeface="宋体" panose="02010600030101010101" pitchFamily="2" charset="-122"/>
                <a:sym typeface="宋体" panose="02010600030101010101" pitchFamily="2" charset="-122"/>
              </a:rPr>
              <a:t>    </a:t>
            </a:r>
            <a:r>
              <a:rPr lang="en-US" altLang="zh-CN" sz="2400" b="1" dirty="0">
                <a:latin typeface="宋体" panose="02010600030101010101" pitchFamily="2" charset="-122"/>
                <a:ea typeface="宋体" panose="02010600030101010101" pitchFamily="2" charset="-122"/>
                <a:sym typeface="宋体" panose="02010600030101010101" pitchFamily="2" charset="-122"/>
              </a:rPr>
              <a:t>（2）燃油供给系统。</a:t>
            </a:r>
            <a:r>
              <a:rPr lang="en-US" altLang="zh-CN" sz="2400" dirty="0">
                <a:latin typeface="宋体" panose="02010600030101010101" pitchFamily="2" charset="-122"/>
                <a:ea typeface="宋体" panose="02010600030101010101" pitchFamily="2" charset="-122"/>
                <a:sym typeface="宋体" panose="02010600030101010101" pitchFamily="2" charset="-122"/>
              </a:rPr>
              <a:t>燃油供给系统负责提供混合了空气的燃料。该系统的主要部件有燃油箱、燃油泵、燃油滤清器、燃油输送管、喷油器、燃油压力调节器、燃油回油管等。</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0483" name="组合 28"/>
          <p:cNvGrpSpPr/>
          <p:nvPr/>
        </p:nvGrpSpPr>
        <p:grpSpPr>
          <a:xfrm>
            <a:off x="6607175" y="92075"/>
            <a:ext cx="5478463" cy="466725"/>
            <a:chOff x="0" y="0"/>
            <a:chExt cx="8628" cy="736"/>
          </a:xfrm>
        </p:grpSpPr>
        <p:sp>
          <p:nvSpPr>
            <p:cNvPr id="2048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5"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6"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7"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0488" name="图片 1" descr="333437323831373b333530353430323bb7b5bbd8">
            <a:hlinkClick r:id="rId2" action="ppaction://hlinksldjump"/>
          </p:cNvPr>
          <p:cNvPicPr>
            <a:picLocks noChangeAspect="1"/>
          </p:cNvPicPr>
          <p:nvPr/>
        </p:nvPicPr>
        <p:blipFill>
          <a:blip r:embed="rId5"/>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tags/tag1.xml><?xml version="1.0" encoding="utf-8"?>
<p:tagLst xmlns:p="http://schemas.openxmlformats.org/presentationml/2006/main">
  <p:tag name="TABLE_ENDDRAG_ORIGIN_RECT" val="656*432"/>
  <p:tag name="TABLE_ENDDRAG_RECT" val="138*96*656*432"/>
</p:tagLst>
</file>

<file path=ppt/tags/tag2.xml><?xml version="1.0" encoding="utf-8"?>
<p:tagLst xmlns:p="http://schemas.openxmlformats.org/presentationml/2006/main">
  <p:tag name="KSO_WM_UNIT_TABLE_BEAUTIFY" val="smartTable{a16b69a5-6402-43e8-873e-5de3662a974d}"/>
</p:tagLst>
</file>

<file path=ppt/tags/tag3.xml><?xml version="1.0" encoding="utf-8"?>
<p:tagLst xmlns:p="http://schemas.openxmlformats.org/presentationml/2006/main">
  <p:tag name="KSO_WPP_MARK_KEY" val="35453194-b13b-4707-91f5-54dd6171c3be"/>
  <p:tag name="COMMONDATA" val="eyJoZGlkIjoiOGI4NjI5OTBmMDM1ODFlMDkzNDFlZTFiMWNhZWU5ZTMifQ=="/>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8136</Words>
  <Application>WPS 演示</Application>
  <PresentationFormat>宽屏</PresentationFormat>
  <Paragraphs>587</Paragraphs>
  <Slides>18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Arial</vt:lpstr>
      <vt:lpstr>宋体</vt:lpstr>
      <vt:lpstr>Wingdings</vt:lpstr>
      <vt:lpstr>Calibri</vt:lpstr>
      <vt:lpstr>微软雅黑</vt:lpstr>
      <vt:lpstr>Times New Roman</vt:lpstr>
      <vt:lpstr>Gulim</vt:lpstr>
      <vt:lpstr>Malgun Gothic</vt:lpstr>
      <vt:lpstr>华文彩云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dc:creator>
  <cp:lastModifiedBy>练习到从容</cp:lastModifiedBy>
  <cp:revision>58</cp:revision>
  <dcterms:created xsi:type="dcterms:W3CDTF">2022-03-03T14:34:00Z</dcterms:created>
  <dcterms:modified xsi:type="dcterms:W3CDTF">2023-11-08T00:49:30Z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DF6E652ADF0D414E8DE10770D1E9A4AE</vt:lpwstr>
  </property>
  <property fmtid="{D5CDD505-2E9C-101B-9397-08002B2CF9AE}" pid="3" name="KSOProductBuildVer">
    <vt:lpwstr>2052-12.1.0.15712</vt:lpwstr>
  </property>
</Properties>
</file>