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75" r:id="rId3"/>
    <p:sldId id="267" r:id="rId4"/>
    <p:sldId id="260" r:id="rId6"/>
    <p:sldId id="276" r:id="rId7"/>
    <p:sldId id="278" r:id="rId8"/>
    <p:sldId id="279" r:id="rId9"/>
    <p:sldId id="288" r:id="rId10"/>
    <p:sldId id="287" r:id="rId11"/>
    <p:sldId id="289" r:id="rId12"/>
    <p:sldId id="290" r:id="rId13"/>
    <p:sldId id="291" r:id="rId14"/>
    <p:sldId id="261" r:id="rId15"/>
    <p:sldId id="262" r:id="rId16"/>
    <p:sldId id="299" r:id="rId17"/>
    <p:sldId id="303" r:id="rId18"/>
    <p:sldId id="304" r:id="rId19"/>
    <p:sldId id="266" r:id="rId20"/>
  </p:sldIdLst>
  <p:sldSz cx="12192000" cy="6858000"/>
  <p:notesSz cx="6858000" cy="9144000"/>
  <p:custDataLst>
    <p:tags r:id="rId24"/>
  </p:custDataLst>
  <p:defaultTextStyle>
    <a:defPPr>
      <a:defRPr lang="zh-CN"/>
    </a:defPPr>
    <a:lvl1pPr marL="0" lvl="0" indent="0" algn="l" defTabSz="914400" eaLnBrk="1" fontAlgn="base" latinLnBrk="0" hangingPunct="1">
      <a:lnSpc>
        <a:spcPct val="100000"/>
      </a:lnSpc>
      <a:spcBef>
        <a:spcPct val="0"/>
      </a:spcBef>
      <a:spcAft>
        <a:spcPct val="0"/>
      </a:spcAft>
      <a:buFont typeface="Arial" panose="020B0604020202020204" pitchFamily="34" charset="0"/>
      <a:defRPr kern="1200" baseline="0">
        <a:solidFill>
          <a:schemeClr val="tx1"/>
        </a:solidFill>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9pPr>
  </p:defaultTextStyle>
  <p:extLst>
    <p:ext uri="{EFAFB233-063F-42B5-8137-9DF3F51BA10A}">
      <p15:sldGuideLst xmlns:p15="http://schemas.microsoft.com/office/powerpoint/2012/main">
        <p15:guide id="1" orient="horz" pos="2231"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69" d="100"/>
          <a:sy n="69" d="100"/>
        </p:scale>
        <p:origin x="-138" y="-102"/>
      </p:cViewPr>
      <p:guideLst>
        <p:guide orient="horz" pos="2231"/>
        <p:guide pos="3840"/>
      </p:guideLst>
    </p:cSldViewPr>
  </p:slide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gs" Target="tags/tag6.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2050" name="页眉占位符 1"/>
          <p:cNvSpPr>
            <a:spLocks noGrp="1"/>
          </p:cNvSpPr>
          <p:nvPr>
            <p:ph type="hdr" sz="quarter"/>
          </p:nvPr>
        </p:nvSpPr>
        <p:spPr>
          <a:xfrm>
            <a:off x="0" y="0"/>
            <a:ext cx="2971800" cy="458788"/>
          </a:xfrm>
          <a:prstGeom prst="rect">
            <a:avLst/>
          </a:prstGeom>
          <a:noFill/>
          <a:ln w="9525">
            <a:noFill/>
          </a:ln>
        </p:spPr>
        <p:txBody>
          <a:bodyPr vert="horz"/>
          <a:p>
            <a:pPr lvl="0" algn="l"/>
            <a:endParaRPr sz="1200">
              <a:ea typeface="宋体" panose="02010600030101010101" pitchFamily="2" charset="-122"/>
            </a:endParaRPr>
          </a:p>
        </p:txBody>
      </p:sp>
      <p:sp>
        <p:nvSpPr>
          <p:cNvPr id="2051" name="日期占位符 2"/>
          <p:cNvSpPr>
            <a:spLocks noGrp="1"/>
          </p:cNvSpPr>
          <p:nvPr>
            <p:ph type="dt" idx="1"/>
          </p:nvPr>
        </p:nvSpPr>
        <p:spPr>
          <a:xfrm>
            <a:off x="3884613" y="0"/>
            <a:ext cx="2971800" cy="458788"/>
          </a:xfrm>
          <a:prstGeom prst="rect">
            <a:avLst/>
          </a:prstGeom>
          <a:noFill/>
          <a:ln w="9525">
            <a:noFill/>
          </a:ln>
        </p:spPr>
        <p:txBody>
          <a:bodyPr vert="horz"/>
          <a:p>
            <a:pPr lvl="0" algn="r"/>
            <a:fld id="{BB962C8B-B14F-4D97-AF65-F5344CB8AC3E}" type="datetime1">
              <a:rPr lang="zh-CN" altLang="en-US" dirty="0">
                <a:ea typeface="宋体" panose="02010600030101010101" pitchFamily="2" charset="-122"/>
              </a:rPr>
            </a:fld>
            <a:endParaRPr lang="zh-CN" altLang="en-US" sz="1200" dirty="0">
              <a:ea typeface="宋体" panose="02010600030101010101" pitchFamily="2" charset="-122"/>
            </a:endParaRPr>
          </a:p>
        </p:txBody>
      </p:sp>
      <p:sp>
        <p:nvSpPr>
          <p:cNvPr id="2052" name="幻灯片图像占位符 3"/>
          <p:cNvSpPr>
            <a:spLocks noGrp="1" noRot="1" noChangeAspect="1"/>
          </p:cNvSpPr>
          <p:nvPr>
            <p:ph type="sldImg" idx="2"/>
          </p:nvPr>
        </p:nvSpPr>
        <p:spPr>
          <a:xfrm>
            <a:off x="685800" y="1143000"/>
            <a:ext cx="5486400" cy="3086100"/>
          </a:xfrm>
          <a:prstGeom prst="rect">
            <a:avLst/>
          </a:prstGeom>
          <a:noFill/>
          <a:ln w="9525">
            <a:noFill/>
          </a:ln>
        </p:spPr>
      </p:sp>
      <p:sp>
        <p:nvSpPr>
          <p:cNvPr id="2053" name="备注占位符 4"/>
          <p:cNvSpPr>
            <a:spLocks noGrp="1" noRot="1" noChangeAspect="1"/>
          </p:cNvSpPr>
          <p:nvPr/>
        </p:nvSpPr>
        <p:spPr>
          <a:xfrm>
            <a:off x="685800" y="4400550"/>
            <a:ext cx="5486400" cy="3600450"/>
          </a:xfrm>
          <a:prstGeom prst="rect">
            <a:avLst/>
          </a:prstGeom>
          <a:noFill/>
          <a:ln w="9525">
            <a:noFill/>
          </a:ln>
        </p:spPr>
        <p:txBody>
          <a:bodyPr vert="horz" anchor="ctr" anchorCtr="0"/>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2054" name="页脚占位符 5"/>
          <p:cNvSpPr>
            <a:spLocks noGrp="1"/>
          </p:cNvSpPr>
          <p:nvPr>
            <p:ph type="ftr" sz="quarter" idx="4"/>
          </p:nvPr>
        </p:nvSpPr>
        <p:spPr>
          <a:xfrm>
            <a:off x="0" y="8685213"/>
            <a:ext cx="2971800" cy="458787"/>
          </a:xfrm>
          <a:prstGeom prst="rect">
            <a:avLst/>
          </a:prstGeom>
          <a:noFill/>
          <a:ln w="9525">
            <a:noFill/>
          </a:ln>
        </p:spPr>
        <p:txBody>
          <a:bodyPr vert="horz" anchor="b" anchorCtr="0"/>
          <a:p>
            <a:pPr lvl="0" algn="l"/>
            <a:endParaRPr sz="1200">
              <a:ea typeface="宋体" panose="02010600030101010101" pitchFamily="2" charset="-122"/>
            </a:endParaRPr>
          </a:p>
        </p:txBody>
      </p:sp>
      <p:sp>
        <p:nvSpPr>
          <p:cNvPr id="2055" name="灯片编号占位符 6"/>
          <p:cNvSpPr>
            <a:spLocks noGrp="1"/>
          </p:cNvSpPr>
          <p:nvPr>
            <p:ph type="sldNum" sz="quarter" idx="5"/>
          </p:nvPr>
        </p:nvSpPr>
        <p:spPr>
          <a:xfrm>
            <a:off x="3884613" y="8685213"/>
            <a:ext cx="2971800" cy="458787"/>
          </a:xfrm>
          <a:prstGeom prst="rect">
            <a:avLst/>
          </a:prstGeom>
          <a:noFill/>
          <a:ln w="9525">
            <a:noFill/>
          </a:ln>
        </p:spPr>
        <p:txBody>
          <a:bodyPr vert="horz" anchor="b" anchorCtr="0"/>
          <a:p>
            <a:pPr lvl="0" algn="r"/>
            <a:fld id="{9A0DB2DC-4C9A-4742-B13C-FB6460FD3503}" type="slidenum">
              <a:rPr lang="zh-CN" altLang="en-US" dirty="0">
                <a:ea typeface="宋体" panose="02010600030101010101" pitchFamily="2" charset="-122"/>
              </a:rPr>
            </a:fld>
            <a:endParaRPr lang="zh-CN" altLang="en-US" sz="1200" dirty="0">
              <a:ea typeface="宋体" panose="02010600030101010101" pitchFamily="2" charset="-122"/>
            </a:endParaRPr>
          </a:p>
        </p:txBody>
      </p:sp>
    </p:spTree>
  </p:cSld>
  <p:clrMap bg1="lt1" tx1="dk1" bg2="lt2" tx2="dk2" accent1="accent1" accent2="accent2" accent3="accent3" accent4="accent4" accent5="accent5" accent6="accent6" hlink="hlink" folHlink="folHlink"/>
  <p:hf hdr="0" ftr="0" dt="0"/>
  <p:notesStyle>
    <a:lvl1pPr lvl="0" defTabSz="0" fontAlgn="base">
      <a:defRPr sz="1200" kern="1200"/>
    </a:lvl1pPr>
    <a:lvl2pPr marL="0" lvl="1" indent="0" defTabSz="0" fontAlgn="base">
      <a:defRPr sz="1200" kern="1200"/>
    </a:lvl2pPr>
    <a:lvl3pPr marL="0" lvl="2" indent="0" defTabSz="0" fontAlgn="base">
      <a:defRPr sz="1200" kern="1200"/>
    </a:lvl3pPr>
    <a:lvl4pPr marL="0" lvl="3" indent="0" defTabSz="0" fontAlgn="base">
      <a:defRPr sz="1200" kern="1200"/>
    </a:lvl4pPr>
    <a:lvl5pPr marL="0" lvl="4" indent="0" defTabSz="0" fontAlgn="base">
      <a:defRPr sz="1200" kern="1200"/>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5122" name="幻灯片图像占位符 1"/>
          <p:cNvSpPr>
            <a:spLocks noGrp="1" noRot="1" noChangeAspect="1"/>
          </p:cNvSpPr>
          <p:nvPr>
            <p:ph type="sldImg"/>
          </p:nvPr>
        </p:nvSpPr>
        <p:spPr/>
      </p:sp>
      <p:sp>
        <p:nvSpPr>
          <p:cNvPr id="5123"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5602" name="幻灯片图像占位符 1"/>
          <p:cNvSpPr>
            <a:spLocks noGrp="1" noRot="1" noChangeAspect="1"/>
          </p:cNvSpPr>
          <p:nvPr>
            <p:ph type="sldImg"/>
          </p:nvPr>
        </p:nvSpPr>
        <p:spPr/>
      </p:sp>
      <p:sp>
        <p:nvSpPr>
          <p:cNvPr id="25603"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7650" name="幻灯片图像占位符 1"/>
          <p:cNvSpPr>
            <a:spLocks noGrp="1" noRot="1" noChangeAspect="1"/>
          </p:cNvSpPr>
          <p:nvPr>
            <p:ph type="sldImg"/>
          </p:nvPr>
        </p:nvSpPr>
        <p:spPr/>
      </p:sp>
      <p:sp>
        <p:nvSpPr>
          <p:cNvPr id="27651"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9698" name="幻灯片图像占位符 1"/>
          <p:cNvSpPr>
            <a:spLocks noGrp="1" noRot="1" noChangeAspect="1"/>
          </p:cNvSpPr>
          <p:nvPr>
            <p:ph type="sldImg"/>
          </p:nvPr>
        </p:nvSpPr>
        <p:spPr/>
      </p:sp>
      <p:sp>
        <p:nvSpPr>
          <p:cNvPr id="29699"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1746" name="幻灯片图像占位符 1"/>
          <p:cNvSpPr>
            <a:spLocks noGrp="1" noRot="1" noChangeAspect="1"/>
          </p:cNvSpPr>
          <p:nvPr>
            <p:ph type="sldImg"/>
          </p:nvPr>
        </p:nvSpPr>
        <p:spPr/>
      </p:sp>
      <p:sp>
        <p:nvSpPr>
          <p:cNvPr id="31747"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5842" name="幻灯片图像占位符 1"/>
          <p:cNvSpPr>
            <a:spLocks noGrp="1" noRot="1" noChangeAspect="1"/>
          </p:cNvSpPr>
          <p:nvPr>
            <p:ph type="sldImg"/>
          </p:nvPr>
        </p:nvSpPr>
        <p:spPr/>
      </p:sp>
      <p:sp>
        <p:nvSpPr>
          <p:cNvPr id="35843"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7890" name="幻灯片图像占位符 1"/>
          <p:cNvSpPr>
            <a:spLocks noGrp="1" noRot="1" noChangeAspect="1"/>
          </p:cNvSpPr>
          <p:nvPr>
            <p:ph type="sldImg"/>
          </p:nvPr>
        </p:nvSpPr>
        <p:spPr/>
      </p:sp>
      <p:sp>
        <p:nvSpPr>
          <p:cNvPr id="37891"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9218" name="幻灯片图像占位符 1"/>
          <p:cNvSpPr>
            <a:spLocks noGrp="1" noRot="1" noChangeAspect="1"/>
          </p:cNvSpPr>
          <p:nvPr>
            <p:ph type="sldImg"/>
          </p:nvPr>
        </p:nvSpPr>
        <p:spPr/>
      </p:sp>
      <p:sp>
        <p:nvSpPr>
          <p:cNvPr id="9219"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1266" name="幻灯片图像占位符 1"/>
          <p:cNvSpPr>
            <a:spLocks noGrp="1" noRot="1" noChangeAspect="1"/>
          </p:cNvSpPr>
          <p:nvPr>
            <p:ph type="sldImg"/>
          </p:nvPr>
        </p:nvSpPr>
        <p:spPr/>
      </p:sp>
      <p:sp>
        <p:nvSpPr>
          <p:cNvPr id="11267"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3314" name="幻灯片图像占位符 1"/>
          <p:cNvSpPr>
            <a:spLocks noGrp="1" noRot="1" noChangeAspect="1"/>
          </p:cNvSpPr>
          <p:nvPr>
            <p:ph type="sldImg"/>
          </p:nvPr>
        </p:nvSpPr>
        <p:spPr/>
      </p:sp>
      <p:sp>
        <p:nvSpPr>
          <p:cNvPr id="13315"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5362" name="幻灯片图像占位符 1"/>
          <p:cNvSpPr>
            <a:spLocks noGrp="1" noRot="1" noChangeAspect="1"/>
          </p:cNvSpPr>
          <p:nvPr>
            <p:ph type="sldImg"/>
          </p:nvPr>
        </p:nvSpPr>
        <p:spPr/>
      </p:sp>
      <p:sp>
        <p:nvSpPr>
          <p:cNvPr id="15363"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7410" name="幻灯片图像占位符 1"/>
          <p:cNvSpPr>
            <a:spLocks noGrp="1" noRot="1" noChangeAspect="1"/>
          </p:cNvSpPr>
          <p:nvPr>
            <p:ph type="sldImg"/>
          </p:nvPr>
        </p:nvSpPr>
        <p:spPr/>
      </p:sp>
      <p:sp>
        <p:nvSpPr>
          <p:cNvPr id="17411"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9458" name="幻灯片图像占位符 1"/>
          <p:cNvSpPr>
            <a:spLocks noGrp="1" noRot="1" noChangeAspect="1"/>
          </p:cNvSpPr>
          <p:nvPr>
            <p:ph type="sldImg"/>
          </p:nvPr>
        </p:nvSpPr>
        <p:spPr/>
      </p:sp>
      <p:sp>
        <p:nvSpPr>
          <p:cNvPr id="19459"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1506" name="幻灯片图像占位符 1"/>
          <p:cNvSpPr>
            <a:spLocks noGrp="1" noRot="1" noChangeAspect="1"/>
          </p:cNvSpPr>
          <p:nvPr>
            <p:ph type="sldImg"/>
          </p:nvPr>
        </p:nvSpPr>
        <p:spPr/>
      </p:sp>
      <p:sp>
        <p:nvSpPr>
          <p:cNvPr id="21507"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3554" name="幻灯片图像占位符 1"/>
          <p:cNvSpPr>
            <a:spLocks noGrp="1" noRot="1" noChangeAspect="1"/>
          </p:cNvSpPr>
          <p:nvPr>
            <p:ph type="sldImg"/>
          </p:nvPr>
        </p:nvSpPr>
        <p:spPr/>
      </p:sp>
      <p:sp>
        <p:nvSpPr>
          <p:cNvPr id="23555"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8" name="页脚占位符 7"/>
          <p:cNvSpPr>
            <a:spLocks noGrp="1"/>
          </p:cNvSpPr>
          <p:nvPr>
            <p:ph type="ftr" sz="quarter" idx="11"/>
          </p:nvPr>
        </p:nvSpPr>
        <p:spPr/>
        <p:txBody>
          <a:bodyPr/>
          <a:lstStyle/>
          <a:p>
            <a:pPr lvl="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4" name="页脚占位符 3"/>
          <p:cNvSpPr>
            <a:spLocks noGrp="1"/>
          </p:cNvSpPr>
          <p:nvPr>
            <p:ph type="ftr" sz="quarter" idx="11"/>
          </p:nvPr>
        </p:nvSpPr>
        <p:spPr/>
        <p:txBody>
          <a:bodyPr/>
          <a:lstStyle/>
          <a:p>
            <a:pPr lvl="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3" name="页脚占位符 2"/>
          <p:cNvSpPr>
            <a:spLocks noGrp="1"/>
          </p:cNvSpPr>
          <p:nvPr>
            <p:ph type="ftr" sz="quarter" idx="11"/>
          </p:nvPr>
        </p:nvSpPr>
        <p:spPr/>
        <p:txBody>
          <a:bodyPr/>
          <a:lstStyle/>
          <a:p>
            <a:pPr lvl="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1026" name="标题占位符 1"/>
          <p:cNvSpPr>
            <a:spLocks noGrp="1"/>
          </p:cNvSpPr>
          <p:nvPr>
            <p:ph type="title"/>
          </p:nvPr>
        </p:nvSpPr>
        <p:spPr>
          <a:xfrm>
            <a:off x="838200" y="365125"/>
            <a:ext cx="10515600" cy="1325563"/>
          </a:xfrm>
          <a:prstGeom prst="rect">
            <a:avLst/>
          </a:prstGeom>
          <a:noFill/>
          <a:ln w="9525">
            <a:noFill/>
          </a:ln>
        </p:spPr>
        <p:txBody>
          <a:bodyPr vert="horz" anchor="ctr" anchorCtr="0">
            <a:normAutofit/>
          </a:bodyPr>
          <a:p>
            <a:pPr lvl="0"/>
            <a:r>
              <a:rPr lang="zh-CN" altLang="en-US"/>
              <a:t>单击此处编辑母版标题样式</a:t>
            </a:r>
            <a:endParaRPr lang="zh-CN" altLang="en-US"/>
          </a:p>
        </p:txBody>
      </p:sp>
      <p:sp>
        <p:nvSpPr>
          <p:cNvPr id="1027" name="文本占位符 2"/>
          <p:cNvSpPr>
            <a:spLocks noGrp="1"/>
          </p:cNvSpPr>
          <p:nvPr>
            <p:ph type="body" idx="1"/>
          </p:nvPr>
        </p:nvSpPr>
        <p:spPr>
          <a:xfrm>
            <a:off x="838200" y="1825625"/>
            <a:ext cx="10515600" cy="4351338"/>
          </a:xfrm>
          <a:prstGeom prst="rect">
            <a:avLst/>
          </a:prstGeom>
          <a:noFill/>
          <a:ln w="9525">
            <a:noFill/>
          </a:ln>
        </p:spPr>
        <p:txBody>
          <a:bodyPr vert="horz">
            <a:normAutofit/>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3"/>
          <p:cNvSpPr>
            <a:spLocks noGrp="1"/>
          </p:cNvSpPr>
          <p:nvPr>
            <p:ph type="dt" sz="half" idx="2"/>
          </p:nvPr>
        </p:nvSpPr>
        <p:spPr>
          <a:xfrm>
            <a:off x="838200" y="6356350"/>
            <a:ext cx="2743200" cy="365125"/>
          </a:xfrm>
          <a:prstGeom prst="rect">
            <a:avLst/>
          </a:prstGeom>
          <a:noFill/>
          <a:ln w="9525">
            <a:noFill/>
          </a:ln>
        </p:spPr>
        <p:txBody>
          <a:bodyPr vert="horz" anchor="ctr" anchorCtr="0"/>
          <a:lstStyle>
            <a:lvl1pPr algn="l">
              <a:defRPr sz="1200">
                <a:solidFill>
                  <a:srgbClr val="898989"/>
                </a:solidFill>
                <a:ea typeface="宋体" panose="02010600030101010101" pitchFamily="2" charset="-122"/>
              </a:defRPr>
            </a:lvl1pPr>
          </a:lstStyle>
          <a:p>
            <a:pPr lvl="0"/>
            <a:fld id="{BB962C8B-B14F-4D97-AF65-F5344CB8AC3E}" type="datetime1">
              <a:rPr lang="zh-CN" altLang="en-US" dirty="0"/>
            </a:fld>
            <a:endParaRPr lang="zh-CN" altLang="en-US" dirty="0">
              <a:ea typeface="宋体" panose="02010600030101010101" pitchFamily="2" charset="-122"/>
            </a:endParaRPr>
          </a:p>
        </p:txBody>
      </p:sp>
      <p:sp>
        <p:nvSpPr>
          <p:cNvPr id="1029" name="页脚占位符 4"/>
          <p:cNvSpPr>
            <a:spLocks noGrp="1"/>
          </p:cNvSpPr>
          <p:nvPr>
            <p:ph type="ftr" sz="quarter" idx="3"/>
          </p:nvPr>
        </p:nvSpPr>
        <p:spPr>
          <a:xfrm>
            <a:off x="4038600" y="6356350"/>
            <a:ext cx="4114800" cy="365125"/>
          </a:xfrm>
          <a:prstGeom prst="rect">
            <a:avLst/>
          </a:prstGeom>
          <a:noFill/>
          <a:ln w="9525">
            <a:noFill/>
          </a:ln>
        </p:spPr>
        <p:txBody>
          <a:bodyPr vert="horz" anchor="ctr" anchorCtr="0"/>
          <a:lstStyle>
            <a:lvl1pPr algn="ctr">
              <a:defRPr sz="1200">
                <a:solidFill>
                  <a:srgbClr val="898989"/>
                </a:solidFill>
                <a:ea typeface="宋体" panose="02010600030101010101" pitchFamily="2" charset="-122"/>
              </a:defRPr>
            </a:lvl1pPr>
          </a:lstStyle>
          <a:p>
            <a:pPr lvl="0"/>
          </a:p>
        </p:txBody>
      </p:sp>
      <p:sp>
        <p:nvSpPr>
          <p:cNvPr id="1030" name="灯片编号占位符 5"/>
          <p:cNvSpPr>
            <a:spLocks noGrp="1"/>
          </p:cNvSpPr>
          <p:nvPr>
            <p:ph type="sldNum" sz="quarter" idx="4"/>
          </p:nvPr>
        </p:nvSpPr>
        <p:spPr>
          <a:xfrm>
            <a:off x="8610600" y="6356350"/>
            <a:ext cx="2743200" cy="365125"/>
          </a:xfrm>
          <a:prstGeom prst="rect">
            <a:avLst/>
          </a:prstGeom>
          <a:noFill/>
          <a:ln w="9525">
            <a:noFill/>
          </a:ln>
        </p:spPr>
        <p:txBody>
          <a:bodyPr vert="horz" anchor="ctr" anchorCtr="0"/>
          <a:lstStyle>
            <a:lvl1pPr algn="r">
              <a:defRPr sz="1200">
                <a:solidFill>
                  <a:srgbClr val="898989"/>
                </a:solidFill>
                <a:ea typeface="宋体" panose="02010600030101010101" pitchFamily="2" charset="-122"/>
              </a:defRPr>
            </a:lvl1pPr>
          </a:lstStyle>
          <a:p>
            <a:pPr lvl="0"/>
            <a:fld id="{9A0DB2DC-4C9A-4742-B13C-FB6460FD3503}" type="slidenum">
              <a:rPr lang="zh-CN" altLang="en-US" dirty="0"/>
            </a:fld>
            <a:endParaRPr lang="zh-CN" altLang="en-US" dirty="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914400" lvl="0" indent="-914400" algn="l" eaLnBrk="1" latinLnBrk="0" hangingPunct="1">
        <a:lnSpc>
          <a:spcPct val="90000"/>
        </a:lnSpc>
        <a:spcBef>
          <a:spcPct val="0"/>
        </a:spcBef>
        <a:buNone/>
        <a:defRPr sz="4400" kern="1200">
          <a:solidFill>
            <a:schemeClr val="tx1"/>
          </a:solidFill>
          <a:latin typeface="+mj-lt"/>
          <a:ea typeface="+mj-ea"/>
          <a:cs typeface="+mj-cs"/>
          <a:sym typeface="Calibri" panose="020F0502020204030204" charset="0"/>
        </a:defRPr>
      </a:lvl1pPr>
    </p:titleStyle>
    <p:bodyStyle>
      <a:lvl1pPr marL="228600" lvl="0" indent="-228600" algn="l" defTabSz="914400" eaLnBrk="1" fontAlgn="base"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lvl="1" indent="-228600" algn="l" defTabSz="914400" eaLnBrk="1" fontAlgn="base"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charset="0"/>
          <a:ea typeface="微软雅黑" panose="020B0503020204020204" charset="-122"/>
          <a:cs typeface="+mn-cs"/>
          <a:sym typeface="Calibri" panose="020F0502020204030204" charset="0"/>
        </a:defRPr>
      </a:lvl2pPr>
      <a:lvl3pPr marL="1143000" lvl="2" indent="-228600" algn="l" defTabSz="914400" eaLnBrk="1" fontAlgn="base"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charset="0"/>
          <a:ea typeface="微软雅黑" panose="020B0503020204020204" charset="-122"/>
          <a:cs typeface="+mn-cs"/>
          <a:sym typeface="Calibri" panose="020F0502020204030204" charset="0"/>
        </a:defRPr>
      </a:lvl3pPr>
      <a:lvl4pPr marL="1600200" lvl="3"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4pPr>
      <a:lvl5pPr marL="2057400" lvl="4"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5pPr>
      <a:lvl6pPr marL="2514600" lvl="5"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6pPr>
      <a:lvl7pPr marL="2971800" lvl="6"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7pPr>
      <a:lvl8pPr marL="3429000" lvl="7"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8pPr>
      <a:lvl9pPr marL="3886200" lvl="8"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9pPr>
    </p:bodyStyle>
    <p:otherStyle>
      <a:lvl1pPr marL="0" lvl="0"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9.xml"/><Relationship Id="rId7"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slide" Target="slide7.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0.xml"/><Relationship Id="rId7"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slide" Target="slide8.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1.xml"/><Relationship Id="rId5" Type="http://schemas.openxmlformats.org/officeDocument/2006/relationships/slide" Target="slide12.xml"/><Relationship Id="rId4" Type="http://schemas.openxmlformats.org/officeDocument/2006/relationships/slide" Target="slide3.xml"/><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tags" Target="../tags/tag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4.xml"/><Relationship Id="rId7" Type="http://schemas.openxmlformats.org/officeDocument/2006/relationships/image" Target="../media/image3.png"/><Relationship Id="rId6" Type="http://schemas.openxmlformats.org/officeDocument/2006/relationships/tags" Target="../tags/tag3.xml"/><Relationship Id="rId5" Type="http://schemas.openxmlformats.org/officeDocument/2006/relationships/tags" Target="../tags/tag2.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0" Type="http://schemas.openxmlformats.org/officeDocument/2006/relationships/notesSlide" Target="../notesSlides/notesSlide2.xml"/><Relationship Id="rId1" Type="http://schemas.openxmlformats.org/officeDocument/2006/relationships/slide" Target="slide2.xml"/></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1.xml"/><Relationship Id="rId5" Type="http://schemas.openxmlformats.org/officeDocument/2006/relationships/tags" Target="../tags/tag5.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slide" Target="slide9.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6.xml"/><Relationship Id="rId7"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slide" Target="slide10.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7.xml"/><Relationship Id="rId7"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slide" Target="slide1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4" name="图片 3" descr="PPT封面"/>
          <p:cNvPicPr>
            <a:picLocks noChangeAspect="1"/>
          </p:cNvPicPr>
          <p:nvPr/>
        </p:nvPicPr>
        <p:blipFill>
          <a:blip r:embed="rId1"/>
          <a:srcRect l="5153" r="9961"/>
          <a:stretch>
            <a:fillRect/>
          </a:stretch>
        </p:blipFill>
        <p:spPr>
          <a:xfrm>
            <a:off x="374650" y="2217738"/>
            <a:ext cx="4302125" cy="2422525"/>
          </a:xfrm>
          <a:prstGeom prst="rect">
            <a:avLst/>
          </a:prstGeom>
          <a:noFill/>
          <a:ln w="9525">
            <a:noFill/>
          </a:ln>
        </p:spPr>
      </p:pic>
      <p:grpSp>
        <p:nvGrpSpPr>
          <p:cNvPr id="3075" name="组合 7"/>
          <p:cNvGrpSpPr/>
          <p:nvPr/>
        </p:nvGrpSpPr>
        <p:grpSpPr>
          <a:xfrm>
            <a:off x="0" y="20638"/>
            <a:ext cx="12191048" cy="938212"/>
            <a:chOff x="0" y="0"/>
            <a:chExt cx="19199" cy="1478"/>
          </a:xfrm>
        </p:grpSpPr>
        <p:sp>
          <p:nvSpPr>
            <p:cNvPr id="3076" name="矩形 259"/>
            <p:cNvSpPr/>
            <p:nvPr/>
          </p:nvSpPr>
          <p:spPr>
            <a:xfrm>
              <a:off x="0" y="0"/>
              <a:ext cx="19199" cy="1478"/>
            </a:xfrm>
            <a:prstGeom prst="rect">
              <a:avLst/>
            </a:prstGeom>
            <a:solidFill>
              <a:srgbClr val="D0CECE"/>
            </a:solidFill>
            <a:ln w="12700" cap="flat" cmpd="sng">
              <a:solidFill>
                <a:srgbClr val="42719B"/>
              </a:solidFill>
              <a:prstDash val="solid"/>
              <a:miter/>
              <a:headEnd type="none" w="med" len="med"/>
              <a:tailEnd type="none" w="med" len="med"/>
            </a:ln>
          </p:spPr>
          <p:txBody>
            <a:bodyPr wrap="square" lIns="0" tIns="0" rIns="0" bIns="107950" anchor="t" anchorCtr="0">
              <a:spAutoFit/>
            </a:bodyPr>
            <a:p>
              <a:pPr>
                <a:lnSpc>
                  <a:spcPct val="150000"/>
                </a:lnSpc>
                <a:buFont typeface="Arial" panose="020B0604020202020204" pitchFamily="34" charset="0"/>
                <a:buNone/>
              </a:pPr>
              <a:r>
                <a:rPr lang="en-US" altLang="zh-CN" sz="3600" b="1" dirty="0">
                  <a:solidFill>
                    <a:srgbClr val="1D41D5"/>
                  </a:solidFill>
                  <a:latin typeface="Times New Roman" panose="02020603050405020304" pitchFamily="2" charset="0"/>
                  <a:ea typeface="微软雅黑" panose="020B0503020204020204" charset="-122"/>
                  <a:sym typeface="Times New Roman" panose="02020603050405020304" pitchFamily="2" charset="0"/>
                </a:rPr>
                <a:t>  AUTOMOBILE ENGLISH</a:t>
              </a:r>
              <a:endParaRPr lang="en-US" altLang="zh-CN" sz="3600" b="1" dirty="0">
                <a:solidFill>
                  <a:srgbClr val="1D41D5"/>
                </a:solidFill>
                <a:latin typeface="Times New Roman" panose="02020603050405020304" pitchFamily="2" charset="0"/>
                <a:ea typeface="微软雅黑" panose="020B0503020204020204" charset="-122"/>
                <a:sym typeface="Times New Roman" panose="02020603050405020304" pitchFamily="2" charset="0"/>
              </a:endParaRPr>
            </a:p>
          </p:txBody>
        </p:sp>
        <p:sp>
          <p:nvSpPr>
            <p:cNvPr id="3077" name="矩形 259"/>
            <p:cNvSpPr/>
            <p:nvPr/>
          </p:nvSpPr>
          <p:spPr>
            <a:xfrm>
              <a:off x="9078" y="375"/>
              <a:ext cx="4660" cy="872"/>
            </a:xfrm>
            <a:prstGeom prst="rect">
              <a:avLst/>
            </a:prstGeom>
            <a:noFill/>
            <a:ln w="9525">
              <a:noFill/>
            </a:ln>
          </p:spPr>
          <p:txBody>
            <a:bodyPr wrap="square" lIns="0" tIns="0" rIns="0" bIns="0">
              <a:spAutoFit/>
            </a:bodyPr>
            <a:p>
              <a:pPr>
                <a:buFont typeface="Arial" panose="020B0604020202020204" pitchFamily="34" charset="0"/>
                <a:buNone/>
              </a:pPr>
              <a:r>
                <a:rPr lang="zh-CN" altLang="en-US" sz="3600" b="1" dirty="0">
                  <a:solidFill>
                    <a:srgbClr val="1D41D5"/>
                  </a:solidFill>
                  <a:latin typeface="宋体" panose="02010600030101010101" pitchFamily="2" charset="-122"/>
                  <a:ea typeface="宋体" panose="02010600030101010101" pitchFamily="2" charset="-122"/>
                  <a:sym typeface="微软雅黑" panose="020B0503020204020204" charset="-122"/>
                </a:rPr>
                <a:t>汽车</a:t>
              </a:r>
              <a:r>
                <a:rPr lang="zh-CN" altLang="en-US" sz="3600" b="1" dirty="0">
                  <a:solidFill>
                    <a:srgbClr val="1D41D5"/>
                  </a:solidFill>
                  <a:latin typeface="宋体" panose="02010600030101010101" pitchFamily="2" charset="-122"/>
                  <a:ea typeface="宋体" panose="02010600030101010101" pitchFamily="2" charset="-122"/>
                  <a:sym typeface="微软雅黑" panose="020B0503020204020204" charset="-122"/>
                </a:rPr>
                <a:t>专业英语</a:t>
              </a:r>
              <a:endParaRPr lang="zh-CN" altLang="en-US" sz="3600" b="1" dirty="0">
                <a:solidFill>
                  <a:srgbClr val="1D41D5"/>
                </a:solidFill>
                <a:latin typeface="宋体" panose="02010600030101010101" pitchFamily="2" charset="-122"/>
                <a:ea typeface="宋体" panose="02010600030101010101" pitchFamily="2" charset="-122"/>
                <a:sym typeface="微软雅黑" panose="020B0503020204020204" charset="-122"/>
              </a:endParaRPr>
            </a:p>
          </p:txBody>
        </p:sp>
      </p:grpSp>
      <p:sp>
        <p:nvSpPr>
          <p:cNvPr id="3078" name="矩形 5"/>
          <p:cNvSpPr/>
          <p:nvPr/>
        </p:nvSpPr>
        <p:spPr>
          <a:xfrm>
            <a:off x="0" y="6180138"/>
            <a:ext cx="12201525" cy="687387"/>
          </a:xfrm>
          <a:prstGeom prst="rect">
            <a:avLst/>
          </a:prstGeom>
          <a:solidFill>
            <a:srgbClr val="A8D08C"/>
          </a:solidFill>
          <a:ln w="9525">
            <a:noFill/>
          </a:ln>
        </p:spPr>
        <p:txBody>
          <a:bodyPr anchor="ctr" anchorCtr="0"/>
          <a:p>
            <a:r>
              <a:rPr lang="en-US" altLang="zh-CN" dirty="0">
                <a:solidFill>
                  <a:srgbClr val="FFFFFF"/>
                </a:solidFill>
                <a:latin typeface="Calibri" panose="020F0502020204030204" charset="0"/>
                <a:ea typeface="宋体" panose="02010600030101010101" pitchFamily="2" charset="-122"/>
                <a:cs typeface="Calibri" panose="020F0502020204030204" charset="0"/>
                <a:sym typeface="Calibri" panose="020F0502020204030204" charset="0"/>
              </a:rPr>
              <a:t>                     Shanxi Institute of Mechanical &amp; Electrical Engineering  </a:t>
            </a:r>
            <a:endParaRPr lang="en-US" altLang="zh-CN" dirty="0">
              <a:solidFill>
                <a:srgbClr val="FFFFFF"/>
              </a:solidFill>
              <a:latin typeface="Calibri" panose="020F0502020204030204" charset="0"/>
              <a:ea typeface="宋体" panose="02010600030101010101" pitchFamily="2" charset="-122"/>
              <a:cs typeface="Calibri" panose="020F0502020204030204" charset="0"/>
              <a:sym typeface="Calibri" panose="020F0502020204030204" charset="0"/>
            </a:endParaRPr>
          </a:p>
          <a:p>
            <a:r>
              <a:rPr lang="en-US" altLang="zh-CN" dirty="0">
                <a:solidFill>
                  <a:srgbClr val="FFFFFF"/>
                </a:solidFill>
                <a:latin typeface="Calibri" panose="020F0502020204030204" charset="0"/>
                <a:ea typeface="宋体" panose="02010600030101010101" pitchFamily="2" charset="-122"/>
                <a:cs typeface="Calibri" panose="020F0502020204030204" charset="0"/>
                <a:sym typeface="Calibri" panose="020F0502020204030204" charset="0"/>
              </a:rPr>
              <a:t>                     </a:t>
            </a:r>
            <a:r>
              <a:rPr lang="zh-CN" altLang="en-US" dirty="0">
                <a:solidFill>
                  <a:srgbClr val="FFFFFF"/>
                </a:solidFill>
                <a:latin typeface="微软雅黑" panose="020B0503020204020204" charset="-122"/>
                <a:ea typeface="微软雅黑" panose="020B0503020204020204" charset="-122"/>
                <a:sym typeface="微软雅黑" panose="020B0503020204020204" charset="-122"/>
              </a:rPr>
              <a:t>山西机电职业技术学院</a:t>
            </a:r>
            <a:endParaRPr lang="zh-CN" altLang="en-US" dirty="0">
              <a:solidFill>
                <a:srgbClr val="FFFFFF"/>
              </a:solidFill>
              <a:latin typeface="微软雅黑" panose="020B0503020204020204" charset="-122"/>
              <a:ea typeface="微软雅黑" panose="020B0503020204020204" charset="-122"/>
              <a:sym typeface="微软雅黑" panose="020B0503020204020204" charset="-122"/>
            </a:endParaRPr>
          </a:p>
        </p:txBody>
      </p:sp>
      <p:pic>
        <p:nvPicPr>
          <p:cNvPr id="3079" name="图片 8" descr="校徽"/>
          <p:cNvPicPr>
            <a:picLocks noChangeAspect="1"/>
          </p:cNvPicPr>
          <p:nvPr/>
        </p:nvPicPr>
        <p:blipFill>
          <a:blip r:embed="rId2"/>
          <a:stretch>
            <a:fillRect/>
          </a:stretch>
        </p:blipFill>
        <p:spPr>
          <a:xfrm rot="-10800000" flipV="1">
            <a:off x="0" y="6180138"/>
            <a:ext cx="681038" cy="692150"/>
          </a:xfrm>
          <a:prstGeom prst="rect">
            <a:avLst/>
          </a:prstGeom>
          <a:noFill/>
          <a:ln w="9525">
            <a:noFill/>
          </a:ln>
        </p:spPr>
      </p:pic>
      <p:sp>
        <p:nvSpPr>
          <p:cNvPr id="3080" name="Text Box 14"/>
          <p:cNvSpPr/>
          <p:nvPr/>
        </p:nvSpPr>
        <p:spPr>
          <a:xfrm>
            <a:off x="4845050" y="3278188"/>
            <a:ext cx="7302500" cy="1036637"/>
          </a:xfrm>
          <a:prstGeom prst="rect">
            <a:avLst/>
          </a:prstGeom>
          <a:noFill/>
          <a:ln w="9525">
            <a:noFill/>
          </a:ln>
        </p:spPr>
        <p:txBody>
          <a:bodyPr wrap="square">
            <a:spAutoFit/>
          </a:bodyPr>
          <a:p>
            <a:pPr algn="ctr" latinLnBrk="1">
              <a:spcBef>
                <a:spcPct val="50000"/>
              </a:spcBef>
            </a:pPr>
            <a:r>
              <a:rPr lang="en-US" altLang="zh-CN" sz="3200" b="1" dirty="0">
                <a:solidFill>
                  <a:srgbClr val="548135"/>
                </a:solidFill>
                <a:latin typeface="Times New Roman" panose="02020603050405020304" pitchFamily="2" charset="0"/>
                <a:ea typeface="Gulim" pitchFamily="2" charset="-127"/>
                <a:sym typeface="Times New Roman" panose="02020603050405020304" pitchFamily="2" charset="0"/>
              </a:rPr>
              <a:t>Lesson </a:t>
            </a:r>
            <a:r>
              <a:rPr lang="zh-CN" altLang="en-US" sz="3200" b="1" dirty="0">
                <a:solidFill>
                  <a:srgbClr val="548135"/>
                </a:solidFill>
                <a:latin typeface="Times New Roman" panose="02020603050405020304" pitchFamily="2" charset="0"/>
                <a:ea typeface="宋体" panose="02010600030101010101" pitchFamily="2" charset="-122"/>
                <a:sym typeface="Times New Roman" panose="02020603050405020304" pitchFamily="2" charset="0"/>
              </a:rPr>
              <a:t>6</a:t>
            </a:r>
            <a:r>
              <a:rPr lang="en-US" altLang="zh-CN" sz="3200" b="1" dirty="0">
                <a:solidFill>
                  <a:srgbClr val="548135"/>
                </a:solidFill>
                <a:latin typeface="Times New Roman" panose="02020603050405020304" pitchFamily="2" charset="0"/>
                <a:ea typeface="Gulim" pitchFamily="2" charset="-127"/>
                <a:sym typeface="Times New Roman" panose="02020603050405020304" pitchFamily="2" charset="0"/>
              </a:rPr>
              <a:t> Lubrication system</a:t>
            </a:r>
            <a:endParaRPr lang="en-US" altLang="zh-CN" sz="3200" b="1" dirty="0">
              <a:solidFill>
                <a:srgbClr val="548135"/>
              </a:solidFill>
              <a:latin typeface="Times New Roman" panose="02020603050405020304" pitchFamily="2" charset="0"/>
              <a:ea typeface="Gulim" pitchFamily="2" charset="-127"/>
              <a:sym typeface="Times New Roman" panose="02020603050405020304" pitchFamily="2" charset="0"/>
            </a:endParaRPr>
          </a:p>
          <a:p>
            <a:pPr algn="ctr" latinLnBrk="1">
              <a:spcBef>
                <a:spcPct val="50000"/>
              </a:spcBef>
            </a:pPr>
            <a:r>
              <a:rPr lang="zh-CN" altLang="en-US" sz="2000" b="1" dirty="0">
                <a:solidFill>
                  <a:srgbClr val="548135"/>
                </a:solidFill>
                <a:latin typeface="宋体" panose="02010600030101010101" pitchFamily="2" charset="-122"/>
                <a:ea typeface="宋体" panose="02010600030101010101" pitchFamily="2" charset="-122"/>
                <a:sym typeface="宋体" panose="02010600030101010101" pitchFamily="2" charset="-122"/>
              </a:rPr>
              <a:t>润滑系统</a:t>
            </a:r>
            <a:endParaRPr lang="zh-CN" altLang="en-US" sz="2000" b="1" dirty="0">
              <a:solidFill>
                <a:srgbClr val="548135"/>
              </a:solidFill>
              <a:latin typeface="宋体" panose="02010600030101010101" pitchFamily="2" charset="-122"/>
              <a:ea typeface="宋体" panose="02010600030101010101" pitchFamily="2" charset="-122"/>
              <a:sym typeface="宋体" panose="02010600030101010101" pitchFamily="2" charset="-122"/>
            </a:endParaRPr>
          </a:p>
        </p:txBody>
      </p:sp>
      <p:sp>
        <p:nvSpPr>
          <p:cNvPr id="3081" name="Text Box 15"/>
          <p:cNvSpPr/>
          <p:nvPr/>
        </p:nvSpPr>
        <p:spPr>
          <a:xfrm>
            <a:off x="5405438" y="2524125"/>
            <a:ext cx="6500812" cy="577850"/>
          </a:xfrm>
          <a:prstGeom prst="rect">
            <a:avLst/>
          </a:prstGeom>
          <a:noFill/>
          <a:ln w="9525">
            <a:noFill/>
          </a:ln>
        </p:spPr>
        <p:txBody>
          <a:bodyPr>
            <a:spAutoFit/>
          </a:bodyPr>
          <a:p>
            <a:pPr algn="ctr" latinLnBrk="1">
              <a:spcBef>
                <a:spcPct val="50000"/>
              </a:spcBef>
            </a:pPr>
            <a:r>
              <a:rPr lang="en-US" altLang="zh-CN" sz="3200" b="1" dirty="0">
                <a:latin typeface="Calibri" panose="020F0502020204030204" charset="0"/>
                <a:ea typeface="华文彩云" panose="02010800040101010101" pitchFamily="2" charset="-122"/>
                <a:sym typeface="Calibri" panose="020F0502020204030204" charset="0"/>
              </a:rPr>
              <a:t>Unit </a:t>
            </a:r>
            <a:r>
              <a:rPr lang="zh-CN" altLang="en-US" sz="3200" b="1" dirty="0">
                <a:latin typeface="Calibri" panose="020F0502020204030204" charset="0"/>
                <a:ea typeface="华文彩云" panose="02010800040101010101" pitchFamily="2" charset="-122"/>
                <a:sym typeface="Calibri" panose="020F0502020204030204" charset="0"/>
              </a:rPr>
              <a:t>2</a:t>
            </a:r>
            <a:r>
              <a:rPr lang="en-US" altLang="zh-CN" sz="3200" b="1" dirty="0">
                <a:latin typeface="Calibri" panose="020F0502020204030204" charset="0"/>
                <a:ea typeface="华文彩云" panose="02010800040101010101" pitchFamily="2" charset="-122"/>
                <a:sym typeface="Calibri" panose="020F0502020204030204" charset="0"/>
              </a:rPr>
              <a:t> </a:t>
            </a:r>
            <a:r>
              <a:rPr lang="zh-CN" altLang="en-US" sz="3200" b="1" dirty="0">
                <a:latin typeface="Calibri" panose="020F0502020204030204" charset="0"/>
                <a:ea typeface="华文彩云" panose="02010800040101010101" pitchFamily="2" charset="-122"/>
                <a:sym typeface="Calibri" panose="020F0502020204030204" charset="0"/>
              </a:rPr>
              <a:t>Engines</a:t>
            </a:r>
            <a:endParaRPr lang="zh-CN" altLang="en-US" sz="3200" b="1" dirty="0">
              <a:latin typeface="Calibri" panose="020F0502020204030204" charset="0"/>
              <a:ea typeface="华文彩云" panose="02010800040101010101" pitchFamily="2" charset="-122"/>
              <a:sym typeface="Calibri" panose="020F0502020204030204" charset="0"/>
            </a:endParaRPr>
          </a:p>
        </p:txBody>
      </p:sp>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Rectangle 2"/>
          <p:cNvSpPr>
            <a:spLocks noRot="1"/>
          </p:cNvSpPr>
          <p:nvPr/>
        </p:nvSpPr>
        <p:spPr>
          <a:xfrm>
            <a:off x="985838" y="1246188"/>
            <a:ext cx="10566400" cy="3532187"/>
          </a:xfrm>
          <a:prstGeom prst="rect">
            <a:avLst/>
          </a:prstGeom>
          <a:noFill/>
          <a:ln w="9525">
            <a:noFill/>
          </a:ln>
        </p:spPr>
        <p:txBody>
          <a:bodyPr/>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发动机油是用来润滑发动机的液体。根据发动机的大小和设计，几夸脱的油储存在油底壳中，油底壳是用螺栓固定在发动机缸体底部的。油底壳也叫曲轴箱。当发动机运转时，油泵将油从底壳中抽出，并使其通过油路。油路是一些小通道，将油导向发动机的活动部件。油底壳中的油在进入发动机之前要经过滤清器。滤清器可以清除油中的污垢和金属颗粒。油中的污垢会导致零件过早磨损和损坏。定期更换机油滤清器和机油是预防性维修项目中的一个重要步骤。</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p:txBody>
      </p:sp>
      <p:grpSp>
        <p:nvGrpSpPr>
          <p:cNvPr id="22531" name="组合 28"/>
          <p:cNvGrpSpPr/>
          <p:nvPr/>
        </p:nvGrpSpPr>
        <p:grpSpPr>
          <a:xfrm>
            <a:off x="6607175" y="92075"/>
            <a:ext cx="5478463" cy="466725"/>
            <a:chOff x="0" y="0"/>
            <a:chExt cx="8628" cy="736"/>
          </a:xfrm>
        </p:grpSpPr>
        <p:sp>
          <p:nvSpPr>
            <p:cNvPr id="22532"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2533"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2534"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2535"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22536" name="图片 1" descr="333437323831373b333530353430323bb7b5bbd8">
            <a:hlinkClick r:id="rId5" action="ppaction://hlinksldjump"/>
          </p:cNvPr>
          <p:cNvPicPr>
            <a:picLocks noChangeAspect="1"/>
          </p:cNvPicPr>
          <p:nvPr/>
        </p:nvPicPr>
        <p:blipFill>
          <a:blip r:embed="rId6"/>
          <a:stretch>
            <a:fillRect/>
          </a:stretch>
        </p:blipFill>
        <p:spPr>
          <a:xfrm>
            <a:off x="11569700" y="6232525"/>
            <a:ext cx="515938" cy="514350"/>
          </a:xfrm>
          <a:prstGeom prst="rect">
            <a:avLst/>
          </a:prstGeom>
          <a:noFill/>
          <a:ln w="9525">
            <a:noFill/>
          </a:ln>
        </p:spPr>
      </p:pic>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Rectangle 2"/>
          <p:cNvSpPr>
            <a:spLocks noRot="1"/>
          </p:cNvSpPr>
          <p:nvPr/>
        </p:nvSpPr>
        <p:spPr>
          <a:xfrm>
            <a:off x="817563" y="1404938"/>
            <a:ext cx="10566400" cy="1087437"/>
          </a:xfrm>
          <a:prstGeom prst="rect">
            <a:avLst/>
          </a:prstGeom>
          <a:noFill/>
          <a:ln w="9525">
            <a:noFill/>
          </a:ln>
        </p:spPr>
        <p:txBody>
          <a:bodyPr/>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仪表板上的压力表或信号灯指示油压的状态。曲轴箱中的油位是通过刻度“棒”型压力表或仪表面板上的直读压力表测量的。</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p:txBody>
      </p:sp>
      <p:grpSp>
        <p:nvGrpSpPr>
          <p:cNvPr id="24579" name="组合 28"/>
          <p:cNvGrpSpPr/>
          <p:nvPr/>
        </p:nvGrpSpPr>
        <p:grpSpPr>
          <a:xfrm>
            <a:off x="6607175" y="80963"/>
            <a:ext cx="5478463" cy="466725"/>
            <a:chOff x="0" y="0"/>
            <a:chExt cx="8628" cy="736"/>
          </a:xfrm>
        </p:grpSpPr>
        <p:sp>
          <p:nvSpPr>
            <p:cNvPr id="24580"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4581"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4582"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4583"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24584" name="图片 1" descr="333437323831373b333530353430323bb7b5bbd8">
            <a:hlinkClick r:id="rId5" action="ppaction://hlinksldjump"/>
          </p:cNvPr>
          <p:cNvPicPr>
            <a:picLocks noChangeAspect="1"/>
          </p:cNvPicPr>
          <p:nvPr/>
        </p:nvPicPr>
        <p:blipFill>
          <a:blip r:embed="rId6"/>
          <a:stretch>
            <a:fillRect/>
          </a:stretch>
        </p:blipFill>
        <p:spPr>
          <a:xfrm>
            <a:off x="11569700" y="6210300"/>
            <a:ext cx="515938" cy="514350"/>
          </a:xfrm>
          <a:prstGeom prst="rect">
            <a:avLst/>
          </a:prstGeom>
          <a:noFill/>
          <a:ln w="9525">
            <a:noFill/>
          </a:ln>
        </p:spPr>
      </p:pic>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Rectangle 2"/>
          <p:cNvSpPr>
            <a:spLocks noRot="1"/>
          </p:cNvSpPr>
          <p:nvPr/>
        </p:nvSpPr>
        <p:spPr>
          <a:xfrm>
            <a:off x="1192213" y="593725"/>
            <a:ext cx="10691812" cy="517525"/>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Match the following words or phrases in Column I with their Chinese translation in Column II.      </a:t>
            </a:r>
            <a:endParaRPr lang="en-US" altLang="zh-CN" sz="2000" b="1" dirty="0">
              <a:latin typeface="Calibri" panose="020F0502020204030204" charset="0"/>
              <a:ea typeface="宋体" panose="02010600030101010101" pitchFamily="2" charset="-122"/>
              <a:sym typeface="Calibri" panose="020F0502020204030204" charset="0"/>
            </a:endParaRPr>
          </a:p>
        </p:txBody>
      </p:sp>
      <p:grpSp>
        <p:nvGrpSpPr>
          <p:cNvPr id="26627" name="组合 28"/>
          <p:cNvGrpSpPr/>
          <p:nvPr/>
        </p:nvGrpSpPr>
        <p:grpSpPr>
          <a:xfrm>
            <a:off x="6607175" y="92075"/>
            <a:ext cx="5478463" cy="466725"/>
            <a:chOff x="0" y="0"/>
            <a:chExt cx="8628" cy="737"/>
          </a:xfrm>
        </p:grpSpPr>
        <p:sp>
          <p:nvSpPr>
            <p:cNvPr id="26628"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6629" name="流程图: 可选过程 2">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0" name="流程图: 可选过程 3">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1" name="流程图: 可选过程 4">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26632" name="矩形 439"/>
          <p:cNvSpPr/>
          <p:nvPr/>
        </p:nvSpPr>
        <p:spPr>
          <a:xfrm>
            <a:off x="536575" y="717550"/>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3</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33" name="文本框 26632"/>
          <p:cNvSpPr txBox="1"/>
          <p:nvPr/>
        </p:nvSpPr>
        <p:spPr>
          <a:xfrm>
            <a:off x="1768475" y="1250950"/>
            <a:ext cx="3121025" cy="5327650"/>
          </a:xfrm>
          <a:prstGeom prst="rect">
            <a:avLst/>
          </a:prstGeom>
          <a:noFill/>
          <a:ln w="9525" cap="flat" cmpd="sng">
            <a:solidFill>
              <a:schemeClr val="hlink"/>
            </a:solidFill>
            <a:prstDash val="solid"/>
            <a:miter/>
            <a:headEnd type="none" w="med" len="med"/>
            <a:tailEnd type="none" w="med" len="med"/>
          </a:ln>
        </p:spPr>
        <p:txBody>
          <a:bodyPr wrap="square" lIns="90170" tIns="46990" rIns="90170" bIns="46990">
            <a:spAutoFit/>
          </a:bodyPr>
          <a:p>
            <a:pPr algn="just">
              <a:lnSpc>
                <a:spcPct val="130000"/>
              </a:lnSpc>
            </a:pPr>
            <a:r>
              <a:rPr lang="zh-CN" altLang="en-US" sz="2400" b="1" dirty="0">
                <a:latin typeface="Times New Roman" panose="02020603050405020304" pitchFamily="2" charset="0"/>
                <a:ea typeface="宋体" panose="02010600030101010101" pitchFamily="2" charset="-122"/>
                <a:sym typeface="宋体" panose="02010600030101010101" pitchFamily="2" charset="-122"/>
              </a:rPr>
              <a:t>                  I   </a:t>
            </a:r>
            <a:endParaRPr lang="zh-CN" altLang="en-US" sz="2400" b="1" dirty="0">
              <a:latin typeface="Times New Roman" panose="02020603050405020304" pitchFamily="2" charset="0"/>
              <a:ea typeface="宋体" panose="02010600030101010101" pitchFamily="2" charset="-122"/>
              <a:sym typeface="宋体" panose="02010600030101010101" pitchFamily="2" charset="-122"/>
            </a:endParaRPr>
          </a:p>
          <a:p>
            <a:pPr algn="just">
              <a:lnSpc>
                <a:spcPct val="130000"/>
              </a:lnSpc>
            </a:pPr>
            <a:r>
              <a:rPr lang="zh-CN" altLang="en-US" sz="2400" b="1" dirty="0">
                <a:latin typeface="Times New Roman" panose="02020603050405020304" pitchFamily="2" charset="0"/>
                <a:ea typeface="宋体" panose="02010600030101010101" pitchFamily="2" charset="-122"/>
                <a:sym typeface="宋体" panose="02010600030101010101" pitchFamily="2" charset="-122"/>
              </a:rPr>
              <a:t>  1. lubrication system</a:t>
            </a:r>
            <a:endParaRPr lang="zh-CN" altLang="en-US" sz="2400" b="1" dirty="0">
              <a:latin typeface="Times New Roman" panose="02020603050405020304" pitchFamily="2" charset="0"/>
              <a:ea typeface="宋体" panose="02010600030101010101" pitchFamily="2" charset="-122"/>
              <a:sym typeface="宋体" panose="02010600030101010101" pitchFamily="2" charset="-122"/>
            </a:endParaRPr>
          </a:p>
          <a:p>
            <a:pPr algn="just">
              <a:lnSpc>
                <a:spcPct val="130000"/>
              </a:lnSpc>
            </a:pPr>
            <a:r>
              <a:rPr lang="zh-CN" altLang="en-US" sz="2400" b="1" dirty="0">
                <a:latin typeface="Times New Roman" panose="02020603050405020304" pitchFamily="2" charset="0"/>
                <a:ea typeface="宋体" panose="02010600030101010101" pitchFamily="2" charset="-122"/>
                <a:sym typeface="宋体" panose="02010600030101010101" pitchFamily="2" charset="-122"/>
              </a:rPr>
              <a:t>  2. gauge</a:t>
            </a:r>
            <a:endParaRPr lang="zh-CN" altLang="en-US" sz="2400" b="1" dirty="0">
              <a:latin typeface="Times New Roman" panose="02020603050405020304" pitchFamily="2" charset="0"/>
              <a:ea typeface="宋体" panose="02010600030101010101" pitchFamily="2" charset="-122"/>
              <a:sym typeface="宋体" panose="02010600030101010101" pitchFamily="2" charset="-122"/>
            </a:endParaRPr>
          </a:p>
          <a:p>
            <a:pPr algn="just">
              <a:lnSpc>
                <a:spcPct val="130000"/>
              </a:lnSpc>
            </a:pPr>
            <a:r>
              <a:rPr lang="zh-CN" altLang="en-US" sz="2400" b="1" dirty="0">
                <a:latin typeface="Times New Roman" panose="02020603050405020304" pitchFamily="2" charset="0"/>
                <a:ea typeface="宋体" panose="02010600030101010101" pitchFamily="2" charset="-122"/>
                <a:sym typeface="宋体" panose="02010600030101010101" pitchFamily="2" charset="-122"/>
              </a:rPr>
              <a:t>  3. friction</a:t>
            </a:r>
            <a:endParaRPr lang="zh-CN" altLang="en-US" sz="2400" b="1" dirty="0">
              <a:latin typeface="Times New Roman" panose="02020603050405020304" pitchFamily="2" charset="0"/>
              <a:ea typeface="宋体" panose="02010600030101010101" pitchFamily="2" charset="-122"/>
              <a:sym typeface="宋体" panose="02010600030101010101" pitchFamily="2" charset="-122"/>
            </a:endParaRPr>
          </a:p>
          <a:p>
            <a:pPr algn="just">
              <a:lnSpc>
                <a:spcPct val="130000"/>
              </a:lnSpc>
            </a:pPr>
            <a:r>
              <a:rPr lang="zh-CN" altLang="en-US" sz="2400" b="1" dirty="0">
                <a:latin typeface="Times New Roman" panose="02020603050405020304" pitchFamily="2" charset="0"/>
                <a:ea typeface="宋体" panose="02010600030101010101" pitchFamily="2" charset="-122"/>
                <a:sym typeface="宋体" panose="02010600030101010101" pitchFamily="2" charset="-122"/>
              </a:rPr>
              <a:t>  4. lubricant</a:t>
            </a:r>
            <a:endParaRPr lang="zh-CN" altLang="en-US" sz="2400" b="1" dirty="0">
              <a:latin typeface="Times New Roman" panose="02020603050405020304" pitchFamily="2" charset="0"/>
              <a:ea typeface="宋体" panose="02010600030101010101" pitchFamily="2" charset="-122"/>
              <a:sym typeface="宋体" panose="02010600030101010101" pitchFamily="2" charset="-122"/>
            </a:endParaRPr>
          </a:p>
          <a:p>
            <a:pPr algn="just">
              <a:lnSpc>
                <a:spcPct val="130000"/>
              </a:lnSpc>
            </a:pPr>
            <a:r>
              <a:rPr lang="zh-CN" altLang="en-US" sz="2400" b="1" dirty="0">
                <a:latin typeface="Times New Roman" panose="02020603050405020304" pitchFamily="2" charset="0"/>
                <a:ea typeface="宋体" panose="02010600030101010101" pitchFamily="2" charset="-122"/>
                <a:sym typeface="宋体" panose="02010600030101010101" pitchFamily="2" charset="-122"/>
              </a:rPr>
              <a:t>  5. piston ring</a:t>
            </a:r>
            <a:endParaRPr lang="zh-CN" altLang="en-US" sz="2400" b="1" dirty="0">
              <a:latin typeface="Times New Roman" panose="02020603050405020304" pitchFamily="2" charset="0"/>
              <a:ea typeface="宋体" panose="02010600030101010101" pitchFamily="2" charset="-122"/>
              <a:sym typeface="宋体" panose="02010600030101010101" pitchFamily="2" charset="-122"/>
            </a:endParaRPr>
          </a:p>
          <a:p>
            <a:pPr algn="just">
              <a:lnSpc>
                <a:spcPct val="130000"/>
              </a:lnSpc>
            </a:pPr>
            <a:r>
              <a:rPr lang="zh-CN" altLang="en-US" sz="2400" b="1" dirty="0">
                <a:latin typeface="Times New Roman" panose="02020603050405020304" pitchFamily="2" charset="0"/>
                <a:ea typeface="宋体" panose="02010600030101010101" pitchFamily="2" charset="-122"/>
                <a:sym typeface="宋体" panose="02010600030101010101" pitchFamily="2" charset="-122"/>
              </a:rPr>
              <a:t>  6. oil filter</a:t>
            </a:r>
            <a:endParaRPr lang="zh-CN" altLang="en-US" sz="2400" b="1" dirty="0">
              <a:latin typeface="Times New Roman" panose="02020603050405020304" pitchFamily="2" charset="0"/>
              <a:ea typeface="宋体" panose="02010600030101010101" pitchFamily="2" charset="-122"/>
              <a:sym typeface="宋体" panose="02010600030101010101" pitchFamily="2" charset="-122"/>
            </a:endParaRPr>
          </a:p>
          <a:p>
            <a:pPr algn="just">
              <a:lnSpc>
                <a:spcPct val="130000"/>
              </a:lnSpc>
            </a:pPr>
            <a:r>
              <a:rPr lang="zh-CN" altLang="en-US" sz="2400" b="1" dirty="0">
                <a:latin typeface="Times New Roman" panose="02020603050405020304" pitchFamily="2" charset="0"/>
                <a:ea typeface="宋体" panose="02010600030101010101" pitchFamily="2" charset="-122"/>
                <a:sym typeface="宋体" panose="02010600030101010101" pitchFamily="2" charset="-122"/>
              </a:rPr>
              <a:t>  7. oil pan</a:t>
            </a:r>
            <a:endParaRPr lang="zh-CN" altLang="en-US" sz="2400" b="1" dirty="0">
              <a:latin typeface="Times New Roman" panose="02020603050405020304" pitchFamily="2" charset="0"/>
              <a:ea typeface="宋体" panose="02010600030101010101" pitchFamily="2" charset="-122"/>
              <a:sym typeface="宋体" panose="02010600030101010101" pitchFamily="2" charset="-122"/>
            </a:endParaRPr>
          </a:p>
          <a:p>
            <a:pPr algn="just">
              <a:lnSpc>
                <a:spcPct val="130000"/>
              </a:lnSpc>
            </a:pPr>
            <a:r>
              <a:rPr lang="zh-CN" altLang="en-US" sz="2400" b="1" dirty="0">
                <a:latin typeface="Times New Roman" panose="02020603050405020304" pitchFamily="2" charset="0"/>
                <a:ea typeface="宋体" panose="02010600030101010101" pitchFamily="2" charset="-122"/>
                <a:sym typeface="宋体" panose="02010600030101010101" pitchFamily="2" charset="-122"/>
              </a:rPr>
              <a:t>  8. oil gallery</a:t>
            </a:r>
            <a:endParaRPr lang="zh-CN" altLang="en-US" sz="2400" b="1" dirty="0">
              <a:latin typeface="Times New Roman" panose="02020603050405020304" pitchFamily="2" charset="0"/>
              <a:ea typeface="宋体" panose="02010600030101010101" pitchFamily="2" charset="-122"/>
              <a:sym typeface="宋体" panose="02010600030101010101" pitchFamily="2" charset="-122"/>
            </a:endParaRPr>
          </a:p>
          <a:p>
            <a:pPr algn="just">
              <a:lnSpc>
                <a:spcPct val="130000"/>
              </a:lnSpc>
            </a:pPr>
            <a:r>
              <a:rPr lang="zh-CN" altLang="en-US" sz="2400" b="1" dirty="0">
                <a:latin typeface="Times New Roman" panose="02020603050405020304" pitchFamily="2" charset="0"/>
                <a:ea typeface="宋体" panose="02010600030101010101" pitchFamily="2" charset="-122"/>
                <a:sym typeface="宋体" panose="02010600030101010101" pitchFamily="2" charset="-122"/>
              </a:rPr>
              <a:t>  9. oil level</a:t>
            </a:r>
            <a:endParaRPr lang="zh-CN" altLang="en-US" sz="2400" b="1" dirty="0">
              <a:latin typeface="Times New Roman" panose="02020603050405020304" pitchFamily="2" charset="0"/>
              <a:ea typeface="宋体" panose="02010600030101010101" pitchFamily="2" charset="-122"/>
              <a:sym typeface="宋体" panose="02010600030101010101" pitchFamily="2" charset="-122"/>
            </a:endParaRPr>
          </a:p>
          <a:p>
            <a:pPr algn="just">
              <a:lnSpc>
                <a:spcPct val="130000"/>
              </a:lnSpc>
            </a:pPr>
            <a:r>
              <a:rPr lang="zh-CN" altLang="en-US" sz="2400" b="1" dirty="0">
                <a:latin typeface="Times New Roman" panose="02020603050405020304" pitchFamily="2" charset="0"/>
                <a:ea typeface="宋体" panose="02010600030101010101" pitchFamily="2" charset="-122"/>
                <a:sym typeface="宋体" panose="02010600030101010101" pitchFamily="2" charset="-122"/>
              </a:rPr>
              <a:t>  10. oil pump   </a:t>
            </a:r>
            <a:endParaRPr lang="zh-CN" altLang="en-US" sz="2400" dirty="0">
              <a:latin typeface="Times New Roman" panose="02020603050405020304" pitchFamily="2" charset="0"/>
              <a:ea typeface="宋体" panose="02010600030101010101" pitchFamily="2" charset="-122"/>
            </a:endParaRPr>
          </a:p>
        </p:txBody>
      </p:sp>
      <p:sp>
        <p:nvSpPr>
          <p:cNvPr id="26634" name="文本框 26633"/>
          <p:cNvSpPr txBox="1"/>
          <p:nvPr/>
        </p:nvSpPr>
        <p:spPr>
          <a:xfrm>
            <a:off x="7483475" y="1293813"/>
            <a:ext cx="3117850" cy="5327650"/>
          </a:xfrm>
          <a:prstGeom prst="rect">
            <a:avLst/>
          </a:prstGeom>
          <a:noFill/>
          <a:ln w="9525" cap="flat" cmpd="sng">
            <a:solidFill>
              <a:schemeClr val="hlink"/>
            </a:solidFill>
            <a:prstDash val="solid"/>
            <a:miter/>
            <a:headEnd type="none" w="med" len="med"/>
            <a:tailEnd type="none" w="med" len="med"/>
          </a:ln>
        </p:spPr>
        <p:txBody>
          <a:bodyPr wrap="square" lIns="90170" tIns="46990" rIns="90170" bIns="46990">
            <a:spAutoFit/>
          </a:bodyPr>
          <a:p>
            <a:pPr algn="just">
              <a:lnSpc>
                <a:spcPct val="130000"/>
              </a:lnSpc>
            </a:pPr>
            <a:r>
              <a:rPr lang="zh-CN" altLang="en-US" sz="2400" b="1" dirty="0">
                <a:latin typeface="宋体" panose="02010600030101010101" pitchFamily="2" charset="-122"/>
                <a:ea typeface="宋体" panose="02010600030101010101" pitchFamily="2" charset="-122"/>
                <a:sym typeface="宋体" panose="02010600030101010101" pitchFamily="2" charset="-122"/>
              </a:rPr>
              <a:t>         II</a:t>
            </a:r>
            <a:endParaRPr lang="zh-CN" altLang="en-US" sz="2400" b="1" dirty="0">
              <a:latin typeface="宋体" panose="02010600030101010101" pitchFamily="2" charset="-122"/>
              <a:ea typeface="宋体" panose="02010600030101010101" pitchFamily="2" charset="-122"/>
              <a:sym typeface="宋体" panose="02010600030101010101" pitchFamily="2" charset="-122"/>
            </a:endParaRPr>
          </a:p>
          <a:p>
            <a:pPr algn="just">
              <a:lnSpc>
                <a:spcPct val="130000"/>
              </a:lnSpc>
            </a:pPr>
            <a:r>
              <a:rPr lang="zh-CN" altLang="en-US" sz="2400" b="1" dirty="0">
                <a:latin typeface="宋体" panose="02010600030101010101" pitchFamily="2" charset="-122"/>
                <a:ea typeface="宋体" panose="02010600030101010101" pitchFamily="2" charset="-122"/>
                <a:sym typeface="宋体" panose="02010600030101010101" pitchFamily="2" charset="-122"/>
              </a:rPr>
              <a:t>   A. 摩擦</a:t>
            </a:r>
            <a:endParaRPr lang="zh-CN" altLang="en-US" sz="2400" b="1" dirty="0">
              <a:latin typeface="宋体" panose="02010600030101010101" pitchFamily="2" charset="-122"/>
              <a:ea typeface="宋体" panose="02010600030101010101" pitchFamily="2" charset="-122"/>
              <a:sym typeface="宋体" panose="02010600030101010101" pitchFamily="2" charset="-122"/>
            </a:endParaRPr>
          </a:p>
          <a:p>
            <a:pPr algn="just">
              <a:lnSpc>
                <a:spcPct val="130000"/>
              </a:lnSpc>
            </a:pPr>
            <a:r>
              <a:rPr lang="zh-CN" altLang="en-US" sz="2400" b="1" dirty="0">
                <a:latin typeface="宋体" panose="02010600030101010101" pitchFamily="2" charset="-122"/>
                <a:ea typeface="宋体" panose="02010600030101010101" pitchFamily="2" charset="-122"/>
                <a:sym typeface="宋体" panose="02010600030101010101" pitchFamily="2" charset="-122"/>
              </a:rPr>
              <a:t>   B. 油底壳</a:t>
            </a:r>
            <a:endParaRPr lang="zh-CN" altLang="en-US" sz="2400" b="1" dirty="0">
              <a:latin typeface="宋体" panose="02010600030101010101" pitchFamily="2" charset="-122"/>
              <a:ea typeface="宋体" panose="02010600030101010101" pitchFamily="2" charset="-122"/>
              <a:sym typeface="宋体" panose="02010600030101010101" pitchFamily="2" charset="-122"/>
            </a:endParaRPr>
          </a:p>
          <a:p>
            <a:pPr algn="just">
              <a:lnSpc>
                <a:spcPct val="130000"/>
              </a:lnSpc>
            </a:pPr>
            <a:r>
              <a:rPr lang="zh-CN" altLang="en-US" sz="2400" b="1" dirty="0">
                <a:latin typeface="宋体" panose="02010600030101010101" pitchFamily="2" charset="-122"/>
                <a:ea typeface="宋体" panose="02010600030101010101" pitchFamily="2" charset="-122"/>
                <a:sym typeface="宋体" panose="02010600030101010101" pitchFamily="2" charset="-122"/>
              </a:rPr>
              <a:t>   C. 油泵</a:t>
            </a:r>
            <a:endParaRPr lang="zh-CN" altLang="en-US" sz="2400" b="1" dirty="0">
              <a:latin typeface="宋体" panose="02010600030101010101" pitchFamily="2" charset="-122"/>
              <a:ea typeface="宋体" panose="02010600030101010101" pitchFamily="2" charset="-122"/>
              <a:sym typeface="宋体" panose="02010600030101010101" pitchFamily="2" charset="-122"/>
            </a:endParaRPr>
          </a:p>
          <a:p>
            <a:pPr algn="just">
              <a:lnSpc>
                <a:spcPct val="130000"/>
              </a:lnSpc>
            </a:pPr>
            <a:r>
              <a:rPr lang="zh-CN" altLang="en-US" sz="2400" b="1" dirty="0">
                <a:latin typeface="宋体" panose="02010600030101010101" pitchFamily="2" charset="-122"/>
                <a:ea typeface="宋体" panose="02010600030101010101" pitchFamily="2" charset="-122"/>
                <a:sym typeface="宋体" panose="02010600030101010101" pitchFamily="2" charset="-122"/>
              </a:rPr>
              <a:t>   D. 油道</a:t>
            </a:r>
            <a:endParaRPr lang="zh-CN" altLang="en-US" sz="2400" b="1" dirty="0">
              <a:latin typeface="宋体" panose="02010600030101010101" pitchFamily="2" charset="-122"/>
              <a:ea typeface="宋体" panose="02010600030101010101" pitchFamily="2" charset="-122"/>
              <a:sym typeface="宋体" panose="02010600030101010101" pitchFamily="2" charset="-122"/>
            </a:endParaRPr>
          </a:p>
          <a:p>
            <a:pPr algn="just">
              <a:lnSpc>
                <a:spcPct val="130000"/>
              </a:lnSpc>
            </a:pPr>
            <a:r>
              <a:rPr lang="zh-CN" altLang="en-US" sz="2400" b="1" dirty="0">
                <a:latin typeface="宋体" panose="02010600030101010101" pitchFamily="2" charset="-122"/>
                <a:ea typeface="宋体" panose="02010600030101010101" pitchFamily="2" charset="-122"/>
                <a:sym typeface="宋体" panose="02010600030101010101" pitchFamily="2" charset="-122"/>
              </a:rPr>
              <a:t>   E. 活塞环</a:t>
            </a:r>
            <a:endParaRPr lang="zh-CN" altLang="en-US" sz="2400" b="1" dirty="0">
              <a:latin typeface="宋体" panose="02010600030101010101" pitchFamily="2" charset="-122"/>
              <a:ea typeface="宋体" panose="02010600030101010101" pitchFamily="2" charset="-122"/>
              <a:sym typeface="宋体" panose="02010600030101010101" pitchFamily="2" charset="-122"/>
            </a:endParaRPr>
          </a:p>
          <a:p>
            <a:pPr algn="just">
              <a:lnSpc>
                <a:spcPct val="130000"/>
              </a:lnSpc>
            </a:pPr>
            <a:r>
              <a:rPr lang="zh-CN" altLang="en-US" sz="2400" b="1" dirty="0">
                <a:latin typeface="宋体" panose="02010600030101010101" pitchFamily="2" charset="-122"/>
                <a:ea typeface="宋体" panose="02010600030101010101" pitchFamily="2" charset="-122"/>
                <a:sym typeface="宋体" panose="02010600030101010101" pitchFamily="2" charset="-122"/>
              </a:rPr>
              <a:t>   F. 润滑系统</a:t>
            </a:r>
            <a:endParaRPr lang="zh-CN" altLang="en-US" sz="2400" b="1" dirty="0">
              <a:latin typeface="宋体" panose="02010600030101010101" pitchFamily="2" charset="-122"/>
              <a:ea typeface="宋体" panose="02010600030101010101" pitchFamily="2" charset="-122"/>
              <a:sym typeface="宋体" panose="02010600030101010101" pitchFamily="2" charset="-122"/>
            </a:endParaRPr>
          </a:p>
          <a:p>
            <a:pPr algn="just">
              <a:lnSpc>
                <a:spcPct val="130000"/>
              </a:lnSpc>
            </a:pPr>
            <a:r>
              <a:rPr lang="zh-CN" altLang="en-US" sz="2400" b="1" dirty="0">
                <a:latin typeface="宋体" panose="02010600030101010101" pitchFamily="2" charset="-122"/>
                <a:ea typeface="宋体" panose="02010600030101010101" pitchFamily="2" charset="-122"/>
                <a:sym typeface="宋体" panose="02010600030101010101" pitchFamily="2" charset="-122"/>
              </a:rPr>
              <a:t>   G. 润滑剂</a:t>
            </a:r>
            <a:endParaRPr lang="zh-CN" altLang="en-US" sz="2400" b="1" dirty="0">
              <a:latin typeface="宋体" panose="02010600030101010101" pitchFamily="2" charset="-122"/>
              <a:ea typeface="宋体" panose="02010600030101010101" pitchFamily="2" charset="-122"/>
              <a:sym typeface="宋体" panose="02010600030101010101" pitchFamily="2" charset="-122"/>
            </a:endParaRPr>
          </a:p>
          <a:p>
            <a:pPr algn="just">
              <a:lnSpc>
                <a:spcPct val="130000"/>
              </a:lnSpc>
            </a:pPr>
            <a:r>
              <a:rPr lang="zh-CN" altLang="en-US" sz="2400" b="1" dirty="0">
                <a:latin typeface="宋体" panose="02010600030101010101" pitchFamily="2" charset="-122"/>
                <a:ea typeface="宋体" panose="02010600030101010101" pitchFamily="2" charset="-122"/>
                <a:sym typeface="宋体" panose="02010600030101010101" pitchFamily="2" charset="-122"/>
              </a:rPr>
              <a:t>   H. 油位</a:t>
            </a:r>
            <a:endParaRPr lang="zh-CN" altLang="en-US" sz="2400" b="1" dirty="0">
              <a:latin typeface="宋体" panose="02010600030101010101" pitchFamily="2" charset="-122"/>
              <a:ea typeface="宋体" panose="02010600030101010101" pitchFamily="2" charset="-122"/>
              <a:sym typeface="宋体" panose="02010600030101010101" pitchFamily="2" charset="-122"/>
            </a:endParaRPr>
          </a:p>
          <a:p>
            <a:pPr algn="just">
              <a:lnSpc>
                <a:spcPct val="130000"/>
              </a:lnSpc>
            </a:pPr>
            <a:r>
              <a:rPr lang="zh-CN" altLang="en-US" sz="2400" b="1" dirty="0">
                <a:latin typeface="宋体" panose="02010600030101010101" pitchFamily="2" charset="-122"/>
                <a:ea typeface="宋体" panose="02010600030101010101" pitchFamily="2" charset="-122"/>
                <a:sym typeface="宋体" panose="02010600030101010101" pitchFamily="2" charset="-122"/>
              </a:rPr>
              <a:t>   I. 滤油器</a:t>
            </a:r>
            <a:endParaRPr lang="zh-CN" altLang="en-US" sz="2400" b="1" dirty="0">
              <a:latin typeface="宋体" panose="02010600030101010101" pitchFamily="2" charset="-122"/>
              <a:ea typeface="宋体" panose="02010600030101010101" pitchFamily="2" charset="-122"/>
              <a:sym typeface="宋体" panose="02010600030101010101" pitchFamily="2" charset="-122"/>
            </a:endParaRPr>
          </a:p>
          <a:p>
            <a:pPr algn="just">
              <a:lnSpc>
                <a:spcPct val="130000"/>
              </a:lnSpc>
            </a:pPr>
            <a:r>
              <a:rPr lang="zh-CN" altLang="en-US" sz="2400" b="1" dirty="0">
                <a:latin typeface="宋体" panose="02010600030101010101" pitchFamily="2" charset="-122"/>
                <a:ea typeface="宋体" panose="02010600030101010101" pitchFamily="2" charset="-122"/>
                <a:sym typeface="宋体" panose="02010600030101010101" pitchFamily="2" charset="-122"/>
              </a:rPr>
              <a:t>   J. 量规</a:t>
            </a:r>
            <a:endParaRPr lang="zh-CN" altLang="en-US" sz="2400" dirty="0">
              <a:latin typeface="宋体" panose="02010600030101010101" pitchFamily="2" charset="-122"/>
              <a:ea typeface="宋体" panose="02010600030101010101" pitchFamily="2" charset="-122"/>
            </a:endParaRPr>
          </a:p>
        </p:txBody>
      </p:sp>
      <p:sp>
        <p:nvSpPr>
          <p:cNvPr id="26635" name="直接连接符 24"/>
          <p:cNvSpPr/>
          <p:nvPr/>
        </p:nvSpPr>
        <p:spPr>
          <a:xfrm>
            <a:off x="4579938" y="2117725"/>
            <a:ext cx="3473450" cy="2333625"/>
          </a:xfrm>
          <a:prstGeom prst="line">
            <a:avLst/>
          </a:prstGeom>
          <a:ln w="6350" cap="flat" cmpd="sng">
            <a:solidFill>
              <a:schemeClr val="accent1"/>
            </a:solidFill>
            <a:prstDash val="solid"/>
            <a:headEnd type="none" w="med" len="med"/>
            <a:tailEnd type="none" w="med" len="med"/>
          </a:ln>
        </p:spPr>
      </p:sp>
      <p:sp>
        <p:nvSpPr>
          <p:cNvPr id="26636" name="直接连接符 24"/>
          <p:cNvSpPr/>
          <p:nvPr/>
        </p:nvSpPr>
        <p:spPr>
          <a:xfrm>
            <a:off x="3109913" y="2633663"/>
            <a:ext cx="5018087" cy="3783012"/>
          </a:xfrm>
          <a:prstGeom prst="line">
            <a:avLst/>
          </a:prstGeom>
          <a:ln w="6350" cap="flat" cmpd="sng">
            <a:solidFill>
              <a:schemeClr val="accent1"/>
            </a:solidFill>
            <a:prstDash val="solid"/>
            <a:headEnd type="none" w="med" len="med"/>
            <a:tailEnd type="none" w="med" len="med"/>
          </a:ln>
        </p:spPr>
      </p:sp>
      <p:sp>
        <p:nvSpPr>
          <p:cNvPr id="26637" name="直接连接符 24"/>
          <p:cNvSpPr/>
          <p:nvPr/>
        </p:nvSpPr>
        <p:spPr>
          <a:xfrm flipV="1">
            <a:off x="3222625" y="2146300"/>
            <a:ext cx="4727575" cy="909638"/>
          </a:xfrm>
          <a:prstGeom prst="line">
            <a:avLst/>
          </a:prstGeom>
          <a:ln w="6350" cap="flat" cmpd="sng">
            <a:solidFill>
              <a:schemeClr val="accent1"/>
            </a:solidFill>
            <a:prstDash val="solid"/>
            <a:headEnd type="none" w="med" len="med"/>
            <a:tailEnd type="none" w="med" len="med"/>
          </a:ln>
        </p:spPr>
      </p:sp>
      <p:sp>
        <p:nvSpPr>
          <p:cNvPr id="26638" name="直接连接符 24"/>
          <p:cNvSpPr/>
          <p:nvPr/>
        </p:nvSpPr>
        <p:spPr>
          <a:xfrm>
            <a:off x="3455988" y="3541713"/>
            <a:ext cx="4598987" cy="1443037"/>
          </a:xfrm>
          <a:prstGeom prst="line">
            <a:avLst/>
          </a:prstGeom>
          <a:ln w="6350" cap="flat" cmpd="sng">
            <a:solidFill>
              <a:schemeClr val="accent1"/>
            </a:solidFill>
            <a:prstDash val="solid"/>
            <a:headEnd type="none" w="med" len="med"/>
            <a:tailEnd type="none" w="med" len="med"/>
          </a:ln>
        </p:spPr>
      </p:sp>
      <p:sp>
        <p:nvSpPr>
          <p:cNvPr id="26639" name="直接连接符 24"/>
          <p:cNvSpPr/>
          <p:nvPr/>
        </p:nvSpPr>
        <p:spPr>
          <a:xfrm>
            <a:off x="3643313" y="3981450"/>
            <a:ext cx="4364037" cy="65088"/>
          </a:xfrm>
          <a:prstGeom prst="line">
            <a:avLst/>
          </a:prstGeom>
          <a:ln w="6350" cap="flat" cmpd="sng">
            <a:solidFill>
              <a:schemeClr val="accent1"/>
            </a:solidFill>
            <a:prstDash val="solid"/>
            <a:headEnd type="none" w="med" len="med"/>
            <a:tailEnd type="none" w="med" len="med"/>
          </a:ln>
        </p:spPr>
      </p:sp>
      <p:sp>
        <p:nvSpPr>
          <p:cNvPr id="26640" name="直接连接符 24"/>
          <p:cNvSpPr/>
          <p:nvPr/>
        </p:nvSpPr>
        <p:spPr>
          <a:xfrm>
            <a:off x="3333750" y="4495800"/>
            <a:ext cx="4700588" cy="1404938"/>
          </a:xfrm>
          <a:prstGeom prst="line">
            <a:avLst/>
          </a:prstGeom>
          <a:ln w="6350" cap="flat" cmpd="sng">
            <a:solidFill>
              <a:schemeClr val="accent1"/>
            </a:solidFill>
            <a:prstDash val="solid"/>
            <a:headEnd type="none" w="med" len="med"/>
            <a:tailEnd type="none" w="med" len="med"/>
          </a:ln>
        </p:spPr>
      </p:sp>
      <p:sp>
        <p:nvSpPr>
          <p:cNvPr id="26641" name="直接连接符 24"/>
          <p:cNvSpPr/>
          <p:nvPr/>
        </p:nvSpPr>
        <p:spPr>
          <a:xfrm flipV="1">
            <a:off x="3203575" y="2584450"/>
            <a:ext cx="4822825" cy="2379663"/>
          </a:xfrm>
          <a:prstGeom prst="line">
            <a:avLst/>
          </a:prstGeom>
          <a:ln w="6350" cap="flat" cmpd="sng">
            <a:solidFill>
              <a:schemeClr val="accent1"/>
            </a:solidFill>
            <a:prstDash val="solid"/>
            <a:headEnd type="none" w="med" len="med"/>
            <a:tailEnd type="none" w="med" len="med"/>
          </a:ln>
        </p:spPr>
      </p:sp>
      <p:sp>
        <p:nvSpPr>
          <p:cNvPr id="26642" name="直接连接符 24"/>
          <p:cNvSpPr/>
          <p:nvPr/>
        </p:nvSpPr>
        <p:spPr>
          <a:xfrm flipV="1">
            <a:off x="3530600" y="3597275"/>
            <a:ext cx="4484688" cy="1835150"/>
          </a:xfrm>
          <a:prstGeom prst="line">
            <a:avLst/>
          </a:prstGeom>
          <a:ln w="6350" cap="flat" cmpd="sng">
            <a:solidFill>
              <a:schemeClr val="accent1"/>
            </a:solidFill>
            <a:prstDash val="solid"/>
            <a:headEnd type="none" w="med" len="med"/>
            <a:tailEnd type="none" w="med" len="med"/>
          </a:ln>
        </p:spPr>
      </p:sp>
      <p:sp>
        <p:nvSpPr>
          <p:cNvPr id="26643" name="直接连接符 24"/>
          <p:cNvSpPr/>
          <p:nvPr/>
        </p:nvSpPr>
        <p:spPr>
          <a:xfrm flipV="1">
            <a:off x="3354388" y="5394325"/>
            <a:ext cx="4699000" cy="487363"/>
          </a:xfrm>
          <a:prstGeom prst="line">
            <a:avLst/>
          </a:prstGeom>
          <a:ln w="6350" cap="flat" cmpd="sng">
            <a:solidFill>
              <a:schemeClr val="accent1"/>
            </a:solidFill>
            <a:prstDash val="solid"/>
            <a:headEnd type="none" w="med" len="med"/>
            <a:tailEnd type="none" w="med" len="med"/>
          </a:ln>
        </p:spPr>
      </p:sp>
      <p:sp>
        <p:nvSpPr>
          <p:cNvPr id="26644" name="直接连接符 24"/>
          <p:cNvSpPr/>
          <p:nvPr/>
        </p:nvSpPr>
        <p:spPr>
          <a:xfrm flipV="1">
            <a:off x="3559175" y="3063875"/>
            <a:ext cx="4494213" cy="3352800"/>
          </a:xfrm>
          <a:prstGeom prst="line">
            <a:avLst/>
          </a:prstGeom>
          <a:ln w="6350" cap="flat" cmpd="sng">
            <a:solidFill>
              <a:schemeClr val="accent1"/>
            </a:solidFill>
            <a:prstDash val="solid"/>
            <a:headEnd type="none" w="med" len="med"/>
            <a:tailEnd type="none" w="med" len="med"/>
          </a:ln>
        </p:spPr>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6635"/>
                                        </p:tgtEl>
                                        <p:attrNameLst>
                                          <p:attrName>style.visibility</p:attrName>
                                        </p:attrNameLst>
                                      </p:cBhvr>
                                      <p:to>
                                        <p:strVal val="visible"/>
                                      </p:to>
                                    </p:set>
                                    <p:animEffect filter="blinds(horizontal)">
                                      <p:cBhvr>
                                        <p:cTn id="7" dur="500"/>
                                        <p:tgtEl>
                                          <p:spTgt spid="2663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6636"/>
                                        </p:tgtEl>
                                        <p:attrNameLst>
                                          <p:attrName>style.visibility</p:attrName>
                                        </p:attrNameLst>
                                      </p:cBhvr>
                                      <p:to>
                                        <p:strVal val="visible"/>
                                      </p:to>
                                    </p:set>
                                    <p:animEffect filter="blinds(horizontal)">
                                      <p:cBhvr>
                                        <p:cTn id="12" dur="500"/>
                                        <p:tgtEl>
                                          <p:spTgt spid="2663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6637"/>
                                        </p:tgtEl>
                                        <p:attrNameLst>
                                          <p:attrName>style.visibility</p:attrName>
                                        </p:attrNameLst>
                                      </p:cBhvr>
                                      <p:to>
                                        <p:strVal val="visible"/>
                                      </p:to>
                                    </p:set>
                                    <p:animEffect filter="blinds(horizontal)">
                                      <p:cBhvr>
                                        <p:cTn id="17" dur="500"/>
                                        <p:tgtEl>
                                          <p:spTgt spid="2663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6638"/>
                                        </p:tgtEl>
                                        <p:attrNameLst>
                                          <p:attrName>style.visibility</p:attrName>
                                        </p:attrNameLst>
                                      </p:cBhvr>
                                      <p:to>
                                        <p:strVal val="visible"/>
                                      </p:to>
                                    </p:set>
                                    <p:animEffect filter="blinds(horizontal)">
                                      <p:cBhvr>
                                        <p:cTn id="22" dur="500"/>
                                        <p:tgtEl>
                                          <p:spTgt spid="2663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6639"/>
                                        </p:tgtEl>
                                        <p:attrNameLst>
                                          <p:attrName>style.visibility</p:attrName>
                                        </p:attrNameLst>
                                      </p:cBhvr>
                                      <p:to>
                                        <p:strVal val="visible"/>
                                      </p:to>
                                    </p:set>
                                    <p:animEffect filter="blinds(horizontal)">
                                      <p:cBhvr>
                                        <p:cTn id="27" dur="500"/>
                                        <p:tgtEl>
                                          <p:spTgt spid="26639"/>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26640"/>
                                        </p:tgtEl>
                                        <p:attrNameLst>
                                          <p:attrName>style.visibility</p:attrName>
                                        </p:attrNameLst>
                                      </p:cBhvr>
                                      <p:to>
                                        <p:strVal val="visible"/>
                                      </p:to>
                                    </p:set>
                                    <p:animEffect filter="blinds(horizontal)">
                                      <p:cBhvr>
                                        <p:cTn id="32" dur="500"/>
                                        <p:tgtEl>
                                          <p:spTgt spid="26640"/>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26641"/>
                                        </p:tgtEl>
                                        <p:attrNameLst>
                                          <p:attrName>style.visibility</p:attrName>
                                        </p:attrNameLst>
                                      </p:cBhvr>
                                      <p:to>
                                        <p:strVal val="visible"/>
                                      </p:to>
                                    </p:set>
                                    <p:animEffect filter="blinds(horizontal)">
                                      <p:cBhvr>
                                        <p:cTn id="37" dur="500"/>
                                        <p:tgtEl>
                                          <p:spTgt spid="26641"/>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26642"/>
                                        </p:tgtEl>
                                        <p:attrNameLst>
                                          <p:attrName>style.visibility</p:attrName>
                                        </p:attrNameLst>
                                      </p:cBhvr>
                                      <p:to>
                                        <p:strVal val="visible"/>
                                      </p:to>
                                    </p:set>
                                    <p:animEffect filter="blinds(horizontal)">
                                      <p:cBhvr>
                                        <p:cTn id="42" dur="500"/>
                                        <p:tgtEl>
                                          <p:spTgt spid="26642"/>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26643"/>
                                        </p:tgtEl>
                                        <p:attrNameLst>
                                          <p:attrName>style.visibility</p:attrName>
                                        </p:attrNameLst>
                                      </p:cBhvr>
                                      <p:to>
                                        <p:strVal val="visible"/>
                                      </p:to>
                                    </p:set>
                                    <p:animEffect filter="blinds(horizontal)">
                                      <p:cBhvr>
                                        <p:cTn id="47" dur="500"/>
                                        <p:tgtEl>
                                          <p:spTgt spid="26643"/>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26644"/>
                                        </p:tgtEl>
                                        <p:attrNameLst>
                                          <p:attrName>style.visibility</p:attrName>
                                        </p:attrNameLst>
                                      </p:cBhvr>
                                      <p:to>
                                        <p:strVal val="visible"/>
                                      </p:to>
                                    </p:set>
                                    <p:animEffect filter="blinds(horizontal)">
                                      <p:cBhvr>
                                        <p:cTn id="52" dur="500"/>
                                        <p:tgtEl>
                                          <p:spTgt spid="266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Rectangle 2"/>
          <p:cNvSpPr>
            <a:spLocks noRot="1"/>
          </p:cNvSpPr>
          <p:nvPr/>
        </p:nvSpPr>
        <p:spPr>
          <a:xfrm>
            <a:off x="1189038" y="685800"/>
            <a:ext cx="8353425" cy="536575"/>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Find the components which fit the descriptions in Task 3.</a:t>
            </a:r>
            <a:endParaRPr lang="en-US" altLang="zh-CN" sz="2000" b="1" dirty="0">
              <a:latin typeface="Calibri" panose="020F0502020204030204" charset="0"/>
              <a:ea typeface="宋体" panose="02010600030101010101" pitchFamily="2" charset="-122"/>
              <a:sym typeface="Calibri" panose="020F0502020204030204" charset="0"/>
            </a:endParaRPr>
          </a:p>
        </p:txBody>
      </p:sp>
      <p:sp>
        <p:nvSpPr>
          <p:cNvPr id="28675" name="文本框 2"/>
          <p:cNvSpPr/>
          <p:nvPr/>
        </p:nvSpPr>
        <p:spPr>
          <a:xfrm>
            <a:off x="1189038" y="1376363"/>
            <a:ext cx="10574337" cy="4513262"/>
          </a:xfrm>
          <a:prstGeom prst="rect">
            <a:avLst/>
          </a:prstGeom>
          <a:noFill/>
          <a:ln w="9525">
            <a:noFill/>
          </a:ln>
        </p:spPr>
        <p:txBody>
          <a:bodyPr wrap="square">
            <a:spAutoFit/>
          </a:bodyPr>
          <a:p>
            <a:pPr algn="just">
              <a:lnSpc>
                <a:spcPct val="110000"/>
              </a:lnSpc>
            </a:pPr>
            <a:r>
              <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rPr>
              <a:t>Which component ...</a:t>
            </a:r>
            <a:endPar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10000"/>
              </a:lnSpc>
            </a:pPr>
            <a:r>
              <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rPr>
              <a:t>1. is the engine oil stored in?</a:t>
            </a:r>
            <a:endPar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10000"/>
              </a:lnSpc>
            </a:pPr>
            <a:endPar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10000"/>
              </a:lnSpc>
            </a:pPr>
            <a:r>
              <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rPr>
              <a:t>2. draws the engine oil out of the pan?</a:t>
            </a:r>
            <a:endPar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10000"/>
              </a:lnSpc>
            </a:pPr>
            <a:endPar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10000"/>
              </a:lnSpc>
            </a:pPr>
            <a:r>
              <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rPr>
              <a:t>3. are passages for the engine oil?</a:t>
            </a:r>
            <a:endPar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10000"/>
              </a:lnSpc>
            </a:pPr>
            <a:endPar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10000"/>
              </a:lnSpc>
            </a:pPr>
            <a:r>
              <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rPr>
              <a:t>4. is used to keep the engine oil clean?</a:t>
            </a:r>
            <a:endPar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10000"/>
              </a:lnSpc>
            </a:pPr>
            <a:endPar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10000"/>
              </a:lnSpc>
            </a:pPr>
            <a:r>
              <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rPr>
              <a:t>5. is used to measure the oil level</a:t>
            </a:r>
            <a:r>
              <a:rPr lang="zh-CN" altLang="en-US" sz="2400">
                <a:solidFill>
                  <a:srgbClr val="000000"/>
                </a:solidFill>
                <a:latin typeface="Times New Roman" panose="02020603050405020304" pitchFamily="2" charset="0"/>
                <a:ea typeface="宋体" panose="02010600030101010101" pitchFamily="2" charset="-122"/>
                <a:sym typeface="Times New Roman" panose="02020603050405020304" pitchFamily="2" charset="0"/>
              </a:rPr>
              <a:t>？</a:t>
            </a:r>
            <a:endParaRPr lang="zh-CN" altLang="en-US" sz="240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10000"/>
              </a:lnSpc>
            </a:pPr>
            <a:endParaRPr lang="zh-CN" altLang="en-US" sz="240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676" name="文本框 21"/>
          <p:cNvSpPr/>
          <p:nvPr/>
        </p:nvSpPr>
        <p:spPr>
          <a:xfrm>
            <a:off x="1438275" y="2193925"/>
            <a:ext cx="6708775" cy="457200"/>
          </a:xfrm>
          <a:prstGeom prst="rect">
            <a:avLst/>
          </a:prstGeom>
          <a:noFill/>
          <a:ln w="9525">
            <a:noFill/>
          </a:ln>
        </p:spPr>
        <p:txBody>
          <a:bodyPr wrap="square">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 oil pan is the engine oil stroed in</a:t>
            </a: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28677" name="组合 28"/>
          <p:cNvGrpSpPr/>
          <p:nvPr/>
        </p:nvGrpSpPr>
        <p:grpSpPr>
          <a:xfrm>
            <a:off x="6607175" y="92075"/>
            <a:ext cx="5478463" cy="466725"/>
            <a:chOff x="0" y="0"/>
            <a:chExt cx="8628" cy="736"/>
          </a:xfrm>
        </p:grpSpPr>
        <p:sp>
          <p:nvSpPr>
            <p:cNvPr id="28678"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9" name="流程图: 可选过程 1">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8680" name="流程图: 可选过程 6">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81" name="流程图: 可选过程 7">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28682" name="矩形 439"/>
          <p:cNvSpPr/>
          <p:nvPr/>
        </p:nvSpPr>
        <p:spPr>
          <a:xfrm>
            <a:off x="536575" y="798513"/>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4</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683" name="文本框 21"/>
          <p:cNvSpPr/>
          <p:nvPr/>
        </p:nvSpPr>
        <p:spPr>
          <a:xfrm>
            <a:off x="1433513" y="3051175"/>
            <a:ext cx="6708775" cy="45720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 oil pump</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 draws the engine oil out of the pan</a:t>
            </a: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684" name="文本框 21"/>
          <p:cNvSpPr/>
          <p:nvPr/>
        </p:nvSpPr>
        <p:spPr>
          <a:xfrm>
            <a:off x="1385888" y="3856038"/>
            <a:ext cx="6708775" cy="457200"/>
          </a:xfrm>
          <a:prstGeom prst="rect">
            <a:avLst/>
          </a:prstGeom>
          <a:noFill/>
          <a:ln w="9525">
            <a:noFill/>
          </a:ln>
        </p:spPr>
        <p:txBody>
          <a:bodyPr vert="horz" wrap="square" anchor="t" anchorCtr="0">
            <a:spAutoFit/>
          </a:bodyPr>
          <a:p>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Oil galleries are </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passages for the engine oil</a:t>
            </a: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685" name="文本框 21"/>
          <p:cNvSpPr/>
          <p:nvPr/>
        </p:nvSpPr>
        <p:spPr>
          <a:xfrm>
            <a:off x="1423988" y="4679950"/>
            <a:ext cx="6708775" cy="45720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 oil filter is </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used to keep the engine oil clean.</a:t>
            </a:r>
            <a:endPar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686" name="文本框 21"/>
          <p:cNvSpPr/>
          <p:nvPr/>
        </p:nvSpPr>
        <p:spPr>
          <a:xfrm>
            <a:off x="1423988" y="5420043"/>
            <a:ext cx="6708775" cy="45720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 gauge is </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used to measure the oil level.</a:t>
            </a:r>
            <a:endPar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8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68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68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6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bldLvl="0"/>
      <p:bldP spid="28683" grpId="0" bldLvl="0"/>
      <p:bldP spid="28684" grpId="0" bldLvl="0"/>
      <p:bldP spid="28685" grpId="0" bldLvl="0"/>
      <p:bldP spid="28686" grpId="0"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文本框 10"/>
          <p:cNvSpPr txBox="1"/>
          <p:nvPr/>
        </p:nvSpPr>
        <p:spPr>
          <a:xfrm>
            <a:off x="8244205" y="1913890"/>
            <a:ext cx="3396615" cy="3415030"/>
          </a:xfrm>
          <a:prstGeom prst="rect">
            <a:avLst/>
          </a:prstGeom>
          <a:noFill/>
        </p:spPr>
        <p:txBody>
          <a:bodyPr wrap="square" rtlCol="0">
            <a:spAutoFit/>
          </a:bodyPr>
          <a:p>
            <a:pPr fontAlgn="auto">
              <a:lnSpc>
                <a:spcPct val="150000"/>
              </a:lnSpc>
            </a:pPr>
            <a:r>
              <a:rPr lang="en-US" altLang="zh-CN" sz="2400"/>
              <a:t>1 _________________</a:t>
            </a:r>
            <a:endParaRPr lang="en-US" altLang="zh-CN" sz="2400"/>
          </a:p>
          <a:p>
            <a:pPr fontAlgn="auto">
              <a:lnSpc>
                <a:spcPct val="150000"/>
              </a:lnSpc>
            </a:pPr>
            <a:r>
              <a:rPr lang="en-US" altLang="zh-CN" sz="2400"/>
              <a:t>2 _________________</a:t>
            </a:r>
            <a:endParaRPr lang="en-US" altLang="zh-CN" sz="2400"/>
          </a:p>
          <a:p>
            <a:pPr fontAlgn="auto">
              <a:lnSpc>
                <a:spcPct val="150000"/>
              </a:lnSpc>
            </a:pPr>
            <a:r>
              <a:rPr lang="en-US" altLang="zh-CN" sz="2400"/>
              <a:t>3 _________________</a:t>
            </a:r>
            <a:endParaRPr lang="en-US" altLang="zh-CN" sz="2400"/>
          </a:p>
          <a:p>
            <a:pPr fontAlgn="auto">
              <a:lnSpc>
                <a:spcPct val="150000"/>
              </a:lnSpc>
            </a:pPr>
            <a:r>
              <a:rPr lang="en-US" altLang="zh-CN" sz="2400"/>
              <a:t>4 _________________</a:t>
            </a:r>
            <a:endParaRPr lang="en-US" altLang="zh-CN" sz="2400"/>
          </a:p>
          <a:p>
            <a:pPr fontAlgn="auto">
              <a:lnSpc>
                <a:spcPct val="150000"/>
              </a:lnSpc>
            </a:pPr>
            <a:r>
              <a:rPr lang="en-US" altLang="zh-CN" sz="2400"/>
              <a:t>5 _________________</a:t>
            </a:r>
            <a:endParaRPr lang="en-US" altLang="zh-CN" sz="2400"/>
          </a:p>
          <a:p>
            <a:pPr fontAlgn="auto">
              <a:lnSpc>
                <a:spcPct val="150000"/>
              </a:lnSpc>
            </a:pPr>
            <a:r>
              <a:rPr lang="en-US" altLang="zh-CN" sz="2400"/>
              <a:t>6 _________________</a:t>
            </a:r>
            <a:endParaRPr lang="en-US" altLang="zh-CN" sz="2400"/>
          </a:p>
        </p:txBody>
      </p:sp>
      <p:sp>
        <p:nvSpPr>
          <p:cNvPr id="30722" name="Rectangle 2"/>
          <p:cNvSpPr>
            <a:spLocks noRot="1"/>
          </p:cNvSpPr>
          <p:nvPr/>
        </p:nvSpPr>
        <p:spPr>
          <a:xfrm>
            <a:off x="1192213" y="542925"/>
            <a:ext cx="10793412" cy="1022350"/>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Fill in the following blanks and describe how the lubrication system works. The following language patterns can be useful. </a:t>
            </a:r>
            <a:endParaRPr lang="en-US" altLang="zh-CN" sz="2000" b="1" dirty="0">
              <a:latin typeface="Calibri" panose="020F0502020204030204" charset="0"/>
              <a:ea typeface="宋体" panose="02010600030101010101" pitchFamily="2" charset="-122"/>
              <a:sym typeface="Calibri" panose="020F0502020204030204" charset="0"/>
            </a:endParaRPr>
          </a:p>
        </p:txBody>
      </p:sp>
      <p:sp>
        <p:nvSpPr>
          <p:cNvPr id="30728" name="矩形 439"/>
          <p:cNvSpPr/>
          <p:nvPr/>
        </p:nvSpPr>
        <p:spPr>
          <a:xfrm>
            <a:off x="536575" y="636588"/>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5</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pic>
        <p:nvPicPr>
          <p:cNvPr id="30729" name="图片 224"/>
          <p:cNvPicPr>
            <a:picLocks noChangeAspect="1"/>
          </p:cNvPicPr>
          <p:nvPr/>
        </p:nvPicPr>
        <p:blipFill>
          <a:blip r:embed="rId1"/>
          <a:srcRect l="11905" t="8746" r="23096" b="8475"/>
          <a:stretch>
            <a:fillRect/>
          </a:stretch>
        </p:blipFill>
        <p:spPr>
          <a:xfrm>
            <a:off x="736600" y="1565275"/>
            <a:ext cx="6793865" cy="4850765"/>
          </a:xfrm>
          <a:prstGeom prst="rect">
            <a:avLst/>
          </a:prstGeom>
          <a:noFill/>
          <a:ln w="9525">
            <a:noFill/>
          </a:ln>
        </p:spPr>
      </p:pic>
      <p:sp>
        <p:nvSpPr>
          <p:cNvPr id="30730" name="文本框 1"/>
          <p:cNvSpPr/>
          <p:nvPr/>
        </p:nvSpPr>
        <p:spPr>
          <a:xfrm>
            <a:off x="9029065" y="2032000"/>
            <a:ext cx="1181100" cy="460375"/>
          </a:xfrm>
          <a:prstGeom prst="rect">
            <a:avLst/>
          </a:prstGeom>
          <a:noFill/>
          <a:ln w="9525">
            <a:noFill/>
          </a:ln>
        </p:spPr>
        <p:txBody>
          <a:bodyPr vert="horz" wrap="square" anchor="t" anchorCtr="0">
            <a:spAutoFit/>
          </a:bodyPr>
          <a:p>
            <a:r>
              <a:rPr lang="zh-CN" altLang="en-US" sz="2400" b="1" dirty="0">
                <a:solidFill>
                  <a:srgbClr val="FF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gauge</a:t>
            </a:r>
            <a:endParaRPr lang="zh-CN" altLang="en-US" sz="2400" b="1" dirty="0">
              <a:solidFill>
                <a:srgbClr val="FF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p:txBody>
      </p:sp>
      <p:sp>
        <p:nvSpPr>
          <p:cNvPr id="30731" name="文本框 1"/>
          <p:cNvSpPr/>
          <p:nvPr/>
        </p:nvSpPr>
        <p:spPr>
          <a:xfrm>
            <a:off x="9028748" y="2616835"/>
            <a:ext cx="1560512" cy="460375"/>
          </a:xfrm>
          <a:prstGeom prst="rect">
            <a:avLst/>
          </a:prstGeom>
          <a:noFill/>
          <a:ln w="9525">
            <a:noFill/>
          </a:ln>
        </p:spPr>
        <p:txBody>
          <a:bodyPr vert="horz" wrap="square" anchor="t" anchorCtr="0">
            <a:spAutoFit/>
          </a:bodyPr>
          <a:p>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oil gallery</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2" name="文本框 1"/>
          <p:cNvSpPr/>
          <p:nvPr/>
        </p:nvSpPr>
        <p:spPr>
          <a:xfrm>
            <a:off x="9029065" y="3181350"/>
            <a:ext cx="1181100" cy="460375"/>
          </a:xfrm>
          <a:prstGeom prst="rect">
            <a:avLst/>
          </a:prstGeom>
          <a:noFill/>
          <a:ln w="9525">
            <a:noFill/>
          </a:ln>
        </p:spPr>
        <p:txBody>
          <a:bodyPr vert="horz" wrap="square" anchor="t" anchorCtr="0">
            <a:spAutoFit/>
          </a:bodyPr>
          <a:p>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oil pan</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3" name="文本框 1"/>
          <p:cNvSpPr/>
          <p:nvPr/>
        </p:nvSpPr>
        <p:spPr>
          <a:xfrm>
            <a:off x="9029065" y="3735388"/>
            <a:ext cx="1181100" cy="460375"/>
          </a:xfrm>
          <a:prstGeom prst="rect">
            <a:avLst/>
          </a:prstGeom>
          <a:noFill/>
          <a:ln w="9525">
            <a:noFill/>
          </a:ln>
        </p:spPr>
        <p:txBody>
          <a:bodyPr vert="horz" wrap="square" anchor="t" anchorCtr="0">
            <a:spAutoFit/>
          </a:bodyPr>
          <a:p>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oil</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4" name="文本框 1"/>
          <p:cNvSpPr/>
          <p:nvPr/>
        </p:nvSpPr>
        <p:spPr>
          <a:xfrm>
            <a:off x="9029065" y="4196080"/>
            <a:ext cx="1654175" cy="460375"/>
          </a:xfrm>
          <a:prstGeom prst="rect">
            <a:avLst/>
          </a:prstGeom>
          <a:noFill/>
          <a:ln w="9525">
            <a:noFill/>
          </a:ln>
        </p:spPr>
        <p:txBody>
          <a:bodyPr vert="horz" wrap="square" anchor="t" anchorCtr="0">
            <a:spAutoFit/>
          </a:bodyPr>
          <a:p>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oil pump</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5" name="文本框 1"/>
          <p:cNvSpPr/>
          <p:nvPr/>
        </p:nvSpPr>
        <p:spPr>
          <a:xfrm>
            <a:off x="9029065" y="4811395"/>
            <a:ext cx="1377950" cy="460375"/>
          </a:xfrm>
          <a:prstGeom prst="rect">
            <a:avLst/>
          </a:prstGeom>
          <a:noFill/>
          <a:ln w="9525">
            <a:noFill/>
          </a:ln>
        </p:spPr>
        <p:txBody>
          <a:bodyPr vert="horz" wrap="square" anchor="t" anchorCtr="0">
            <a:spAutoFit/>
          </a:bodyPr>
          <a:p>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oil filter</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28677" name="组合 28"/>
          <p:cNvGrpSpPr/>
          <p:nvPr/>
        </p:nvGrpSpPr>
        <p:grpSpPr>
          <a:xfrm>
            <a:off x="6607175" y="92075"/>
            <a:ext cx="5478463" cy="466725"/>
            <a:chOff x="0" y="0"/>
            <a:chExt cx="8628" cy="736"/>
          </a:xfrm>
        </p:grpSpPr>
        <p:sp>
          <p:nvSpPr>
            <p:cNvPr id="28678" name="流程图: 可选过程 5">
              <a:hlinkClick r:id="rId2"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9" name="流程图: 可选过程 1">
              <a:hlinkClick r:id="rId3"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8680" name="流程图: 可选过程 6">
              <a:hlinkClick r:id="rId4"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81" name="流程图: 可选过程 7">
              <a:hlinkClick r:id="rId5"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7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7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7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0" grpId="0" bldLvl="0"/>
      <p:bldP spid="30731" grpId="0" bldLvl="0"/>
      <p:bldP spid="30732" grpId="0" bldLvl="0"/>
      <p:bldP spid="30733" grpId="0" bldLvl="0"/>
      <p:bldP spid="30734" grpId="0" bldLvl="0"/>
      <p:bldP spid="30735" grpId="0" bldLvl="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文本框 26"/>
          <p:cNvSpPr/>
          <p:nvPr/>
        </p:nvSpPr>
        <p:spPr>
          <a:xfrm>
            <a:off x="4334510" y="1407160"/>
            <a:ext cx="7676515" cy="5351145"/>
          </a:xfrm>
          <a:prstGeom prst="rect">
            <a:avLst/>
          </a:prstGeom>
          <a:solidFill>
            <a:srgbClr val="FFFFFF"/>
          </a:solidFill>
          <a:ln w="12700" cap="rnd" cmpd="sng">
            <a:solidFill>
              <a:srgbClr val="42719B"/>
            </a:solidFill>
            <a:prstDash val="solid"/>
            <a:miter/>
            <a:headEnd type="none" w="med" len="med"/>
            <a:tailEnd type="none" w="med" len="med"/>
          </a:ln>
        </p:spPr>
        <p:txBody>
          <a:bodyPr vert="horz" wrap="square" anchor="t" anchorCtr="0"/>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Good morning, Miss Green. ______________________</a:t>
            </a: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     ________________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_____________. Could you please tell me how you will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    carry out the service?</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Certainly. First, I will look at the car’s conditions. Then,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      __________________________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_____________________________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Oh, yes. The oil has limited life. ______________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     __________________________________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I see. Thank you for telling me that.</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_______________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4819" name="Rectangle 2"/>
          <p:cNvSpPr>
            <a:spLocks noRot="1"/>
          </p:cNvSpPr>
          <p:nvPr/>
        </p:nvSpPr>
        <p:spPr>
          <a:xfrm>
            <a:off x="1211263" y="465138"/>
            <a:ext cx="10799762" cy="566737"/>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Choose a suitable expression for each blank to complete the following conversation. </a:t>
            </a:r>
            <a:endParaRPr lang="en-US" altLang="zh-CN" sz="2000" b="1" dirty="0">
              <a:latin typeface="Calibri" panose="020F0502020204030204" charset="0"/>
              <a:ea typeface="宋体" panose="02010600030101010101" pitchFamily="2" charset="-122"/>
              <a:sym typeface="Calibri" panose="020F0502020204030204" charset="0"/>
            </a:endParaRPr>
          </a:p>
        </p:txBody>
      </p:sp>
      <p:sp>
        <p:nvSpPr>
          <p:cNvPr id="34825" name="矩形 439"/>
          <p:cNvSpPr/>
          <p:nvPr/>
        </p:nvSpPr>
        <p:spPr>
          <a:xfrm>
            <a:off x="536575" y="571183"/>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6</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4826" name="文本框 17"/>
          <p:cNvSpPr/>
          <p:nvPr/>
        </p:nvSpPr>
        <p:spPr>
          <a:xfrm>
            <a:off x="1211263" y="960438"/>
            <a:ext cx="7451725" cy="460375"/>
          </a:xfrm>
          <a:prstGeom prst="rect">
            <a:avLst/>
          </a:prstGeom>
          <a:noFill/>
          <a:ln w="9525">
            <a:noFill/>
          </a:ln>
        </p:spPr>
        <p:txBody>
          <a:bodyPr wrap="square">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Situation: A is a mechanic </a:t>
            </a:r>
            <a:r>
              <a:rPr lang="en-US" altLang="zh-CN" sz="2400" dirty="0">
                <a:solidFill>
                  <a:srgbClr val="FF0000"/>
                </a:solidFill>
                <a:latin typeface="Times New Roman" panose="02020603050405020304" pitchFamily="2" charset="0"/>
                <a:sym typeface="Times New Roman" panose="02020603050405020304" pitchFamily="2" charset="0"/>
              </a:rPr>
              <a:t>in a 4S store</a:t>
            </a: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 B is a customer.</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4827" name="文本框 25"/>
          <p:cNvSpPr/>
          <p:nvPr/>
        </p:nvSpPr>
        <p:spPr>
          <a:xfrm>
            <a:off x="281305" y="1739900"/>
            <a:ext cx="3884930" cy="4415155"/>
          </a:xfrm>
          <a:prstGeom prst="rect">
            <a:avLst/>
          </a:prstGeom>
          <a:gradFill rotWithShape="1">
            <a:gsLst>
              <a:gs pos="0">
                <a:srgbClr val="F3E6D7">
                  <a:alpha val="100000"/>
                </a:srgbClr>
              </a:gs>
              <a:gs pos="65001">
                <a:srgbClr val="F6EDE1">
                  <a:alpha val="100000"/>
                </a:srgbClr>
              </a:gs>
              <a:gs pos="100000">
                <a:srgbClr val="F9F3EB">
                  <a:alpha val="100000"/>
                </a:srgbClr>
              </a:gs>
            </a:gsLst>
            <a:lin ang="5400000" scaled="1"/>
            <a:tileRect/>
          </a:gradFill>
          <a:ln w="12700" cap="flat" cmpd="sng">
            <a:solidFill>
              <a:srgbClr val="DAED05"/>
            </a:solidFill>
            <a:prstDash val="solid"/>
            <a:miter/>
            <a:headEnd type="none" w="med" len="med"/>
            <a:tailEnd type="none" w="med" len="med"/>
          </a:ln>
        </p:spPr>
        <p:txBody>
          <a:bodyPr vert="horz" wrap="square" anchor="t" anchorCtr="0"/>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1. Good morning.</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2. Is it necessary to change the oil?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3. I’m responsible for the first service of your car.</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4. If not changed regularly, it will shorten the engine’s life.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5. It’s my pleasure.</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6. I will change the engine oil.</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4829" name="文本框 16"/>
          <p:cNvSpPr/>
          <p:nvPr/>
        </p:nvSpPr>
        <p:spPr>
          <a:xfrm>
            <a:off x="4867910" y="2459355"/>
            <a:ext cx="1863090" cy="460375"/>
          </a:xfrm>
          <a:prstGeom prst="rect">
            <a:avLst/>
          </a:prstGeom>
          <a:noFill/>
          <a:ln w="9525">
            <a:noFill/>
          </a:ln>
        </p:spPr>
        <p:txBody>
          <a:bodyPr vert="horz" wrap="square" anchor="t" anchorCtr="0">
            <a:spAutoFit/>
          </a:bodyPr>
          <a:p>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Good mornig</a:t>
            </a: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 </a:t>
            </a:r>
            <a:endParaRPr lang="en-US" altLang="zh-CN" dirty="0">
              <a:ea typeface="宋体" panose="02010600030101010101" pitchFamily="2" charset="-122"/>
            </a:endParaRPr>
          </a:p>
        </p:txBody>
      </p:sp>
      <p:sp>
        <p:nvSpPr>
          <p:cNvPr id="34830" name="文本框 16"/>
          <p:cNvSpPr/>
          <p:nvPr/>
        </p:nvSpPr>
        <p:spPr>
          <a:xfrm>
            <a:off x="4867910" y="3854450"/>
            <a:ext cx="4006850" cy="45720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 will change the engine oil.</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2" name="组合 1"/>
          <p:cNvGrpSpPr/>
          <p:nvPr/>
        </p:nvGrpSpPr>
        <p:grpSpPr>
          <a:xfrm>
            <a:off x="4695190" y="1520825"/>
            <a:ext cx="7187565" cy="914400"/>
            <a:chOff x="7394" y="2395"/>
            <a:chExt cx="11319" cy="1440"/>
          </a:xfrm>
        </p:grpSpPr>
        <p:sp>
          <p:nvSpPr>
            <p:cNvPr id="34828" name="文本框 16"/>
            <p:cNvSpPr/>
            <p:nvPr/>
          </p:nvSpPr>
          <p:spPr>
            <a:xfrm>
              <a:off x="12891" y="2395"/>
              <a:ext cx="5822" cy="72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 I’m responsible for the first</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4831" name="文本框 16"/>
            <p:cNvSpPr/>
            <p:nvPr/>
          </p:nvSpPr>
          <p:spPr>
            <a:xfrm>
              <a:off x="7394" y="3115"/>
              <a:ext cx="4400" cy="72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 service of your car.</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grpSp>
      <p:sp>
        <p:nvSpPr>
          <p:cNvPr id="34832" name="文本框 16"/>
          <p:cNvSpPr/>
          <p:nvPr/>
        </p:nvSpPr>
        <p:spPr>
          <a:xfrm>
            <a:off x="4805045" y="4315460"/>
            <a:ext cx="4225925"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Is it necessary to change the oil?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3" name="组合 2"/>
          <p:cNvGrpSpPr/>
          <p:nvPr/>
        </p:nvGrpSpPr>
        <p:grpSpPr>
          <a:xfrm>
            <a:off x="4857115" y="4815840"/>
            <a:ext cx="5962650" cy="960755"/>
            <a:chOff x="7649" y="7584"/>
            <a:chExt cx="9390" cy="1513"/>
          </a:xfrm>
        </p:grpSpPr>
        <p:sp>
          <p:nvSpPr>
            <p:cNvPr id="34833" name="文本框 16"/>
            <p:cNvSpPr/>
            <p:nvPr/>
          </p:nvSpPr>
          <p:spPr>
            <a:xfrm>
              <a:off x="13855" y="7584"/>
              <a:ext cx="3184" cy="72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If not changed </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4834" name="文本框 16"/>
            <p:cNvSpPr/>
            <p:nvPr/>
          </p:nvSpPr>
          <p:spPr>
            <a:xfrm>
              <a:off x="7649" y="8373"/>
              <a:ext cx="8300" cy="72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regularly, it will shorten the engine’s life.</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grpSp>
      <p:sp>
        <p:nvSpPr>
          <p:cNvPr id="34835" name="文本框 16"/>
          <p:cNvSpPr/>
          <p:nvPr/>
        </p:nvSpPr>
        <p:spPr>
          <a:xfrm>
            <a:off x="4911725" y="6250305"/>
            <a:ext cx="2222500"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It’s my pleasure</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t>
            </a: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 </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28677" name="组合 28"/>
          <p:cNvGrpSpPr/>
          <p:nvPr/>
        </p:nvGrpSpPr>
        <p:grpSpPr>
          <a:xfrm>
            <a:off x="6607175" y="92075"/>
            <a:ext cx="5478463" cy="466725"/>
            <a:chOff x="0" y="0"/>
            <a:chExt cx="8628" cy="736"/>
          </a:xfrm>
        </p:grpSpPr>
        <p:sp>
          <p:nvSpPr>
            <p:cNvPr id="28678"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9" name="流程图: 可选过程 1">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8680" name="流程图: 可选过程 6">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81" name="流程图: 可选过程 7">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8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8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8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9" grpId="0" bldLvl="0"/>
      <p:bldP spid="34830" grpId="0" bldLvl="0"/>
      <p:bldP spid="34832" grpId="0" bldLvl="0"/>
      <p:bldP spid="34835" grpId="0" bldLvl="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矩形 6"/>
          <p:cNvSpPr/>
          <p:nvPr/>
        </p:nvSpPr>
        <p:spPr>
          <a:xfrm>
            <a:off x="3044825" y="1708150"/>
            <a:ext cx="6610350" cy="688975"/>
          </a:xfrm>
          <a:prstGeom prst="rect">
            <a:avLst/>
          </a:prstGeom>
          <a:solidFill>
            <a:srgbClr val="92D050"/>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6867" name="矩形 7"/>
          <p:cNvSpPr/>
          <p:nvPr/>
        </p:nvSpPr>
        <p:spPr>
          <a:xfrm>
            <a:off x="3022600" y="5160963"/>
            <a:ext cx="6651625" cy="687387"/>
          </a:xfrm>
          <a:prstGeom prst="rect">
            <a:avLst/>
          </a:prstGeom>
          <a:solidFill>
            <a:srgbClr val="7030A0"/>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6868" name="矩形 10"/>
          <p:cNvSpPr/>
          <p:nvPr/>
        </p:nvSpPr>
        <p:spPr>
          <a:xfrm>
            <a:off x="3006725" y="4452938"/>
            <a:ext cx="3689350" cy="687387"/>
          </a:xfrm>
          <a:prstGeom prst="rect">
            <a:avLst/>
          </a:prstGeom>
          <a:solidFill>
            <a:srgbClr val="FFC000"/>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6869" name="矩形 10"/>
          <p:cNvSpPr/>
          <p:nvPr/>
        </p:nvSpPr>
        <p:spPr>
          <a:xfrm>
            <a:off x="6743700" y="2401888"/>
            <a:ext cx="2911475" cy="687387"/>
          </a:xfrm>
          <a:prstGeom prst="rect">
            <a:avLst/>
          </a:prstGeom>
          <a:solidFill>
            <a:srgbClr val="FFFF00"/>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6870" name="Rectangle 2"/>
          <p:cNvSpPr>
            <a:spLocks noRot="1"/>
          </p:cNvSpPr>
          <p:nvPr/>
        </p:nvSpPr>
        <p:spPr>
          <a:xfrm>
            <a:off x="1192213" y="558800"/>
            <a:ext cx="3178175" cy="566738"/>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Complete the word search.</a:t>
            </a:r>
            <a:endParaRPr lang="en-US" altLang="zh-CN" sz="2000" b="1" dirty="0">
              <a:latin typeface="Calibri" panose="020F0502020204030204" charset="0"/>
              <a:ea typeface="宋体" panose="02010600030101010101" pitchFamily="2" charset="-122"/>
              <a:sym typeface="Calibri" panose="020F0502020204030204" charset="0"/>
            </a:endParaRPr>
          </a:p>
        </p:txBody>
      </p:sp>
      <p:grpSp>
        <p:nvGrpSpPr>
          <p:cNvPr id="36871" name="组合 28"/>
          <p:cNvGrpSpPr/>
          <p:nvPr/>
        </p:nvGrpSpPr>
        <p:grpSpPr>
          <a:xfrm>
            <a:off x="6607175" y="92075"/>
            <a:ext cx="5478463" cy="466725"/>
            <a:chOff x="0" y="0"/>
            <a:chExt cx="8628" cy="736"/>
          </a:xfrm>
        </p:grpSpPr>
        <p:sp>
          <p:nvSpPr>
            <p:cNvPr id="36872"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36873" name="流程图: 可选过程 2">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36874" name="流程图: 可选过程 3">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36875" name="流程图: 可选过程 4">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36876" name="矩形 439"/>
          <p:cNvSpPr/>
          <p:nvPr/>
        </p:nvSpPr>
        <p:spPr>
          <a:xfrm>
            <a:off x="536575" y="703263"/>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7</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graphicFrame>
        <p:nvGraphicFramePr>
          <p:cNvPr id="36877" name="表格 36876"/>
          <p:cNvGraphicFramePr/>
          <p:nvPr/>
        </p:nvGraphicFramePr>
        <p:xfrm>
          <a:off x="3002915" y="1700213"/>
          <a:ext cx="6647180" cy="4133850"/>
        </p:xfrm>
        <a:graphic>
          <a:graphicData uri="http://schemas.openxmlformats.org/drawingml/2006/table">
            <a:tbl>
              <a:tblPr/>
              <a:tblGrid>
                <a:gridCol w="739775"/>
                <a:gridCol w="738188"/>
                <a:gridCol w="736600"/>
                <a:gridCol w="739775"/>
                <a:gridCol w="738187"/>
                <a:gridCol w="739775"/>
                <a:gridCol w="738188"/>
                <a:gridCol w="736600"/>
                <a:gridCol w="739775"/>
              </a:tblGrid>
              <a:tr h="68897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s</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u</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b</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s</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t</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n</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c</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e</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897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h</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t</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o</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u</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h</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l</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o</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o</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k</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897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t</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l</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m</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i</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i</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d</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o</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e</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897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f</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e</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t</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p</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n</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v</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t</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k</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e</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897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t</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r</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i</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n</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e</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e</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i</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p</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897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l</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u</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b</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r</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i</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c</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n</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t</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36949" name="矩形 13"/>
          <p:cNvSpPr/>
          <p:nvPr/>
        </p:nvSpPr>
        <p:spPr>
          <a:xfrm>
            <a:off x="3025775" y="1717675"/>
            <a:ext cx="730250" cy="3436938"/>
          </a:xfrm>
          <a:prstGeom prst="rect">
            <a:avLst/>
          </a:prstGeom>
          <a:noFill/>
          <a:ln w="57150" cap="flat" cmpd="sng">
            <a:solidFill>
              <a:srgbClr val="FF0000"/>
            </a:solidFill>
            <a:prstDash val="solid"/>
            <a:miter/>
            <a:headEnd type="none" w="med" len="med"/>
            <a:tailEnd type="none" w="med" len="med"/>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6950" name="矩形 13"/>
          <p:cNvSpPr/>
          <p:nvPr/>
        </p:nvSpPr>
        <p:spPr>
          <a:xfrm>
            <a:off x="3736975" y="1717675"/>
            <a:ext cx="730250" cy="3436938"/>
          </a:xfrm>
          <a:prstGeom prst="rect">
            <a:avLst/>
          </a:prstGeom>
          <a:noFill/>
          <a:ln w="57150" cap="flat" cmpd="sng">
            <a:solidFill>
              <a:srgbClr val="FF00FF"/>
            </a:solidFill>
            <a:prstDash val="solid"/>
            <a:miter/>
            <a:headEnd type="none" w="med" len="med"/>
            <a:tailEnd type="none" w="med" len="med"/>
          </a:ln>
        </p:spPr>
        <p:txBody>
          <a:bodyPr vert="horz" wrap="square" lIns="90170" tIns="46990" rIns="90170" bIns="46990"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6951" name="矩形 13"/>
          <p:cNvSpPr/>
          <p:nvPr/>
        </p:nvSpPr>
        <p:spPr>
          <a:xfrm>
            <a:off x="4505325" y="1727200"/>
            <a:ext cx="730250" cy="2722563"/>
          </a:xfrm>
          <a:prstGeom prst="rect">
            <a:avLst/>
          </a:prstGeom>
          <a:noFill/>
          <a:ln w="57150" cap="flat" cmpd="sng">
            <a:solidFill>
              <a:srgbClr val="008000"/>
            </a:solidFill>
            <a:prstDash val="solid"/>
            <a:miter/>
            <a:headEnd type="none" w="med" len="med"/>
            <a:tailEnd type="none" w="med" len="med"/>
          </a:ln>
        </p:spPr>
        <p:txBody>
          <a:bodyPr vert="horz" wrap="square" lIns="90170" tIns="46990" rIns="90170" bIns="46990"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6952" name="矩形 13"/>
          <p:cNvSpPr/>
          <p:nvPr/>
        </p:nvSpPr>
        <p:spPr>
          <a:xfrm>
            <a:off x="5291138" y="1717675"/>
            <a:ext cx="712787" cy="2722563"/>
          </a:xfrm>
          <a:prstGeom prst="rect">
            <a:avLst/>
          </a:prstGeom>
          <a:noFill/>
          <a:ln w="57150" cap="flat" cmpd="sng">
            <a:solidFill>
              <a:srgbClr val="FF00FF"/>
            </a:solidFill>
            <a:prstDash val="solid"/>
            <a:miter/>
            <a:headEnd type="none" w="med" len="med"/>
            <a:tailEnd type="none" w="med" len="med"/>
          </a:ln>
        </p:spPr>
        <p:txBody>
          <a:bodyPr vert="horz" wrap="square" lIns="90170" tIns="46990" rIns="90170" bIns="46990"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6953" name="矩形 13"/>
          <p:cNvSpPr/>
          <p:nvPr/>
        </p:nvSpPr>
        <p:spPr>
          <a:xfrm>
            <a:off x="6003925" y="1719263"/>
            <a:ext cx="730250" cy="2722562"/>
          </a:xfrm>
          <a:prstGeom prst="rect">
            <a:avLst/>
          </a:prstGeom>
          <a:noFill/>
          <a:ln w="57150" cap="flat" cmpd="sng">
            <a:solidFill>
              <a:srgbClr val="FF0000"/>
            </a:solidFill>
            <a:prstDash val="solid"/>
            <a:miter/>
            <a:headEnd type="none" w="med" len="med"/>
            <a:tailEnd type="none" w="med" len="med"/>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6954" name="矩形 13"/>
          <p:cNvSpPr/>
          <p:nvPr/>
        </p:nvSpPr>
        <p:spPr>
          <a:xfrm>
            <a:off x="6715125" y="2392363"/>
            <a:ext cx="730250" cy="2787650"/>
          </a:xfrm>
          <a:prstGeom prst="rect">
            <a:avLst/>
          </a:prstGeom>
          <a:noFill/>
          <a:ln w="57150" cap="flat" cmpd="sng">
            <a:solidFill>
              <a:srgbClr val="FF00FF"/>
            </a:solidFill>
            <a:prstDash val="solid"/>
            <a:miter/>
            <a:headEnd type="none" w="med" len="med"/>
            <a:tailEnd type="none" w="med" len="med"/>
          </a:ln>
        </p:spPr>
        <p:txBody>
          <a:bodyPr vert="horz" wrap="square" lIns="90170" tIns="46990" rIns="90170" bIns="46990"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6955" name="矩形 13"/>
          <p:cNvSpPr/>
          <p:nvPr/>
        </p:nvSpPr>
        <p:spPr>
          <a:xfrm>
            <a:off x="7435850" y="1690688"/>
            <a:ext cx="730250" cy="2093912"/>
          </a:xfrm>
          <a:prstGeom prst="rect">
            <a:avLst/>
          </a:prstGeom>
          <a:noFill/>
          <a:ln w="57150" cap="flat" cmpd="sng">
            <a:solidFill>
              <a:srgbClr val="FF0000"/>
            </a:solidFill>
            <a:prstDash val="solid"/>
            <a:miter/>
            <a:headEnd type="none" w="med" len="med"/>
            <a:tailEnd type="none" w="med" len="med"/>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6956" name="矩形 13"/>
          <p:cNvSpPr/>
          <p:nvPr/>
        </p:nvSpPr>
        <p:spPr>
          <a:xfrm>
            <a:off x="7464425" y="3775075"/>
            <a:ext cx="730250" cy="2060575"/>
          </a:xfrm>
          <a:prstGeom prst="rect">
            <a:avLst/>
          </a:prstGeom>
          <a:noFill/>
          <a:ln w="57150" cap="flat" cmpd="sng">
            <a:solidFill>
              <a:srgbClr val="FF00FF"/>
            </a:solidFill>
            <a:prstDash val="solid"/>
            <a:miter/>
            <a:headEnd type="none" w="med" len="med"/>
            <a:tailEnd type="none" w="med" len="med"/>
          </a:ln>
        </p:spPr>
        <p:txBody>
          <a:bodyPr vert="horz" wrap="square" lIns="90170" tIns="46990" rIns="90170" bIns="46990"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6957" name="矩形 13"/>
          <p:cNvSpPr/>
          <p:nvPr/>
        </p:nvSpPr>
        <p:spPr>
          <a:xfrm>
            <a:off x="8191500" y="1681163"/>
            <a:ext cx="752475" cy="2768600"/>
          </a:xfrm>
          <a:prstGeom prst="rect">
            <a:avLst/>
          </a:prstGeom>
          <a:noFill/>
          <a:ln w="57150" cap="flat" cmpd="sng">
            <a:solidFill>
              <a:srgbClr val="008000"/>
            </a:solidFill>
            <a:prstDash val="solid"/>
            <a:miter/>
            <a:headEnd type="none" w="med" len="med"/>
            <a:tailEnd type="none" w="med" len="med"/>
          </a:ln>
        </p:spPr>
        <p:txBody>
          <a:bodyPr vert="horz" wrap="square" lIns="90170" tIns="46990" rIns="90170" bIns="46990"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6958" name="矩形 13"/>
          <p:cNvSpPr/>
          <p:nvPr/>
        </p:nvSpPr>
        <p:spPr>
          <a:xfrm>
            <a:off x="8943975" y="2409825"/>
            <a:ext cx="730250" cy="2724150"/>
          </a:xfrm>
          <a:prstGeom prst="rect">
            <a:avLst/>
          </a:prstGeom>
          <a:noFill/>
          <a:ln w="57150" cap="flat" cmpd="sng">
            <a:solidFill>
              <a:srgbClr val="FF0000"/>
            </a:solidFill>
            <a:prstDash val="solid"/>
            <a:miter/>
            <a:headEnd type="none" w="med" len="med"/>
            <a:tailEnd type="none" w="med" len="med"/>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6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86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86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94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695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695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695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695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695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695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695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695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69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bldLvl="0" animBg="1"/>
      <p:bldP spid="36869" grpId="0" bldLvl="0" animBg="1"/>
      <p:bldP spid="36868" grpId="0" bldLvl="0" animBg="1"/>
      <p:bldP spid="36867" grpId="0" bldLvl="0" animBg="1"/>
      <p:bldP spid="36949" grpId="0" bldLvl="0"/>
      <p:bldP spid="36950" grpId="0" bldLvl="0"/>
      <p:bldP spid="36951" grpId="0" bldLvl="0"/>
      <p:bldP spid="36952" grpId="0" bldLvl="0"/>
      <p:bldP spid="36953" grpId="0" bldLvl="0"/>
      <p:bldP spid="36954" grpId="0" bldLvl="0"/>
      <p:bldP spid="36955" grpId="0" bldLvl="0"/>
      <p:bldP spid="36956" grpId="0" bldLvl="0"/>
      <p:bldP spid="36957" grpId="0" bldLvl="0"/>
      <p:bldP spid="36958" grpId="0" bldLvl="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文本框 1"/>
          <p:cNvSpPr/>
          <p:nvPr/>
        </p:nvSpPr>
        <p:spPr>
          <a:xfrm>
            <a:off x="3235325" y="2706688"/>
            <a:ext cx="5721350" cy="1444625"/>
          </a:xfrm>
          <a:prstGeom prst="rect">
            <a:avLst/>
          </a:prstGeom>
          <a:noFill/>
          <a:ln w="9525">
            <a:noFill/>
          </a:ln>
        </p:spPr>
        <p:txBody>
          <a:bodyPr wrap="square">
            <a:spAutoFit/>
          </a:bodyPr>
          <a:p>
            <a:pPr algn="ctr"/>
            <a:r>
              <a:rPr lang="en-US" altLang="zh-CN" sz="8800" dirty="0">
                <a:solidFill>
                  <a:schemeClr val="accent1"/>
                </a:solidFill>
                <a:latin typeface="Calibri" panose="020F0502020204030204" charset="0"/>
                <a:ea typeface="宋体" panose="02010600030101010101" pitchFamily="2" charset="-122"/>
                <a:cs typeface="Calibri" panose="020F0502020204030204" charset="0"/>
                <a:sym typeface="Calibri" panose="020F0502020204030204" charset="0"/>
              </a:rPr>
              <a:t>Thank you!</a:t>
            </a:r>
            <a:endParaRPr lang="en-US" altLang="zh-CN" sz="8800" dirty="0">
              <a:solidFill>
                <a:schemeClr val="accent1"/>
              </a:solidFill>
              <a:latin typeface="Calibri" panose="020F0502020204030204" charset="0"/>
              <a:ea typeface="Calibri" panose="020F0502020204030204" charset="0"/>
              <a:sym typeface="Calibri" panose="020F0502020204030204" charset="0"/>
            </a:endParaRPr>
          </a:p>
        </p:txBody>
      </p:sp>
      <p:pic>
        <p:nvPicPr>
          <p:cNvPr id="38915" name="图片 2" descr="学校名"/>
          <p:cNvPicPr>
            <a:picLocks noChangeAspect="1"/>
          </p:cNvPicPr>
          <p:nvPr/>
        </p:nvPicPr>
        <p:blipFill>
          <a:blip r:embed="rId1"/>
          <a:stretch>
            <a:fillRect/>
          </a:stretch>
        </p:blipFill>
        <p:spPr>
          <a:xfrm>
            <a:off x="1338263" y="2706688"/>
            <a:ext cx="9517062" cy="1416050"/>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xit" presetSubtype="0" fill="hold" grpId="0" nodeType="clickEffect">
                                  <p:stCondLst>
                                    <p:cond delay="0"/>
                                  </p:stCondLst>
                                  <p:childTnLst>
                                    <p:animEffect filter="fade">
                                      <p:cBhvr>
                                        <p:cTn id="6" dur="998"/>
                                        <p:tgtEl>
                                          <p:spTgt spid="38914"/>
                                        </p:tgtEl>
                                      </p:cBhvr>
                                    </p:animEffect>
                                    <p:anim calcmode="lin" valueType="num">
                                      <p:cBhvr>
                                        <p:cTn id="7" dur="998"/>
                                        <p:tgtEl>
                                          <p:spTgt spid="38914"/>
                                        </p:tgtEl>
                                        <p:attrNameLst>
                                          <p:attrName>ppt_x</p:attrName>
                                        </p:attrNameLst>
                                      </p:cBhvr>
                                      <p:tavLst>
                                        <p:tav tm="0">
                                          <p:val>
                                            <p:strVal val="ppt_x"/>
                                          </p:val>
                                        </p:tav>
                                        <p:tav tm="100000">
                                          <p:val>
                                            <p:strVal val="ppt_x"/>
                                          </p:val>
                                        </p:tav>
                                      </p:tavLst>
                                    </p:anim>
                                    <p:anim calcmode="lin" valueType="num">
                                      <p:cBhvr>
                                        <p:cTn id="8" dur="998"/>
                                        <p:tgtEl>
                                          <p:spTgt spid="38914"/>
                                        </p:tgtEl>
                                        <p:attrNameLst>
                                          <p:attrName>ppt_y</p:attrName>
                                        </p:attrNameLst>
                                      </p:cBhvr>
                                      <p:tavLst>
                                        <p:tav tm="0">
                                          <p:val>
                                            <p:strVal val="ppt_y"/>
                                          </p:val>
                                        </p:tav>
                                        <p:tav tm="100000">
                                          <p:val>
                                            <p:strVal val="ppt_y-.1"/>
                                          </p:val>
                                        </p:tav>
                                      </p:tavLst>
                                    </p:anim>
                                    <p:set>
                                      <p:cBhvr>
                                        <p:cTn id="9" dur="1" fill="hold">
                                          <p:stCondLst>
                                            <p:cond delay="998"/>
                                          </p:stCondLst>
                                        </p:cTn>
                                        <p:tgtEl>
                                          <p:spTgt spid="38914"/>
                                        </p:tgtEl>
                                        <p:attrNameLst>
                                          <p:attrName>style.visibility</p:attrName>
                                        </p:attrNameLst>
                                      </p:cBhvr>
                                      <p:to>
                                        <p:strVal val="hidden"/>
                                      </p:to>
                                    </p:set>
                                  </p:childTnLst>
                                </p:cTn>
                              </p:par>
                            </p:childTnLst>
                          </p:cTn>
                        </p:par>
                        <p:par>
                          <p:cTn id="10" fill="hold">
                            <p:stCondLst>
                              <p:cond delay="1000"/>
                            </p:stCondLst>
                            <p:childTnLst>
                              <p:par>
                                <p:cTn id="11" presetID="42" presetClass="entr" presetSubtype="0" fill="hold" nodeType="afterEffect">
                                  <p:stCondLst>
                                    <p:cond delay="0"/>
                                  </p:stCondLst>
                                  <p:childTnLst>
                                    <p:set>
                                      <p:cBhvr>
                                        <p:cTn id="12" dur="2000" fill="hold">
                                          <p:stCondLst>
                                            <p:cond delay="0"/>
                                          </p:stCondLst>
                                        </p:cTn>
                                        <p:tgtEl>
                                          <p:spTgt spid="38915"/>
                                        </p:tgtEl>
                                        <p:attrNameLst>
                                          <p:attrName>style.visibility</p:attrName>
                                        </p:attrNameLst>
                                      </p:cBhvr>
                                      <p:to>
                                        <p:strVal val="visible"/>
                                      </p:to>
                                    </p:set>
                                    <p:animEffect filter="fade">
                                      <p:cBhvr>
                                        <p:cTn id="13" dur="2000"/>
                                        <p:tgtEl>
                                          <p:spTgt spid="38915"/>
                                        </p:tgtEl>
                                      </p:cBhvr>
                                    </p:animEffect>
                                    <p:anim calcmode="lin" valueType="num">
                                      <p:cBhvr>
                                        <p:cTn id="14" dur="2000" fill="hold"/>
                                        <p:tgtEl>
                                          <p:spTgt spid="38915"/>
                                        </p:tgtEl>
                                        <p:attrNameLst>
                                          <p:attrName>ppt_x</p:attrName>
                                        </p:attrNameLst>
                                      </p:cBhvr>
                                      <p:tavLst>
                                        <p:tav tm="0">
                                          <p:val>
                                            <p:strVal val="#ppt_x"/>
                                          </p:val>
                                        </p:tav>
                                        <p:tav tm="100000">
                                          <p:val>
                                            <p:strVal val="#ppt_x"/>
                                          </p:val>
                                        </p:tav>
                                      </p:tavLst>
                                    </p:anim>
                                    <p:anim calcmode="lin" valueType="num">
                                      <p:cBhvr>
                                        <p:cTn id="15" dur="2000" fill="hold"/>
                                        <p:tgtEl>
                                          <p:spTgt spid="389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bldLvl="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098" name="组合 28"/>
          <p:cNvGrpSpPr/>
          <p:nvPr/>
        </p:nvGrpSpPr>
        <p:grpSpPr>
          <a:xfrm>
            <a:off x="6607175" y="92075"/>
            <a:ext cx="5478463" cy="466725"/>
            <a:chOff x="0" y="0"/>
            <a:chExt cx="8628" cy="736"/>
          </a:xfrm>
        </p:grpSpPr>
        <p:sp>
          <p:nvSpPr>
            <p:cNvPr id="4099"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4100"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4101"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4102"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graphicFrame>
        <p:nvGraphicFramePr>
          <p:cNvPr id="2" name="表格 1"/>
          <p:cNvGraphicFramePr/>
          <p:nvPr>
            <p:custDataLst>
              <p:tags r:id="rId5"/>
            </p:custDataLst>
          </p:nvPr>
        </p:nvGraphicFramePr>
        <p:xfrm>
          <a:off x="1583690" y="918210"/>
          <a:ext cx="8682990" cy="5577840"/>
        </p:xfrm>
        <a:graphic>
          <a:graphicData uri="http://schemas.openxmlformats.org/drawingml/2006/table">
            <a:tbl>
              <a:tblPr/>
              <a:tblGrid>
                <a:gridCol w="2894330"/>
                <a:gridCol w="2894330"/>
                <a:gridCol w="2894330"/>
              </a:tblGrid>
              <a:tr h="47815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metallic</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primary</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regular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3815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surface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purpose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replacement</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3815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contact</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piston ring</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preventive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7815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friction</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seal</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maintenance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7815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generate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oil pan</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gauge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7879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excessive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quart</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signal light</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7752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a film of ...</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bolt</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instrument panel</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7815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separate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crankcase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indicate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3815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process</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oil sump</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oil level</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7815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substance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oil gallery</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measure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7815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lubricant</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passageway</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3815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solid</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premature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bl>
          </a:graphicData>
        </a:graphic>
      </p:graphicFrame>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8195" name="组合 28"/>
          <p:cNvGrpSpPr/>
          <p:nvPr/>
        </p:nvGrpSpPr>
        <p:grpSpPr>
          <a:xfrm>
            <a:off x="6607175" y="92075"/>
            <a:ext cx="5478463" cy="466725"/>
            <a:chOff x="0" y="0"/>
            <a:chExt cx="8628" cy="736"/>
          </a:xfrm>
        </p:grpSpPr>
        <p:sp>
          <p:nvSpPr>
            <p:cNvPr id="8196"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8197"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8198"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8199"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8200" name="矩形 439"/>
          <p:cNvSpPr/>
          <p:nvPr/>
        </p:nvSpPr>
        <p:spPr>
          <a:xfrm>
            <a:off x="460375" y="1219200"/>
            <a:ext cx="490538" cy="404813"/>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1</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 name="Rectangle 2"/>
          <p:cNvSpPr>
            <a:spLocks noRot="1"/>
          </p:cNvSpPr>
          <p:nvPr>
            <p:custDataLst>
              <p:tags r:id="rId5"/>
            </p:custDataLst>
          </p:nvPr>
        </p:nvSpPr>
        <p:spPr>
          <a:xfrm>
            <a:off x="1054100" y="1025525"/>
            <a:ext cx="10883900" cy="5235575"/>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Choose the correct answer for each question below.</a:t>
            </a:r>
            <a:endParaRPr lang="en-US" altLang="zh-CN" sz="2000" b="1" dirty="0">
              <a:latin typeface="Calibri" panose="020F0502020204030204" charset="0"/>
              <a:ea typeface="宋体" panose="02010600030101010101" pitchFamily="2" charset="-122"/>
              <a:sym typeface="Calibri" panose="020F0502020204030204" charset="0"/>
            </a:endParaRPr>
          </a:p>
          <a:p>
            <a:pPr eaLnBrk="0" hangingPunct="0">
              <a:lnSpc>
                <a:spcPct val="15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1. ____________ between two metallic surfaces can produce heat.</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 Contact	        B. Connection</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C. Friction	        D. Gap</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2. We can know the state of the oil pressure by __________.</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 a gauge	        B. a signal light</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C. a sensor	        D. both A and B</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p:txBody>
      </p:sp>
      <p:pic>
        <p:nvPicPr>
          <p:cNvPr id="3" name="Picture 3"/>
          <p:cNvPicPr>
            <a:picLocks noChangeAspect="1"/>
          </p:cNvPicPr>
          <p:nvPr>
            <p:custDataLst>
              <p:tags r:id="rId6"/>
            </p:custDataLst>
          </p:nvPr>
        </p:nvPicPr>
        <p:blipFill>
          <a:blip r:embed="rId7"/>
          <a:stretch>
            <a:fillRect/>
          </a:stretch>
        </p:blipFill>
        <p:spPr>
          <a:xfrm rot="1800000">
            <a:off x="1247140" y="2832100"/>
            <a:ext cx="561975" cy="563563"/>
          </a:xfrm>
          <a:prstGeom prst="rect">
            <a:avLst/>
          </a:prstGeom>
          <a:noFill/>
          <a:ln w="9525">
            <a:noFill/>
          </a:ln>
        </p:spPr>
      </p:pic>
      <p:pic>
        <p:nvPicPr>
          <p:cNvPr id="4" name="Picture 3"/>
          <p:cNvPicPr>
            <a:picLocks noChangeAspect="1"/>
          </p:cNvPicPr>
          <p:nvPr>
            <p:custDataLst>
              <p:tags r:id="rId8"/>
            </p:custDataLst>
          </p:nvPr>
        </p:nvPicPr>
        <p:blipFill>
          <a:blip r:embed="rId7"/>
          <a:stretch>
            <a:fillRect/>
          </a:stretch>
        </p:blipFill>
        <p:spPr>
          <a:xfrm rot="1800000">
            <a:off x="3376295" y="4453890"/>
            <a:ext cx="561975" cy="563563"/>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a:spLocks noRot="1"/>
          </p:cNvSpPr>
          <p:nvPr/>
        </p:nvSpPr>
        <p:spPr>
          <a:xfrm>
            <a:off x="1035050" y="542925"/>
            <a:ext cx="5337175" cy="638175"/>
          </a:xfrm>
          <a:prstGeom prst="rect">
            <a:avLst/>
          </a:prstGeom>
          <a:noFill/>
          <a:ln w="9525">
            <a:noFill/>
          </a:ln>
        </p:spPr>
        <p:txBody>
          <a:bodyPr/>
          <a:p>
            <a:pPr eaLnBrk="0" hangingPunct="0">
              <a:lnSpc>
                <a:spcPct val="150000"/>
              </a:lnSpc>
              <a:buNone/>
            </a:pPr>
            <a:r>
              <a:rPr lang="en-US" altLang="zh-CN" sz="2400" b="1" dirty="0">
                <a:latin typeface="Calibri" panose="020F0502020204030204" charset="0"/>
                <a:ea typeface="宋体" panose="02010600030101010101" pitchFamily="2" charset="-122"/>
                <a:sym typeface="Calibri" panose="020F0502020204030204" charset="0"/>
              </a:rPr>
              <a:t>Fill in the blanks with the missing words.</a:t>
            </a:r>
            <a:endParaRPr lang="en-US" altLang="zh-CN" sz="2400" b="1" dirty="0">
              <a:latin typeface="Calibri" panose="020F0502020204030204" charset="0"/>
              <a:ea typeface="宋体" panose="02010600030101010101" pitchFamily="2" charset="-122"/>
              <a:sym typeface="Calibri" panose="020F0502020204030204" charset="0"/>
            </a:endParaRPr>
          </a:p>
          <a:p>
            <a:pPr eaLnBrk="0" hangingPunct="0">
              <a:lnSpc>
                <a:spcPct val="130000"/>
              </a:lnSpc>
              <a:buNone/>
            </a:pPr>
            <a:endParaRPr lang="zh-CN" altLang="en-US" sz="2400" b="1" dirty="0">
              <a:latin typeface="Calibri" panose="020F0502020204030204" charset="0"/>
              <a:ea typeface="宋体" panose="02010600030101010101" pitchFamily="2" charset="-122"/>
              <a:sym typeface="Calibri" panose="020F0502020204030204" charset="0"/>
            </a:endParaRPr>
          </a:p>
        </p:txBody>
      </p:sp>
      <p:grpSp>
        <p:nvGrpSpPr>
          <p:cNvPr id="10243" name="组合 28"/>
          <p:cNvGrpSpPr/>
          <p:nvPr/>
        </p:nvGrpSpPr>
        <p:grpSpPr>
          <a:xfrm>
            <a:off x="6607175" y="92075"/>
            <a:ext cx="5478463" cy="466725"/>
            <a:chOff x="0" y="0"/>
            <a:chExt cx="8628" cy="736"/>
          </a:xfrm>
        </p:grpSpPr>
        <p:sp>
          <p:nvSpPr>
            <p:cNvPr id="10244"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0245"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0246"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0247"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graphicFrame>
        <p:nvGraphicFramePr>
          <p:cNvPr id="10248" name="表格 10247"/>
          <p:cNvGraphicFramePr/>
          <p:nvPr>
            <p:custDataLst>
              <p:tags r:id="rId5"/>
            </p:custDataLst>
          </p:nvPr>
        </p:nvGraphicFramePr>
        <p:xfrm>
          <a:off x="322580" y="1470025"/>
          <a:ext cx="11438255" cy="4167505"/>
        </p:xfrm>
        <a:graphic>
          <a:graphicData uri="http://schemas.openxmlformats.org/drawingml/2006/table">
            <a:tbl>
              <a:tblPr/>
              <a:tblGrid>
                <a:gridCol w="1687830"/>
                <a:gridCol w="9750425"/>
              </a:tblGrid>
              <a:tr h="2743200">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fontAlgn="base">
                        <a:lnSpc>
                          <a:spcPct val="150000"/>
                        </a:lnSpc>
                        <a:spcBef>
                          <a:spcPct val="0"/>
                        </a:spcBef>
                        <a:buFont typeface="Arial" panose="020B0604020202020204" pitchFamily="34" charset="0"/>
                        <a:buNone/>
                      </a:pPr>
                      <a:r>
                        <a:rPr lang="en-US" altLang="zh-CN" sz="240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Lubrication</a:t>
                      </a:r>
                      <a:endParaRPr lang="en-US" altLang="zh-CN" sz="2400"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cs typeface="Calibri" panose="020F0502020204030204" charset="0"/>
                          <a:sym typeface="Times New Roman" panose="02020603050405020304" pitchFamily="2" charset="0"/>
                        </a:rPr>
                        <a:t>Lubrication is a 1__________ that separates the 2_________________ by supplying a 3_____________ substance between them. It is mainly used to minimize 4_________ between the moving parts such as 5___________, 6____________, etc. Besides, it 7________ and 8_________ the engine parts. It also helps 9_________ the piston rings.</a:t>
                      </a:r>
                      <a:endParaRPr lang="en-US" altLang="zh-CN" sz="2400" dirty="0">
                        <a:solidFill>
                          <a:srgbClr val="000000"/>
                        </a:solidFill>
                        <a:latin typeface="Times New Roman" panose="02020603050405020304" pitchFamily="2" charset="0"/>
                        <a:ea typeface="Calibri" panose="020F0502020204030204" charset="0"/>
                        <a:sym typeface="Times New Roman" panose="02020603050405020304" pitchFamily="2" charset="0"/>
                      </a:endParaRPr>
                    </a:p>
                  </a:txBody>
                  <a:tcPr marL="68580" marR="68580" marT="0" marB="0" vert="horz" anchor="t"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142430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Oil pan</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36195" lvl="0" indent="0" algn="just">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cs typeface="Calibri" panose="020F0502020204030204" charset="0"/>
                          <a:sym typeface="Times New Roman" panose="02020603050405020304" pitchFamily="2" charset="0"/>
                        </a:rPr>
                        <a:t>The oil pan, also called the 10____________ or oil sump, is bolted to the 11_________ of the engine block.</a:t>
                      </a:r>
                      <a:endParaRPr lang="en-US" altLang="zh-CN" sz="2400" dirty="0">
                        <a:solidFill>
                          <a:srgbClr val="000000"/>
                        </a:solidFill>
                        <a:latin typeface="Times New Roman" panose="02020603050405020304" pitchFamily="2" charset="0"/>
                        <a:ea typeface="Calibri" panose="020F0502020204030204" charset="0"/>
                        <a:sym typeface="Times New Roman" panose="02020603050405020304" pitchFamily="2" charset="0"/>
                      </a:endParaRPr>
                    </a:p>
                  </a:txBody>
                  <a:tcPr marL="68580" marR="68580" marT="0" marB="0" vert="horz" anchor="t"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10259" name="矩形 439"/>
          <p:cNvSpPr/>
          <p:nvPr/>
        </p:nvSpPr>
        <p:spPr>
          <a:xfrm>
            <a:off x="460375" y="715963"/>
            <a:ext cx="490538" cy="404812"/>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2</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0" name="文本框 1"/>
          <p:cNvSpPr/>
          <p:nvPr/>
        </p:nvSpPr>
        <p:spPr>
          <a:xfrm>
            <a:off x="4321175" y="1587183"/>
            <a:ext cx="1195388"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process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1" name="文本框 1"/>
          <p:cNvSpPr/>
          <p:nvPr/>
        </p:nvSpPr>
        <p:spPr>
          <a:xfrm>
            <a:off x="8542973" y="1541780"/>
            <a:ext cx="1985962"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moving part</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2" name="文本框 1"/>
          <p:cNvSpPr/>
          <p:nvPr/>
        </p:nvSpPr>
        <p:spPr>
          <a:xfrm>
            <a:off x="3640138" y="2127250"/>
            <a:ext cx="2201862"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lubricating</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3" name="文本框 1"/>
          <p:cNvSpPr/>
          <p:nvPr/>
        </p:nvSpPr>
        <p:spPr>
          <a:xfrm>
            <a:off x="3757930" y="2684145"/>
            <a:ext cx="85090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wear</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4" name="文本框 1"/>
          <p:cNvSpPr/>
          <p:nvPr/>
        </p:nvSpPr>
        <p:spPr>
          <a:xfrm>
            <a:off x="9563735" y="2681605"/>
            <a:ext cx="1154113"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shafts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5" name="文本框 1"/>
          <p:cNvSpPr/>
          <p:nvPr/>
        </p:nvSpPr>
        <p:spPr>
          <a:xfrm>
            <a:off x="2540953" y="3211830"/>
            <a:ext cx="1360487"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bearing</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6" name="文本框 1"/>
          <p:cNvSpPr/>
          <p:nvPr/>
        </p:nvSpPr>
        <p:spPr>
          <a:xfrm>
            <a:off x="6482080" y="3213100"/>
            <a:ext cx="85090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cools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7" name="文本框 1"/>
          <p:cNvSpPr/>
          <p:nvPr/>
        </p:nvSpPr>
        <p:spPr>
          <a:xfrm>
            <a:off x="8317865" y="3234373"/>
            <a:ext cx="1144588"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cleans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8" name="文本框 1"/>
          <p:cNvSpPr/>
          <p:nvPr/>
        </p:nvSpPr>
        <p:spPr>
          <a:xfrm>
            <a:off x="4064635" y="3794125"/>
            <a:ext cx="85090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seal</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9" name="文本框 1"/>
          <p:cNvSpPr/>
          <p:nvPr/>
        </p:nvSpPr>
        <p:spPr>
          <a:xfrm>
            <a:off x="6277610" y="4338638"/>
            <a:ext cx="1490663"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crankcase</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70" name="文本框 1"/>
          <p:cNvSpPr/>
          <p:nvPr/>
        </p:nvSpPr>
        <p:spPr>
          <a:xfrm>
            <a:off x="2491740" y="4884738"/>
            <a:ext cx="123825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bottom</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6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6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26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26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26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26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26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26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26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02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0" grpId="0" bldLvl="0"/>
      <p:bldP spid="10261" grpId="0" bldLvl="0"/>
      <p:bldP spid="10262" grpId="0" bldLvl="0"/>
      <p:bldP spid="10263" grpId="0" bldLvl="0"/>
      <p:bldP spid="10264" grpId="0" bldLvl="0"/>
      <p:bldP spid="10265" grpId="0" bldLvl="0"/>
      <p:bldP spid="10266" grpId="0" bldLvl="0"/>
      <p:bldP spid="10267" grpId="0" bldLvl="0"/>
      <p:bldP spid="10268" grpId="0" bldLvl="0"/>
      <p:bldP spid="10269" grpId="0" bldLvl="0"/>
      <p:bldP spid="10270" grpId="0" bldLvl="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290" name="组合 28"/>
          <p:cNvGrpSpPr/>
          <p:nvPr/>
        </p:nvGrpSpPr>
        <p:grpSpPr>
          <a:xfrm>
            <a:off x="6607175" y="92075"/>
            <a:ext cx="5478463" cy="466725"/>
            <a:chOff x="0" y="0"/>
            <a:chExt cx="8628" cy="736"/>
          </a:xfrm>
        </p:grpSpPr>
        <p:sp>
          <p:nvSpPr>
            <p:cNvPr id="12291"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2292"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2293"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2294"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graphicFrame>
        <p:nvGraphicFramePr>
          <p:cNvPr id="12295" name="表格 12294"/>
          <p:cNvGraphicFramePr/>
          <p:nvPr/>
        </p:nvGraphicFramePr>
        <p:xfrm>
          <a:off x="823913" y="1201738"/>
          <a:ext cx="10871200" cy="4170363"/>
        </p:xfrm>
        <a:graphic>
          <a:graphicData uri="http://schemas.openxmlformats.org/drawingml/2006/table">
            <a:tbl>
              <a:tblPr/>
              <a:tblGrid>
                <a:gridCol w="1601788"/>
                <a:gridCol w="9269412"/>
              </a:tblGrid>
              <a:tr h="1193800">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fontAlgn="base">
                        <a:lnSpc>
                          <a:spcPct val="150000"/>
                        </a:lnSpc>
                        <a:spcBef>
                          <a:spcPct val="0"/>
                        </a:spcBef>
                        <a:buFont typeface="Arial" panose="020B0604020202020204" pitchFamily="34" charset="0"/>
                        <a:buNone/>
                      </a:pPr>
                      <a:r>
                        <a:rPr lang="en-US" altLang="zh-CN" sz="240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Oil pump</a:t>
                      </a:r>
                      <a:endParaRPr lang="en-US" altLang="zh-CN" sz="2400"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just"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When the engine is running, the oil pump draws oil from the 12_________ and forces it through the 13_______________.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t"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119062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Oil galleries</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just"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cs typeface="Calibri" panose="020F0502020204030204" charset="0"/>
                          <a:sym typeface="Times New Roman" panose="02020603050405020304" pitchFamily="2" charset="0"/>
                        </a:rPr>
                        <a:t>Oil galleries are small 14___________ that direct the oil to the moving parts of the 15_____________. </a:t>
                      </a:r>
                      <a:endParaRPr lang="en-US" altLang="zh-CN" sz="2400" dirty="0">
                        <a:solidFill>
                          <a:srgbClr val="000000"/>
                        </a:solidFill>
                        <a:latin typeface="Times New Roman" panose="02020603050405020304" pitchFamily="2" charset="0"/>
                        <a:ea typeface="Calibri" panose="020F0502020204030204" charset="0"/>
                        <a:sym typeface="Times New Roman" panose="02020603050405020304" pitchFamily="2" charset="0"/>
                      </a:endParaRPr>
                    </a:p>
                  </a:txBody>
                  <a:tcPr marL="68580" marR="68580" marT="0" marB="0" vert="horz" anchor="t"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1785938">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Oil filter</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just"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cs typeface="Calibri" panose="020F0502020204030204" charset="0"/>
                          <a:sym typeface="Times New Roman" panose="02020603050405020304" pitchFamily="2" charset="0"/>
                        </a:rPr>
                        <a:t>The oil passes through the 16___________ before moving into the engine, which removes dirt and metal 17___________ from the oil. The dirt in the oil can result in 18______</a:t>
                      </a: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____</a:t>
                      </a:r>
                      <a:r>
                        <a:rPr lang="en-US" altLang="zh-CN" sz="2400" dirty="0">
                          <a:solidFill>
                            <a:srgbClr val="000000"/>
                          </a:solidFill>
                          <a:latin typeface="Times New Roman" panose="02020603050405020304" pitchFamily="2" charset="0"/>
                          <a:cs typeface="Calibri" panose="020F0502020204030204" charset="0"/>
                          <a:sym typeface="Times New Roman" panose="02020603050405020304" pitchFamily="2" charset="0"/>
                        </a:rPr>
                        <a:t> wear and damage to the engine parts. </a:t>
                      </a:r>
                      <a:endParaRPr lang="en-US" altLang="zh-CN" sz="2400" dirty="0">
                        <a:solidFill>
                          <a:srgbClr val="000000"/>
                        </a:solidFill>
                        <a:latin typeface="Times New Roman" panose="02020603050405020304" pitchFamily="2" charset="0"/>
                        <a:ea typeface="Calibri" panose="020F0502020204030204" charset="0"/>
                        <a:sym typeface="Times New Roman" panose="02020603050405020304" pitchFamily="2" charset="0"/>
                      </a:endParaRPr>
                    </a:p>
                  </a:txBody>
                  <a:tcPr marL="68580" marR="68580" marT="0" marB="0" vert="horz" anchor="t"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12309" name="文本框 19"/>
          <p:cNvSpPr/>
          <p:nvPr/>
        </p:nvSpPr>
        <p:spPr>
          <a:xfrm>
            <a:off x="10315575" y="1285558"/>
            <a:ext cx="1196975" cy="457200"/>
          </a:xfrm>
          <a:prstGeom prst="rect">
            <a:avLst/>
          </a:prstGeom>
          <a:noFill/>
          <a:ln w="9525">
            <a:noFill/>
          </a:ln>
        </p:spPr>
        <p:txBody>
          <a:bodyPr wrap="square">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pan</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2310" name="文本框 19"/>
          <p:cNvSpPr/>
          <p:nvPr/>
        </p:nvSpPr>
        <p:spPr>
          <a:xfrm>
            <a:off x="5897563" y="1830070"/>
            <a:ext cx="2268537"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oil galleries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2311" name="文本框 19"/>
          <p:cNvSpPr/>
          <p:nvPr/>
        </p:nvSpPr>
        <p:spPr>
          <a:xfrm>
            <a:off x="5675313" y="2497455"/>
            <a:ext cx="1862137"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passageways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2312" name="文本框 19"/>
          <p:cNvSpPr/>
          <p:nvPr/>
        </p:nvSpPr>
        <p:spPr>
          <a:xfrm>
            <a:off x="4211638" y="3036570"/>
            <a:ext cx="1931987"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engine</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2313" name="文本框 19"/>
          <p:cNvSpPr/>
          <p:nvPr/>
        </p:nvSpPr>
        <p:spPr>
          <a:xfrm>
            <a:off x="5989638" y="3684588"/>
            <a:ext cx="1895475"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oil filter</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2314" name="文本框 19"/>
          <p:cNvSpPr/>
          <p:nvPr/>
        </p:nvSpPr>
        <p:spPr>
          <a:xfrm>
            <a:off x="6635750" y="4240530"/>
            <a:ext cx="1446213"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particles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2315" name="文本框 19"/>
          <p:cNvSpPr/>
          <p:nvPr/>
        </p:nvSpPr>
        <p:spPr>
          <a:xfrm>
            <a:off x="4733608" y="4816475"/>
            <a:ext cx="1604962"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premature</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30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3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3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3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3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3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3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9" grpId="0" bldLvl="0"/>
      <p:bldP spid="12310" grpId="0" bldLvl="0"/>
      <p:bldP spid="12311" grpId="0" bldLvl="0"/>
      <p:bldP spid="12312" grpId="0" bldLvl="0"/>
      <p:bldP spid="12313" grpId="0" bldLvl="0"/>
      <p:bldP spid="12314" grpId="0" bldLvl="0"/>
      <p:bldP spid="12315"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Rectangle 2"/>
          <p:cNvSpPr>
            <a:spLocks noRot="1"/>
          </p:cNvSpPr>
          <p:nvPr/>
        </p:nvSpPr>
        <p:spPr>
          <a:xfrm>
            <a:off x="654050" y="739775"/>
            <a:ext cx="11226800" cy="5754688"/>
          </a:xfrm>
          <a:prstGeom prst="rect">
            <a:avLst/>
          </a:prstGeom>
          <a:noFill/>
          <a:ln w="9525">
            <a:noFill/>
          </a:ln>
        </p:spPr>
        <p:txBody>
          <a:bodyPr/>
          <a:p>
            <a:pPr algn="just" eaLnBrk="0" hangingPunct="0">
              <a:lnSpc>
                <a:spcPct val="13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When two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metallic</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surfaces</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under direct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contact</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move over each other, they create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friction</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which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generates</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heat. This causes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excessive</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wear of the moving parts. However, when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a film of</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lubricating matter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separates</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them from each other, they do not come in direct contact with each other. Thus, lubrication is a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process</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that separates the moving parts by supplying a lubricating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substance</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between them. The</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 lubricant</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could be a liquid, a gas or a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solid</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The engine lubrication system mainly uses liquid lubricants. </a:t>
            </a:r>
            <a:endParaRPr lang="zh-CN" altLang="en-US" sz="2400" dirty="0">
              <a:latin typeface="Times New Roman" panose="02020603050405020304" pitchFamily="2" charset="0"/>
              <a:ea typeface="宋体" panose="02010600030101010101" pitchFamily="2" charset="-122"/>
              <a:sym typeface="Times New Roman" panose="02020603050405020304" pitchFamily="2" charset="0"/>
            </a:endParaRPr>
          </a:p>
          <a:p>
            <a:pPr algn="just" eaLnBrk="0" hangingPunct="0">
              <a:lnSpc>
                <a:spcPct val="130000"/>
              </a:lnSpc>
              <a:buNone/>
            </a:pP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The</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 primary</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purpose</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of the lubrication system is to minimize wear between the moving parts such as shafts, bearings, etc. Besides, it has other important jobs. It cools the engine parts by carrying heat away, cleans the engine parts, and helps the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piston rings</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seal</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under the compression pressure. A typical lubrication system consists of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oil pan</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oil pump and oil filter.</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14339" name="组合 28"/>
          <p:cNvGrpSpPr/>
          <p:nvPr/>
        </p:nvGrpSpPr>
        <p:grpSpPr>
          <a:xfrm>
            <a:off x="6607175" y="92075"/>
            <a:ext cx="5478463" cy="466725"/>
            <a:chOff x="0" y="0"/>
            <a:chExt cx="8628" cy="736"/>
          </a:xfrm>
        </p:grpSpPr>
        <p:sp>
          <p:nvSpPr>
            <p:cNvPr id="14340"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4341"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4342"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4343"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14344" name="图片 1" descr="32313534313132323b32313534313130333b54">
            <a:hlinkClick r:id="rId5" action="ppaction://hlinksldjump"/>
          </p:cNvPr>
          <p:cNvPicPr>
            <a:picLocks noChangeAspect="1"/>
          </p:cNvPicPr>
          <p:nvPr/>
        </p:nvPicPr>
        <p:blipFill>
          <a:blip r:embed="rId6"/>
          <a:stretch>
            <a:fillRect/>
          </a:stretch>
        </p:blipFill>
        <p:spPr>
          <a:xfrm>
            <a:off x="220663" y="941388"/>
            <a:ext cx="433387" cy="433387"/>
          </a:xfrm>
          <a:prstGeom prst="rect">
            <a:avLst/>
          </a:prstGeom>
          <a:noFill/>
          <a:ln w="9525">
            <a:noFill/>
          </a:ln>
        </p:spPr>
      </p:pic>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2"/>
          <p:cNvSpPr>
            <a:spLocks noRot="1"/>
          </p:cNvSpPr>
          <p:nvPr/>
        </p:nvSpPr>
        <p:spPr>
          <a:xfrm>
            <a:off x="654050" y="786130"/>
            <a:ext cx="10883900" cy="4585335"/>
          </a:xfrm>
          <a:prstGeom prst="rect">
            <a:avLst/>
          </a:prstGeom>
          <a:noFill/>
          <a:ln w="9525">
            <a:noFill/>
          </a:ln>
        </p:spPr>
        <p:txBody>
          <a:bodyPr/>
          <a:p>
            <a:pPr algn="just" eaLnBrk="0" hangingPunct="0">
              <a:lnSpc>
                <a:spcPct val="130000"/>
              </a:lnSpc>
              <a:buNone/>
            </a:pP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Engine oil is the liquid used to lubricate the engine. Several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quarts</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of oil, depending on engine size and design, is stored in the oil pan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bolted</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to the bottom of the engine block. The oil pan is also called the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crankcase</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or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oil sump</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When the engine is running, the oil pump draws the oil from the pan and forces it through the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oil galleries</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Oil galleries are small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passageways</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that direct the oil to the moving parts of the engine. The oil from the pan passes through the oil filter before moving into the engine. The filter removes dirt and metal particles from the oil. The dirt in the oil can result in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premature</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wear and damage to the engine parts.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Regular</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replacement</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of the oil filter and oil is an important step in a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preventive</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maintenance</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program.</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16387" name="组合 28"/>
          <p:cNvGrpSpPr/>
          <p:nvPr/>
        </p:nvGrpSpPr>
        <p:grpSpPr>
          <a:xfrm>
            <a:off x="6607175" y="92075"/>
            <a:ext cx="5478463" cy="466725"/>
            <a:chOff x="0" y="0"/>
            <a:chExt cx="8628" cy="736"/>
          </a:xfrm>
        </p:grpSpPr>
        <p:sp>
          <p:nvSpPr>
            <p:cNvPr id="16388"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6389"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6390"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6391"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16392" name="图片 1" descr="32313534313132323b32313534313130333b54">
            <a:hlinkClick r:id="rId5" action="ppaction://hlinksldjump"/>
          </p:cNvPr>
          <p:cNvPicPr>
            <a:picLocks noChangeAspect="1"/>
          </p:cNvPicPr>
          <p:nvPr/>
        </p:nvPicPr>
        <p:blipFill>
          <a:blip r:embed="rId6"/>
          <a:stretch>
            <a:fillRect/>
          </a:stretch>
        </p:blipFill>
        <p:spPr>
          <a:xfrm>
            <a:off x="220663" y="941388"/>
            <a:ext cx="433387" cy="433387"/>
          </a:xfrm>
          <a:prstGeom prst="rect">
            <a:avLst/>
          </a:prstGeom>
          <a:noFill/>
          <a:ln w="9525">
            <a:noFill/>
          </a:ln>
        </p:spPr>
      </p:pic>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Rectangle 2"/>
          <p:cNvSpPr>
            <a:spLocks noRot="1"/>
          </p:cNvSpPr>
          <p:nvPr/>
        </p:nvSpPr>
        <p:spPr>
          <a:xfrm>
            <a:off x="565150" y="1079500"/>
            <a:ext cx="10880725" cy="1535113"/>
          </a:xfrm>
          <a:prstGeom prst="rect">
            <a:avLst/>
          </a:prstGeom>
          <a:noFill/>
          <a:ln w="9525">
            <a:noFill/>
          </a:ln>
        </p:spPr>
        <p:txBody>
          <a:bodyPr/>
          <a:p>
            <a:pPr algn="just" eaLnBrk="0" hangingPunct="0">
              <a:lnSpc>
                <a:spcPct val="130000"/>
              </a:lnSpc>
              <a:buNone/>
            </a:pP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 </a:t>
            </a:r>
            <a:r>
              <a:rPr lang="zh-CN" altLang="en-US" sz="2400" b="1"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A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gauge</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or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signal light</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on the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instrument panel</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indicates</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the state of the oil pressure. The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oil level</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in the crankcase is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measured</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either by a graduated “stick” type of gauge or by a direct-reading gauge on the instrument panel.</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18435" name="组合 28"/>
          <p:cNvGrpSpPr/>
          <p:nvPr/>
        </p:nvGrpSpPr>
        <p:grpSpPr>
          <a:xfrm>
            <a:off x="6607175" y="92075"/>
            <a:ext cx="5478463" cy="466725"/>
            <a:chOff x="0" y="0"/>
            <a:chExt cx="8628" cy="736"/>
          </a:xfrm>
        </p:grpSpPr>
        <p:sp>
          <p:nvSpPr>
            <p:cNvPr id="18436"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8437"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8438"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8439"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18440" name="图片 1" descr="32313534313132323b32313534313130333b54">
            <a:hlinkClick r:id="rId5" action="ppaction://hlinksldjump"/>
          </p:cNvPr>
          <p:cNvPicPr>
            <a:picLocks noChangeAspect="1"/>
          </p:cNvPicPr>
          <p:nvPr/>
        </p:nvPicPr>
        <p:blipFill>
          <a:blip r:embed="rId6"/>
          <a:stretch>
            <a:fillRect/>
          </a:stretch>
        </p:blipFill>
        <p:spPr>
          <a:xfrm>
            <a:off x="438468" y="1187133"/>
            <a:ext cx="433387" cy="433387"/>
          </a:xfrm>
          <a:prstGeom prst="rect">
            <a:avLst/>
          </a:prstGeom>
          <a:noFill/>
          <a:ln w="9525">
            <a:noFill/>
          </a:ln>
        </p:spPr>
      </p:pic>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Rectangle 2"/>
          <p:cNvSpPr>
            <a:spLocks noRot="1"/>
          </p:cNvSpPr>
          <p:nvPr/>
        </p:nvSpPr>
        <p:spPr>
          <a:xfrm>
            <a:off x="703580" y="1374775"/>
            <a:ext cx="10910570" cy="3665220"/>
          </a:xfrm>
          <a:prstGeom prst="rect">
            <a:avLst/>
          </a:prstGeom>
          <a:noFill/>
          <a:ln w="9525">
            <a:noFill/>
          </a:ln>
        </p:spPr>
        <p:txBody>
          <a:bodyPr/>
          <a:p>
            <a:pPr algn="just" eaLnBrk="0" hangingPunct="0">
              <a:lnSpc>
                <a:spcPct val="130000"/>
              </a:lnSpc>
              <a:buNone/>
            </a:pPr>
            <a:r>
              <a:rPr lang="zh-CN" altLang="en-US" sz="2400" dirty="0">
                <a:latin typeface="宋体" panose="02010600030101010101" pitchFamily="2" charset="-122"/>
                <a:ea typeface="宋体" panose="02010600030101010101" pitchFamily="2" charset="-122"/>
                <a:sym typeface="宋体" panose="02010600030101010101" pitchFamily="2" charset="-122"/>
              </a:rPr>
              <a:t>    </a:t>
            </a:r>
            <a:r>
              <a:rPr lang="en-US" altLang="zh-CN" sz="2400" dirty="0">
                <a:latin typeface="宋体" panose="02010600030101010101" pitchFamily="2" charset="-122"/>
                <a:ea typeface="宋体" panose="02010600030101010101" pitchFamily="2" charset="-122"/>
                <a:sym typeface="宋体" panose="02010600030101010101" pitchFamily="2" charset="-122"/>
              </a:rPr>
              <a:t>当两个直接接触的金属表面相互移动时，就会产生摩擦，从而产生热量。这导致运动部件过度磨损。然而，当一层润滑物质使它们彼此分离时，它们就不会直接接触。因此，润滑是通过在运动部件之间提供润滑物质来使其分离的过程。润滑剂可以是液体、气体或固体。发动机润滑系统主要使用液体润滑剂。</a:t>
            </a:r>
            <a:endParaRPr lang="zh-CN" altLang="en-US" sz="2400" dirty="0">
              <a:latin typeface="宋体" panose="02010600030101010101" pitchFamily="2" charset="-122"/>
              <a:ea typeface="宋体" panose="02010600030101010101" pitchFamily="2" charset="-122"/>
              <a:sym typeface="宋体" panose="02010600030101010101" pitchFamily="2" charset="-122"/>
            </a:endParaRPr>
          </a:p>
          <a:p>
            <a:pPr algn="just" eaLnBrk="0" hangingPunct="0">
              <a:lnSpc>
                <a:spcPct val="130000"/>
              </a:lnSpc>
              <a:buNone/>
            </a:pPr>
            <a:r>
              <a:rPr lang="zh-CN" altLang="en-US" sz="2400" dirty="0">
                <a:latin typeface="宋体" panose="02010600030101010101" pitchFamily="2" charset="-122"/>
                <a:ea typeface="宋体" panose="02010600030101010101" pitchFamily="2" charset="-122"/>
                <a:sym typeface="宋体" panose="02010600030101010101" pitchFamily="2" charset="-122"/>
              </a:rPr>
              <a:t>    </a:t>
            </a:r>
            <a:r>
              <a:rPr lang="en-US" altLang="zh-CN" sz="2400" dirty="0">
                <a:latin typeface="宋体" panose="02010600030101010101" pitchFamily="2" charset="-122"/>
                <a:ea typeface="宋体" panose="02010600030101010101" pitchFamily="2" charset="-122"/>
                <a:sym typeface="宋体" panose="02010600030101010101" pitchFamily="2" charset="-122"/>
              </a:rPr>
              <a:t>润滑系统的主要目的是减少运动部件如轴、轴承等之间的磨损。此外，它还有其他重要的工作。它通过带走热量来冷却发动机部件，清洁发动机部件，并在压缩压力下帮助活塞环密封。典型的润滑系统由油底壳、油泵和滤清器组成。</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p:txBody>
      </p:sp>
      <p:grpSp>
        <p:nvGrpSpPr>
          <p:cNvPr id="20483" name="组合 28"/>
          <p:cNvGrpSpPr/>
          <p:nvPr/>
        </p:nvGrpSpPr>
        <p:grpSpPr>
          <a:xfrm>
            <a:off x="6607175" y="92075"/>
            <a:ext cx="5478463" cy="466725"/>
            <a:chOff x="0" y="0"/>
            <a:chExt cx="8628" cy="736"/>
          </a:xfrm>
        </p:grpSpPr>
        <p:sp>
          <p:nvSpPr>
            <p:cNvPr id="20484"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0485"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0486"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0487"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20488" name="图片 1" descr="333437323831373b333530353430323bb7b5bbd8">
            <a:hlinkClick r:id="rId2" action="ppaction://hlinksldjump"/>
          </p:cNvPr>
          <p:cNvPicPr>
            <a:picLocks noChangeAspect="1"/>
          </p:cNvPicPr>
          <p:nvPr/>
        </p:nvPicPr>
        <p:blipFill>
          <a:blip r:embed="rId5"/>
          <a:stretch>
            <a:fillRect/>
          </a:stretch>
        </p:blipFill>
        <p:spPr>
          <a:xfrm>
            <a:off x="11569700" y="6232525"/>
            <a:ext cx="515938" cy="514350"/>
          </a:xfrm>
          <a:prstGeom prst="rect">
            <a:avLst/>
          </a:prstGeom>
          <a:noFill/>
          <a:ln w="9525">
            <a:noFill/>
          </a:ln>
        </p:spPr>
      </p:pic>
    </p:spTree>
  </p:cSld>
  <p:clrMapOvr>
    <a:masterClrMapping/>
  </p:clrMapOvr>
  <p:transition spd="slow">
    <p:fade/>
  </p:transition>
</p:sld>
</file>

<file path=ppt/tags/tag1.xml><?xml version="1.0" encoding="utf-8"?>
<p:tagLst xmlns:p="http://schemas.openxmlformats.org/presentationml/2006/main">
  <p:tag name="TABLE_ENDDRAG_ORIGIN_RECT" val="683*439"/>
  <p:tag name="TABLE_ENDDRAG_RECT" val="124*66*683*439"/>
</p:tagLst>
</file>

<file path=ppt/tags/tag2.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UNIT_TABLE_BEAUTIFY" val="smartTable{1a6cee82-9fdf-4b36-894e-79ba4a0e2db3}"/>
  <p:tag name="TABLE_ENDDRAG_ORIGIN_RECT" val="900*315"/>
  <p:tag name="TABLE_ENDDRAG_RECT" val="25*115*900*315"/>
</p:tagLst>
</file>

<file path=ppt/tags/tag6.xml><?xml version="1.0" encoding="utf-8"?>
<p:tagLst xmlns:p="http://schemas.openxmlformats.org/presentationml/2006/main">
  <p:tag name="commondata" val="eyJoZGlkIjoiOGI4NjI5OTBmMDM1ODFlMDkzNDFlZTFiMWNhZWU5ZTMifQ=="/>
</p:tagLst>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7646</Words>
  <Application>WPS 演示</Application>
  <PresentationFormat>宽屏</PresentationFormat>
  <Paragraphs>517</Paragraphs>
  <Slides>17</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17</vt:i4>
      </vt:variant>
    </vt:vector>
  </HeadingPairs>
  <TitlesOfParts>
    <vt:vector size="28" baseType="lpstr">
      <vt:lpstr>Arial</vt:lpstr>
      <vt:lpstr>宋体</vt:lpstr>
      <vt:lpstr>Wingdings</vt:lpstr>
      <vt:lpstr>Calibri</vt:lpstr>
      <vt:lpstr>微软雅黑</vt:lpstr>
      <vt:lpstr>Times New Roman</vt:lpstr>
      <vt:lpstr>Gulim</vt:lpstr>
      <vt:lpstr>Malgun Gothic</vt:lpstr>
      <vt:lpstr>华文彩云</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dc:creator>
  <cp:lastModifiedBy>练习到从容</cp:lastModifiedBy>
  <cp:revision>51</cp:revision>
  <dcterms:created xsi:type="dcterms:W3CDTF">2022-03-03T14:34:00Z</dcterms:created>
  <dcterms:modified xsi:type="dcterms:W3CDTF">2023-11-08T00:48:56Z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E3CE0CB0DB964D17901D1E4C02D3E6FC</vt:lpwstr>
  </property>
  <property fmtid="{D5CDD505-2E9C-101B-9397-08002B2CF9AE}" pid="3" name="KSOProductBuildVer">
    <vt:lpwstr>2052-12.1.0.15712</vt:lpwstr>
  </property>
</Properties>
</file>